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sldIdLst>
    <p:sldId id="260" r:id="rId2"/>
    <p:sldId id="256" r:id="rId3"/>
  </p:sldIdLst>
  <p:sldSz cx="9906000" cy="6858000" type="A4"/>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08007"/>
    <a:srgbClr val="138904"/>
    <a:srgbClr val="118803"/>
    <a:srgbClr val="49C85B"/>
    <a:srgbClr val="1CB900"/>
    <a:srgbClr val="00D861"/>
    <a:srgbClr val="00C877"/>
    <a:srgbClr val="38FF59"/>
    <a:srgbClr val="00FF00"/>
    <a:srgbClr val="64AA5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086" autoAdjust="0"/>
    <p:restoredTop sz="94660"/>
  </p:normalViewPr>
  <p:slideViewPr>
    <p:cSldViewPr snapToGrid="0" snapToObjects="1">
      <p:cViewPr varScale="1">
        <p:scale>
          <a:sx n="68" d="100"/>
          <a:sy n="68" d="100"/>
        </p:scale>
        <p:origin x="1260" y="60"/>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245687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3222402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6575" y="274639"/>
            <a:ext cx="7078663"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439874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4181181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322022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3829566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323988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4197321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973972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441984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971563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8422135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file://localhost/Users/meg/Desktop/%E7%89%B9%E7%A0%94/%E7%89%B9%E7%A0%94OD/%E3%82%A2%E3%82%A4%E3%82%B3%E3%83%B3/%E3%81%B2%E3%82%89%E3%82%81%E3%81%8D.png" TargetMode="External"/><Relationship Id="rId5" Type="http://schemas.openxmlformats.org/officeDocument/2006/relationships/image" Target="../media/image3.png"/><Relationship Id="rId4" Type="http://schemas.openxmlformats.org/officeDocument/2006/relationships/image" Target="file://localhost/Users/meg/Desktop/%E7%89%B9%E7%A0%94/%E7%89%B9%E7%A0%94OD/%E3%82%A2%E3%82%A4%E3%82%B3%E3%83%B3/%E3%83%8F%E3%83%86%E3%83%8A.png"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descr="S__17039365.jpg"/>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483322" y="3371233"/>
            <a:ext cx="1694475" cy="2823576"/>
          </a:xfrm>
          <a:prstGeom prst="rect">
            <a:avLst/>
          </a:prstGeom>
        </p:spPr>
      </p:pic>
      <p:cxnSp>
        <p:nvCxnSpPr>
          <p:cNvPr id="7" name="カギ線コネクタ 6"/>
          <p:cNvCxnSpPr/>
          <p:nvPr/>
        </p:nvCxnSpPr>
        <p:spPr>
          <a:xfrm flipV="1">
            <a:off x="2079149" y="4509936"/>
            <a:ext cx="855501" cy="853174"/>
          </a:xfrm>
          <a:prstGeom prst="bentConnector3">
            <a:avLst>
              <a:gd name="adj1" fmla="val 50000"/>
            </a:avLst>
          </a:prstGeom>
          <a:ln w="28575" cmpd="sng">
            <a:solidFill>
              <a:srgbClr val="138904"/>
            </a:solidFill>
            <a:prstDash val="solid"/>
            <a:headEnd type="none"/>
            <a:tailEnd type="triangle"/>
          </a:ln>
          <a:effectLst/>
        </p:spPr>
        <p:style>
          <a:lnRef idx="2">
            <a:schemeClr val="accent1"/>
          </a:lnRef>
          <a:fillRef idx="0">
            <a:schemeClr val="accent1"/>
          </a:fillRef>
          <a:effectRef idx="1">
            <a:schemeClr val="accent1"/>
          </a:effectRef>
          <a:fontRef idx="minor">
            <a:schemeClr val="tx1"/>
          </a:fontRef>
        </p:style>
      </p:cxnSp>
      <p:sp>
        <p:nvSpPr>
          <p:cNvPr id="80" name="角丸四角形 79"/>
          <p:cNvSpPr/>
          <p:nvPr/>
        </p:nvSpPr>
        <p:spPr>
          <a:xfrm>
            <a:off x="5052210" y="4549425"/>
            <a:ext cx="4743817" cy="1864775"/>
          </a:xfrm>
          <a:prstGeom prst="roundRect">
            <a:avLst>
              <a:gd name="adj" fmla="val 10424"/>
            </a:avLst>
          </a:prstGeom>
          <a:noFill/>
          <a:ln>
            <a:solidFill>
              <a:srgbClr val="308007"/>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2" name="片側の 2 つの角を丸めた四角形 31"/>
          <p:cNvSpPr/>
          <p:nvPr/>
        </p:nvSpPr>
        <p:spPr>
          <a:xfrm>
            <a:off x="5052210" y="4549425"/>
            <a:ext cx="4743817" cy="503242"/>
          </a:xfrm>
          <a:prstGeom prst="round2SameRect">
            <a:avLst>
              <a:gd name="adj1" fmla="val 40827"/>
              <a:gd name="adj2" fmla="val 0"/>
            </a:avLst>
          </a:prstGeom>
          <a:solidFill>
            <a:srgbClr val="30800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9" name="正方形/長方形 48"/>
          <p:cNvSpPr/>
          <p:nvPr/>
        </p:nvSpPr>
        <p:spPr>
          <a:xfrm>
            <a:off x="0" y="6577577"/>
            <a:ext cx="9906000" cy="280423"/>
          </a:xfrm>
          <a:prstGeom prst="rect">
            <a:avLst/>
          </a:prstGeom>
          <a:solidFill>
            <a:srgbClr val="00D861"/>
          </a:solidFill>
          <a:ln w="9525" cap="flat" cmpd="sng" algn="ctr">
            <a:solidFill>
              <a:srgbClr val="00FF6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ysClr val="window" lastClr="FFFFFF"/>
              </a:solidFill>
              <a:effectLst/>
              <a:uLnTx/>
              <a:uFillTx/>
              <a:latin typeface="Corbel"/>
              <a:ea typeface="ヒラギノ角ゴ Pro W3"/>
              <a:cs typeface="+mn-cs"/>
            </a:endParaRPr>
          </a:p>
        </p:txBody>
      </p:sp>
      <p:sp>
        <p:nvSpPr>
          <p:cNvPr id="54" name="正方形/長方形 53"/>
          <p:cNvSpPr/>
          <p:nvPr/>
        </p:nvSpPr>
        <p:spPr>
          <a:xfrm>
            <a:off x="5292" y="0"/>
            <a:ext cx="9906000" cy="1252759"/>
          </a:xfrm>
          <a:prstGeom prst="rect">
            <a:avLst/>
          </a:prstGeom>
          <a:solidFill>
            <a:srgbClr val="00D861"/>
          </a:solidFill>
          <a:ln w="9525" cap="flat" cmpd="sng" algn="ctr">
            <a:solidFill>
              <a:srgbClr val="00FF6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ysClr val="window" lastClr="FFFFFF"/>
              </a:solidFill>
              <a:effectLst/>
              <a:uLnTx/>
              <a:uFillTx/>
              <a:latin typeface="Corbel"/>
              <a:ea typeface="ヒラギノ角ゴ Pro W3"/>
              <a:cs typeface="+mn-cs"/>
            </a:endParaRPr>
          </a:p>
        </p:txBody>
      </p:sp>
      <p:sp>
        <p:nvSpPr>
          <p:cNvPr id="15" name="タイトル 1"/>
          <p:cNvSpPr txBox="1">
            <a:spLocks/>
          </p:cNvSpPr>
          <p:nvPr/>
        </p:nvSpPr>
        <p:spPr>
          <a:xfrm>
            <a:off x="-350" y="1496340"/>
            <a:ext cx="9911641" cy="46618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ja-JP" altLang="en-US" sz="1500" dirty="0" smtClean="0">
                <a:solidFill>
                  <a:srgbClr val="308007"/>
                </a:solidFill>
                <a:latin typeface="小塚ゴシック Pr6N R"/>
                <a:ea typeface="小塚ゴシック Pr6N R"/>
                <a:cs typeface="小塚ゴシック Pr6N R"/>
              </a:rPr>
              <a:t>「</a:t>
            </a:r>
            <a:r>
              <a:rPr lang="ja-JP" altLang="en-US" sz="1500" dirty="0">
                <a:solidFill>
                  <a:srgbClr val="308007"/>
                </a:solidFill>
                <a:latin typeface="小塚ゴシック Pr6N R"/>
                <a:ea typeface="小塚ゴシック Pr6N R"/>
                <a:cs typeface="小塚ゴシック Pr6N R"/>
              </a:rPr>
              <a:t>いつどのゴミを出せばいいのかわからない</a:t>
            </a:r>
            <a:r>
              <a:rPr lang="ja-JP" altLang="en-US" sz="1500" dirty="0" smtClean="0">
                <a:solidFill>
                  <a:srgbClr val="308007"/>
                </a:solidFill>
                <a:latin typeface="小塚ゴシック Pr6N R"/>
                <a:ea typeface="小塚ゴシック Pr6N R"/>
                <a:cs typeface="小塚ゴシック Pr6N R"/>
              </a:rPr>
              <a:t>」「</a:t>
            </a:r>
            <a:r>
              <a:rPr lang="ja-JP" altLang="en-US" sz="1500" dirty="0">
                <a:solidFill>
                  <a:srgbClr val="308007"/>
                </a:solidFill>
                <a:latin typeface="小塚ゴシック Pr6N R"/>
                <a:ea typeface="小塚ゴシック Pr6N R"/>
                <a:cs typeface="小塚ゴシック Pr6N R"/>
              </a:rPr>
              <a:t>ゴミの分別は複雑でむずかしい」</a:t>
            </a:r>
            <a:endParaRPr lang="en-US" altLang="ja-JP" sz="1500" dirty="0">
              <a:solidFill>
                <a:srgbClr val="308007"/>
              </a:solidFill>
              <a:latin typeface="小塚ゴシック Pr6N R"/>
              <a:ea typeface="小塚ゴシック Pr6N R"/>
              <a:cs typeface="小塚ゴシック Pr6N R"/>
            </a:endParaRPr>
          </a:p>
          <a:p>
            <a:pPr algn="l"/>
            <a:r>
              <a:rPr lang="ja-JP" altLang="en-US" sz="1500" dirty="0">
                <a:solidFill>
                  <a:srgbClr val="308007"/>
                </a:solidFill>
                <a:latin typeface="小塚ゴシック Pr6N R"/>
                <a:ea typeface="小塚ゴシック Pr6N R"/>
                <a:cs typeface="小塚ゴシック Pr6N R"/>
              </a:rPr>
              <a:t>そんな時代はもう終わり</a:t>
            </a:r>
            <a:r>
              <a:rPr lang="ja-JP" altLang="en-US" sz="1500" dirty="0" smtClean="0">
                <a:solidFill>
                  <a:srgbClr val="308007"/>
                </a:solidFill>
                <a:latin typeface="小塚ゴシック Pr6N R"/>
                <a:ea typeface="小塚ゴシック Pr6N R"/>
                <a:cs typeface="小塚ゴシック Pr6N R"/>
              </a:rPr>
              <a:t>。ゴミ</a:t>
            </a:r>
            <a:r>
              <a:rPr lang="ja-JP" altLang="en-US" sz="1500" dirty="0">
                <a:solidFill>
                  <a:srgbClr val="308007"/>
                </a:solidFill>
                <a:latin typeface="小塚ゴシック Pr6N R"/>
                <a:ea typeface="小塚ゴシック Pr6N R"/>
                <a:cs typeface="小塚ゴシック Pr6N R"/>
              </a:rPr>
              <a:t>を捨てるすべての人のため</a:t>
            </a:r>
            <a:r>
              <a:rPr lang="ja-JP" altLang="en-US" sz="1500" dirty="0" smtClean="0">
                <a:solidFill>
                  <a:srgbClr val="308007"/>
                </a:solidFill>
                <a:latin typeface="小塚ゴシック Pr6N R"/>
                <a:ea typeface="小塚ゴシック Pr6N R"/>
                <a:cs typeface="小塚ゴシック Pr6N R"/>
              </a:rPr>
              <a:t>のスマホアプリ</a:t>
            </a:r>
            <a:r>
              <a:rPr lang="ja-JP" altLang="en-US" sz="1500" dirty="0">
                <a:solidFill>
                  <a:srgbClr val="308007"/>
                </a:solidFill>
                <a:latin typeface="小塚ゴシック Pr6N R"/>
                <a:ea typeface="小塚ゴシック Pr6N R"/>
                <a:cs typeface="小塚ゴシック Pr6N R"/>
              </a:rPr>
              <a:t>です</a:t>
            </a:r>
            <a:r>
              <a:rPr lang="ja-JP" altLang="en-US" sz="1500" dirty="0" smtClean="0">
                <a:solidFill>
                  <a:srgbClr val="308007"/>
                </a:solidFill>
                <a:latin typeface="小塚ゴシック Pr6N R"/>
                <a:ea typeface="小塚ゴシック Pr6N R"/>
                <a:cs typeface="小塚ゴシック Pr6N R"/>
              </a:rPr>
              <a:t>。</a:t>
            </a:r>
            <a:r>
              <a:rPr lang="en-US" altLang="ja-JP" sz="1500" dirty="0" smtClean="0">
                <a:solidFill>
                  <a:srgbClr val="308007"/>
                </a:solidFill>
                <a:latin typeface="小塚ゴシック Pr6N R"/>
                <a:ea typeface="小塚ゴシック Pr6N R"/>
                <a:cs typeface="小塚ゴシック Pr6N R"/>
              </a:rPr>
              <a:t>(2013</a:t>
            </a:r>
            <a:r>
              <a:rPr lang="ja-JP" altLang="en-US" sz="1500" dirty="0" smtClean="0">
                <a:solidFill>
                  <a:srgbClr val="308007"/>
                </a:solidFill>
                <a:latin typeface="小塚ゴシック Pr6N R"/>
                <a:ea typeface="小塚ゴシック Pr6N R"/>
                <a:cs typeface="小塚ゴシック Pr6N R"/>
              </a:rPr>
              <a:t>年</a:t>
            </a:r>
            <a:r>
              <a:rPr lang="en-US" altLang="ja-JP" sz="1500" dirty="0" smtClean="0">
                <a:solidFill>
                  <a:srgbClr val="308007"/>
                </a:solidFill>
                <a:latin typeface="小塚ゴシック Pr6N R"/>
                <a:ea typeface="小塚ゴシック Pr6N R"/>
                <a:cs typeface="小塚ゴシック Pr6N R"/>
              </a:rPr>
              <a:t>9</a:t>
            </a:r>
            <a:r>
              <a:rPr lang="ja-JP" altLang="en-US" sz="1500" dirty="0" smtClean="0">
                <a:solidFill>
                  <a:srgbClr val="308007"/>
                </a:solidFill>
                <a:latin typeface="小塚ゴシック Pr6N R"/>
                <a:ea typeface="小塚ゴシック Pr6N R"/>
                <a:cs typeface="小塚ゴシック Pr6N R"/>
              </a:rPr>
              <a:t>月サービス開始</a:t>
            </a:r>
            <a:r>
              <a:rPr lang="en-US" altLang="ja-JP" sz="1500" dirty="0" smtClean="0">
                <a:solidFill>
                  <a:srgbClr val="308007"/>
                </a:solidFill>
                <a:latin typeface="小塚ゴシック Pr6N R"/>
                <a:ea typeface="小塚ゴシック Pr6N R"/>
                <a:cs typeface="小塚ゴシック Pr6N R"/>
              </a:rPr>
              <a:t>)</a:t>
            </a:r>
            <a:endParaRPr lang="en-US" altLang="ja-JP" sz="1500" dirty="0">
              <a:solidFill>
                <a:srgbClr val="308007"/>
              </a:solidFill>
              <a:latin typeface="小塚ゴシック Pr6N R"/>
              <a:ea typeface="小塚ゴシック Pr6N R"/>
              <a:cs typeface="小塚ゴシック Pr6N R"/>
            </a:endParaRPr>
          </a:p>
        </p:txBody>
      </p:sp>
      <p:sp>
        <p:nvSpPr>
          <p:cNvPr id="45" name="下矢印 44"/>
          <p:cNvSpPr/>
          <p:nvPr/>
        </p:nvSpPr>
        <p:spPr>
          <a:xfrm>
            <a:off x="7270969" y="4211662"/>
            <a:ext cx="302462" cy="317426"/>
          </a:xfrm>
          <a:prstGeom prst="downArrow">
            <a:avLst>
              <a:gd name="adj1" fmla="val 30686"/>
              <a:gd name="adj2" fmla="val 50000"/>
            </a:avLst>
          </a:prstGeom>
          <a:solidFill>
            <a:srgbClr val="30800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58" name="直線コネクタ 57"/>
          <p:cNvCxnSpPr/>
          <p:nvPr/>
        </p:nvCxnSpPr>
        <p:spPr>
          <a:xfrm flipH="1">
            <a:off x="4372" y="1405574"/>
            <a:ext cx="9901628" cy="0"/>
          </a:xfrm>
          <a:prstGeom prst="line">
            <a:avLst/>
          </a:prstGeom>
          <a:ln w="6350">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63" name="直線コネクタ 62"/>
          <p:cNvCxnSpPr/>
          <p:nvPr/>
        </p:nvCxnSpPr>
        <p:spPr>
          <a:xfrm flipH="1">
            <a:off x="-348" y="2077445"/>
            <a:ext cx="9911640" cy="0"/>
          </a:xfrm>
          <a:prstGeom prst="line">
            <a:avLst/>
          </a:prstGeom>
          <a:ln w="6350">
            <a:solidFill>
              <a:srgbClr val="008000"/>
            </a:solidFill>
          </a:ln>
          <a:effectLst/>
        </p:spPr>
        <p:style>
          <a:lnRef idx="2">
            <a:schemeClr val="accent1"/>
          </a:lnRef>
          <a:fillRef idx="0">
            <a:schemeClr val="accent1"/>
          </a:fillRef>
          <a:effectRef idx="1">
            <a:schemeClr val="accent1"/>
          </a:effectRef>
          <a:fontRef idx="minor">
            <a:schemeClr val="tx1"/>
          </a:fontRef>
        </p:style>
      </p:cxnSp>
      <p:grpSp>
        <p:nvGrpSpPr>
          <p:cNvPr id="14" name="図形グループ 13"/>
          <p:cNvGrpSpPr/>
          <p:nvPr/>
        </p:nvGrpSpPr>
        <p:grpSpPr>
          <a:xfrm>
            <a:off x="6255233" y="250008"/>
            <a:ext cx="752743" cy="752743"/>
            <a:chOff x="6255233" y="281179"/>
            <a:chExt cx="752743" cy="752743"/>
          </a:xfrm>
        </p:grpSpPr>
        <p:sp>
          <p:nvSpPr>
            <p:cNvPr id="11" name="角丸四角形 10"/>
            <p:cNvSpPr/>
            <p:nvPr/>
          </p:nvSpPr>
          <p:spPr>
            <a:xfrm>
              <a:off x="6255233" y="281179"/>
              <a:ext cx="752743" cy="752743"/>
            </a:xfrm>
            <a:prstGeom prst="roundRect">
              <a:avLst/>
            </a:prstGeom>
            <a:noFill/>
            <a:ln w="38100">
              <a:solidFill>
                <a:srgbClr val="CCFFCC"/>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6308439" y="334385"/>
              <a:ext cx="646331" cy="646331"/>
            </a:xfrm>
            <a:prstGeom prst="rect">
              <a:avLst/>
            </a:prstGeom>
            <a:noFill/>
          </p:spPr>
          <p:txBody>
            <a:bodyPr wrap="none" rtlCol="0">
              <a:spAutoFit/>
            </a:bodyPr>
            <a:lstStyle/>
            <a:p>
              <a:r>
                <a:rPr kumimoji="1" lang="ja-JP" altLang="en-US" dirty="0" smtClean="0">
                  <a:solidFill>
                    <a:srgbClr val="CCFFCC"/>
                  </a:solidFill>
                  <a:latin typeface="小塚ゴシック Pr6N M"/>
                  <a:ea typeface="小塚ゴシック Pr6N M"/>
                  <a:cs typeface="小塚ゴシック Pr6N M"/>
                </a:rPr>
                <a:t>防災</a:t>
              </a:r>
              <a:endParaRPr kumimoji="1" lang="en-US" altLang="ja-JP" dirty="0" smtClean="0">
                <a:solidFill>
                  <a:srgbClr val="CCFFCC"/>
                </a:solidFill>
                <a:latin typeface="小塚ゴシック Pr6N M"/>
                <a:ea typeface="小塚ゴシック Pr6N M"/>
                <a:cs typeface="小塚ゴシック Pr6N M"/>
              </a:endParaRPr>
            </a:p>
            <a:p>
              <a:r>
                <a:rPr lang="ja-JP" altLang="en-US" dirty="0" smtClean="0">
                  <a:solidFill>
                    <a:srgbClr val="CCFFCC"/>
                  </a:solidFill>
                  <a:latin typeface="小塚ゴシック Pr6N M"/>
                  <a:ea typeface="小塚ゴシック Pr6N M"/>
                  <a:cs typeface="小塚ゴシック Pr6N M"/>
                </a:rPr>
                <a:t>減災</a:t>
              </a:r>
              <a:endParaRPr kumimoji="1" lang="ja-JP" altLang="en-US" dirty="0">
                <a:solidFill>
                  <a:srgbClr val="CCFFCC"/>
                </a:solidFill>
                <a:latin typeface="小塚ゴシック Pr6N M"/>
                <a:ea typeface="小塚ゴシック Pr6N M"/>
                <a:cs typeface="小塚ゴシック Pr6N M"/>
              </a:endParaRPr>
            </a:p>
          </p:txBody>
        </p:sp>
      </p:grpSp>
      <p:grpSp>
        <p:nvGrpSpPr>
          <p:cNvPr id="16" name="図形グループ 15"/>
          <p:cNvGrpSpPr/>
          <p:nvPr/>
        </p:nvGrpSpPr>
        <p:grpSpPr>
          <a:xfrm>
            <a:off x="8089329" y="250008"/>
            <a:ext cx="752743" cy="752743"/>
            <a:chOff x="8060984" y="281179"/>
            <a:chExt cx="752743" cy="752743"/>
          </a:xfrm>
        </p:grpSpPr>
        <p:sp>
          <p:nvSpPr>
            <p:cNvPr id="65" name="角丸四角形 64"/>
            <p:cNvSpPr/>
            <p:nvPr/>
          </p:nvSpPr>
          <p:spPr>
            <a:xfrm>
              <a:off x="8060984" y="281179"/>
              <a:ext cx="752743" cy="752743"/>
            </a:xfrm>
            <a:prstGeom prst="roundRect">
              <a:avLst/>
            </a:prstGeom>
            <a:noFill/>
            <a:ln w="38100">
              <a:solidFill>
                <a:srgbClr val="CCFFCC"/>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6" name="テキスト ボックス 65"/>
            <p:cNvSpPr txBox="1"/>
            <p:nvPr/>
          </p:nvSpPr>
          <p:spPr>
            <a:xfrm>
              <a:off x="8114190" y="334385"/>
              <a:ext cx="646331" cy="646331"/>
            </a:xfrm>
            <a:prstGeom prst="rect">
              <a:avLst/>
            </a:prstGeom>
            <a:noFill/>
          </p:spPr>
          <p:txBody>
            <a:bodyPr wrap="none" rtlCol="0">
              <a:spAutoFit/>
            </a:bodyPr>
            <a:lstStyle/>
            <a:p>
              <a:r>
                <a:rPr lang="ja-JP" altLang="en-US" dirty="0" smtClean="0">
                  <a:solidFill>
                    <a:srgbClr val="CCFFCC"/>
                  </a:solidFill>
                  <a:latin typeface="小塚ゴシック Pr6N M"/>
                  <a:ea typeface="小塚ゴシック Pr6N M"/>
                  <a:cs typeface="小塚ゴシック Pr6N M"/>
                </a:rPr>
                <a:t>産業</a:t>
              </a:r>
              <a:endParaRPr lang="en-US" altLang="ja-JP" dirty="0" smtClean="0">
                <a:solidFill>
                  <a:srgbClr val="CCFFCC"/>
                </a:solidFill>
                <a:latin typeface="小塚ゴシック Pr6N M"/>
                <a:ea typeface="小塚ゴシック Pr6N M"/>
                <a:cs typeface="小塚ゴシック Pr6N M"/>
              </a:endParaRPr>
            </a:p>
            <a:p>
              <a:r>
                <a:rPr lang="ja-JP" altLang="en-US" dirty="0" smtClean="0">
                  <a:solidFill>
                    <a:srgbClr val="CCFFCC"/>
                  </a:solidFill>
                  <a:latin typeface="小塚ゴシック Pr6N M"/>
                  <a:ea typeface="小塚ゴシック Pr6N M"/>
                  <a:cs typeface="小塚ゴシック Pr6N M"/>
                </a:rPr>
                <a:t>創出</a:t>
              </a:r>
              <a:endParaRPr kumimoji="1" lang="en-US" altLang="ja-JP" dirty="0" smtClean="0">
                <a:solidFill>
                  <a:srgbClr val="CCFFCC"/>
                </a:solidFill>
                <a:latin typeface="小塚ゴシック Pr6N M"/>
                <a:ea typeface="小塚ゴシック Pr6N M"/>
                <a:cs typeface="小塚ゴシック Pr6N M"/>
              </a:endParaRPr>
            </a:p>
          </p:txBody>
        </p:sp>
      </p:grpSp>
      <p:grpSp>
        <p:nvGrpSpPr>
          <p:cNvPr id="19" name="図形グループ 18"/>
          <p:cNvGrpSpPr/>
          <p:nvPr/>
        </p:nvGrpSpPr>
        <p:grpSpPr>
          <a:xfrm>
            <a:off x="7172281" y="250008"/>
            <a:ext cx="752743" cy="752743"/>
            <a:chOff x="7154801" y="281179"/>
            <a:chExt cx="752743" cy="752743"/>
          </a:xfrm>
        </p:grpSpPr>
        <p:sp>
          <p:nvSpPr>
            <p:cNvPr id="67" name="角丸四角形 66"/>
            <p:cNvSpPr/>
            <p:nvPr/>
          </p:nvSpPr>
          <p:spPr>
            <a:xfrm>
              <a:off x="7154801" y="281179"/>
              <a:ext cx="752743" cy="752743"/>
            </a:xfrm>
            <a:prstGeom prst="roundRect">
              <a:avLst/>
            </a:prstGeom>
            <a:noFill/>
            <a:ln w="38100">
              <a:solidFill>
                <a:srgbClr val="CCFFCC"/>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4" name="テキスト ボックス 73"/>
            <p:cNvSpPr txBox="1"/>
            <p:nvPr/>
          </p:nvSpPr>
          <p:spPr>
            <a:xfrm>
              <a:off x="7208007" y="334385"/>
              <a:ext cx="646331" cy="646331"/>
            </a:xfrm>
            <a:prstGeom prst="rect">
              <a:avLst/>
            </a:prstGeom>
            <a:noFill/>
          </p:spPr>
          <p:txBody>
            <a:bodyPr wrap="none" rtlCol="0">
              <a:spAutoFit/>
            </a:bodyPr>
            <a:lstStyle/>
            <a:p>
              <a:r>
                <a:rPr lang="ja-JP" altLang="en-US" dirty="0" smtClean="0">
                  <a:solidFill>
                    <a:srgbClr val="CCFFCC"/>
                  </a:solidFill>
                  <a:latin typeface="小塚ゴシック Pr6N M"/>
                  <a:ea typeface="小塚ゴシック Pr6N M"/>
                  <a:cs typeface="小塚ゴシック Pr6N M"/>
                </a:rPr>
                <a:t>少子</a:t>
              </a:r>
              <a:endParaRPr lang="en-US" altLang="ja-JP" dirty="0" smtClean="0">
                <a:solidFill>
                  <a:srgbClr val="CCFFCC"/>
                </a:solidFill>
                <a:latin typeface="小塚ゴシック Pr6N M"/>
                <a:ea typeface="小塚ゴシック Pr6N M"/>
                <a:cs typeface="小塚ゴシック Pr6N M"/>
              </a:endParaRPr>
            </a:p>
            <a:p>
              <a:r>
                <a:rPr lang="ja-JP" altLang="en-US" dirty="0" smtClean="0">
                  <a:solidFill>
                    <a:srgbClr val="CCFFCC"/>
                  </a:solidFill>
                  <a:latin typeface="小塚ゴシック Pr6N M"/>
                  <a:ea typeface="小塚ゴシック Pr6N M"/>
                  <a:cs typeface="小塚ゴシック Pr6N M"/>
                </a:rPr>
                <a:t>高齢</a:t>
              </a:r>
              <a:endParaRPr lang="en-US" altLang="ja-JP" dirty="0" smtClean="0">
                <a:solidFill>
                  <a:srgbClr val="CCFFCC"/>
                </a:solidFill>
                <a:latin typeface="小塚ゴシック Pr6N M"/>
                <a:ea typeface="小塚ゴシック Pr6N M"/>
                <a:cs typeface="小塚ゴシック Pr6N M"/>
              </a:endParaRPr>
            </a:p>
          </p:txBody>
        </p:sp>
      </p:grpSp>
      <p:sp>
        <p:nvSpPr>
          <p:cNvPr id="77" name="角丸四角形 76"/>
          <p:cNvSpPr/>
          <p:nvPr/>
        </p:nvSpPr>
        <p:spPr>
          <a:xfrm>
            <a:off x="9006672" y="250008"/>
            <a:ext cx="752743" cy="752743"/>
          </a:xfrm>
          <a:prstGeom prst="roundRect">
            <a:avLst/>
          </a:prstGeom>
          <a:solidFill>
            <a:schemeClr val="bg1"/>
          </a:solidFill>
          <a:ln w="381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6" name="テキスト ボックス 75"/>
          <p:cNvSpPr txBox="1"/>
          <p:nvPr/>
        </p:nvSpPr>
        <p:spPr>
          <a:xfrm>
            <a:off x="9059584" y="259585"/>
            <a:ext cx="684803" cy="738664"/>
          </a:xfrm>
          <a:prstGeom prst="rect">
            <a:avLst/>
          </a:prstGeom>
          <a:noFill/>
        </p:spPr>
        <p:txBody>
          <a:bodyPr wrap="none" rtlCol="0">
            <a:spAutoFit/>
          </a:bodyPr>
          <a:lstStyle/>
          <a:p>
            <a:r>
              <a:rPr lang="ja-JP" altLang="en-US" sz="1400" dirty="0" smtClean="0">
                <a:solidFill>
                  <a:srgbClr val="49C85B"/>
                </a:solidFill>
                <a:latin typeface="小塚ゴシック Pr6N M"/>
                <a:ea typeface="小塚ゴシック Pr6N M"/>
                <a:cs typeface="小塚ゴシック Pr6N M"/>
              </a:rPr>
              <a:t>防犯</a:t>
            </a:r>
            <a:endParaRPr lang="en-US" altLang="ja-JP" sz="1400" dirty="0" smtClean="0">
              <a:solidFill>
                <a:srgbClr val="49C85B"/>
              </a:solidFill>
              <a:latin typeface="小塚ゴシック Pr6N M"/>
              <a:ea typeface="小塚ゴシック Pr6N M"/>
              <a:cs typeface="小塚ゴシック Pr6N M"/>
            </a:endParaRPr>
          </a:p>
          <a:p>
            <a:r>
              <a:rPr lang="ja-JP" altLang="en-US" sz="1400" dirty="0" smtClean="0">
                <a:solidFill>
                  <a:srgbClr val="49C85B"/>
                </a:solidFill>
                <a:latin typeface="小塚ゴシック Pr6N M"/>
                <a:ea typeface="小塚ゴシック Pr6N M"/>
                <a:cs typeface="小塚ゴシック Pr6N M"/>
              </a:rPr>
              <a:t>医療</a:t>
            </a:r>
            <a:endParaRPr lang="en-US" altLang="ja-JP" sz="1400" dirty="0" smtClean="0">
              <a:solidFill>
                <a:srgbClr val="49C85B"/>
              </a:solidFill>
              <a:latin typeface="小塚ゴシック Pr6N M"/>
              <a:ea typeface="小塚ゴシック Pr6N M"/>
              <a:cs typeface="小塚ゴシック Pr6N M"/>
            </a:endParaRPr>
          </a:p>
          <a:p>
            <a:r>
              <a:rPr lang="ja-JP" altLang="en-US" sz="1400" dirty="0" smtClean="0">
                <a:solidFill>
                  <a:srgbClr val="49C85B"/>
                </a:solidFill>
                <a:latin typeface="小塚ゴシック Pr6N M"/>
                <a:ea typeface="小塚ゴシック Pr6N M"/>
                <a:cs typeface="小塚ゴシック Pr6N M"/>
              </a:rPr>
              <a:t>教育</a:t>
            </a:r>
            <a:r>
              <a:rPr lang="ja-JP" altLang="en-US" sz="1000" dirty="0" smtClean="0">
                <a:solidFill>
                  <a:srgbClr val="49C85B"/>
                </a:solidFill>
                <a:latin typeface="小塚ゴシック Pr6N M"/>
                <a:ea typeface="小塚ゴシック Pr6N M"/>
                <a:cs typeface="小塚ゴシック Pr6N M"/>
              </a:rPr>
              <a:t>等</a:t>
            </a:r>
            <a:endParaRPr lang="en-US" altLang="ja-JP" dirty="0" smtClean="0">
              <a:solidFill>
                <a:srgbClr val="49C85B"/>
              </a:solidFill>
              <a:latin typeface="小塚ゴシック Pr6N M"/>
              <a:ea typeface="小塚ゴシック Pr6N M"/>
              <a:cs typeface="小塚ゴシック Pr6N M"/>
            </a:endParaRPr>
          </a:p>
        </p:txBody>
      </p:sp>
      <p:pic>
        <p:nvPicPr>
          <p:cNvPr id="24" name="ハテナ.png" descr="/Users/meg/Desktop/特研/特研OD/アイコン/ハテナ.png"/>
          <p:cNvPicPr>
            <a:picLocks noChangeAspect="1"/>
          </p:cNvPicPr>
          <p:nvPr/>
        </p:nvPicPr>
        <p:blipFill>
          <a:blip r:embed="rId3" r:link="rId4">
            <a:extLst>
              <a:ext uri="{28A0092B-C50C-407E-A947-70E740481C1C}">
                <a14:useLocalDpi xmlns:a14="http://schemas.microsoft.com/office/drawing/2010/main" val="0"/>
              </a:ext>
            </a:extLst>
          </a:blip>
          <a:stretch>
            <a:fillRect/>
          </a:stretch>
        </p:blipFill>
        <p:spPr>
          <a:xfrm>
            <a:off x="8990691" y="3198073"/>
            <a:ext cx="915309" cy="915309"/>
          </a:xfrm>
          <a:prstGeom prst="rect">
            <a:avLst/>
          </a:prstGeom>
        </p:spPr>
      </p:pic>
      <p:sp>
        <p:nvSpPr>
          <p:cNvPr id="26" name="テキスト ボックス 25"/>
          <p:cNvSpPr txBox="1"/>
          <p:nvPr/>
        </p:nvSpPr>
        <p:spPr>
          <a:xfrm>
            <a:off x="5166303" y="2393001"/>
            <a:ext cx="2608406" cy="369332"/>
          </a:xfrm>
          <a:prstGeom prst="rect">
            <a:avLst/>
          </a:prstGeom>
          <a:noFill/>
        </p:spPr>
        <p:txBody>
          <a:bodyPr wrap="none" rtlCol="0">
            <a:spAutoFit/>
          </a:bodyPr>
          <a:lstStyle/>
          <a:p>
            <a:r>
              <a:rPr lang="en-US" altLang="ja-JP" dirty="0" smtClean="0">
                <a:solidFill>
                  <a:srgbClr val="308007"/>
                </a:solidFill>
                <a:latin typeface="小塚ゴシック Pr6N M"/>
                <a:ea typeface="小塚ゴシック Pr6N M"/>
                <a:cs typeface="小塚ゴシック Pr6N M"/>
              </a:rPr>
              <a:t>5374.jp</a:t>
            </a:r>
            <a:r>
              <a:rPr kumimoji="1" lang="en-US" altLang="ja-JP" dirty="0" smtClean="0">
                <a:solidFill>
                  <a:srgbClr val="308007"/>
                </a:solidFill>
                <a:latin typeface="小塚ゴシック Pr6N M"/>
                <a:ea typeface="小塚ゴシック Pr6N M"/>
                <a:cs typeface="小塚ゴシック Pr6N M"/>
              </a:rPr>
              <a:t> </a:t>
            </a:r>
            <a:r>
              <a:rPr kumimoji="1" lang="ja-JP" altLang="en-US" sz="1600" dirty="0" smtClean="0">
                <a:solidFill>
                  <a:srgbClr val="308007"/>
                </a:solidFill>
                <a:latin typeface="小塚ゴシック Pr6N M"/>
                <a:ea typeface="小塚ゴシック Pr6N M"/>
                <a:cs typeface="小塚ゴシック Pr6N M"/>
              </a:rPr>
              <a:t>誕生の</a:t>
            </a:r>
            <a:r>
              <a:rPr kumimoji="1" lang="en-US" altLang="ja-JP" dirty="0" smtClean="0">
                <a:solidFill>
                  <a:srgbClr val="308007"/>
                </a:solidFill>
                <a:latin typeface="小塚ゴシック Pr6N M"/>
                <a:ea typeface="小塚ゴシック Pr6N M"/>
                <a:cs typeface="小塚ゴシック Pr6N M"/>
              </a:rPr>
              <a:t> </a:t>
            </a:r>
            <a:r>
              <a:rPr kumimoji="1" lang="ja-JP" altLang="en-US" dirty="0" smtClean="0">
                <a:solidFill>
                  <a:srgbClr val="308007"/>
                </a:solidFill>
                <a:latin typeface="小塚ゴシック Pr6N M"/>
                <a:ea typeface="小塚ゴシック Pr6N M"/>
                <a:cs typeface="小塚ゴシック Pr6N M"/>
              </a:rPr>
              <a:t>キッカケ</a:t>
            </a:r>
            <a:endParaRPr kumimoji="1" lang="ja-JP" altLang="en-US" dirty="0">
              <a:solidFill>
                <a:srgbClr val="308007"/>
              </a:solidFill>
              <a:latin typeface="小塚ゴシック Pr6N M"/>
              <a:ea typeface="小塚ゴシック Pr6N M"/>
              <a:cs typeface="小塚ゴシック Pr6N M"/>
            </a:endParaRPr>
          </a:p>
        </p:txBody>
      </p:sp>
      <p:sp>
        <p:nvSpPr>
          <p:cNvPr id="78" name="テキスト ボックス 77"/>
          <p:cNvSpPr txBox="1"/>
          <p:nvPr/>
        </p:nvSpPr>
        <p:spPr>
          <a:xfrm>
            <a:off x="5069983" y="2928494"/>
            <a:ext cx="4190207" cy="1015663"/>
          </a:xfrm>
          <a:prstGeom prst="rect">
            <a:avLst/>
          </a:prstGeom>
          <a:noFill/>
        </p:spPr>
        <p:txBody>
          <a:bodyPr wrap="square" rtlCol="0">
            <a:spAutoFit/>
          </a:bodyPr>
          <a:lstStyle/>
          <a:p>
            <a:pPr marL="171450" indent="-171450">
              <a:buFont typeface="Wingdings" charset="2"/>
              <a:buChar char="l"/>
            </a:pPr>
            <a:r>
              <a:rPr lang="ja-JP" altLang="en-US" sz="1200" dirty="0" smtClean="0">
                <a:latin typeface="小塚ゴシック Pr6N L"/>
                <a:ea typeface="小塚ゴシック Pr6N L"/>
                <a:cs typeface="小塚ゴシック Pr6N L"/>
              </a:rPr>
              <a:t>ゴミ</a:t>
            </a:r>
            <a:r>
              <a:rPr lang="ja-JP" altLang="en-US" sz="1200" dirty="0">
                <a:latin typeface="小塚ゴシック Pr6N L"/>
                <a:ea typeface="小塚ゴシック Pr6N L"/>
                <a:cs typeface="小塚ゴシック Pr6N L"/>
              </a:rPr>
              <a:t>の分別</a:t>
            </a:r>
            <a:r>
              <a:rPr lang="ja-JP" altLang="en-US" sz="1200" dirty="0" smtClean="0">
                <a:latin typeface="小塚ゴシック Pr6N L"/>
                <a:ea typeface="小塚ゴシック Pr6N L"/>
                <a:cs typeface="小塚ゴシック Pr6N L"/>
              </a:rPr>
              <a:t>が</a:t>
            </a:r>
            <a:r>
              <a:rPr lang="en-US" altLang="en-US" sz="1200" dirty="0" smtClean="0">
                <a:latin typeface="小塚ゴシック Pr6N L"/>
                <a:ea typeface="小塚ゴシック Pr6N L"/>
                <a:cs typeface="小塚ゴシック Pr6N L"/>
              </a:rPr>
              <a:t>細分化され</a:t>
            </a:r>
            <a:r>
              <a:rPr lang="ja-JP" altLang="en-US" sz="1200" dirty="0" smtClean="0">
                <a:latin typeface="小塚ゴシック Pr6N L"/>
                <a:ea typeface="小塚ゴシック Pr6N L"/>
                <a:cs typeface="小塚ゴシック Pr6N L"/>
              </a:rPr>
              <a:t>、自治体は利用者に捨てる曜日</a:t>
            </a:r>
            <a:r>
              <a:rPr lang="ja-JP" altLang="en-US" sz="1200" dirty="0">
                <a:latin typeface="小塚ゴシック Pr6N L"/>
                <a:ea typeface="小塚ゴシック Pr6N L"/>
                <a:cs typeface="小塚ゴシック Pr6N L"/>
              </a:rPr>
              <a:t>や種類の</a:t>
            </a:r>
            <a:r>
              <a:rPr lang="ja-JP" altLang="en-US" sz="1200" dirty="0" smtClean="0">
                <a:latin typeface="小塚ゴシック Pr6N L"/>
                <a:ea typeface="小塚ゴシック Pr6N L"/>
                <a:cs typeface="小塚ゴシック Pr6N L"/>
              </a:rPr>
              <a:t>判別を覚えてもらうことに苦労していた</a:t>
            </a:r>
            <a:endParaRPr lang="en-US" altLang="ja-JP" sz="1200" dirty="0">
              <a:latin typeface="小塚ゴシック Pr6N L"/>
              <a:ea typeface="小塚ゴシック Pr6N L"/>
              <a:cs typeface="小塚ゴシック Pr6N L"/>
            </a:endParaRPr>
          </a:p>
          <a:p>
            <a:endParaRPr lang="en-US" altLang="ja-JP" sz="1200" dirty="0" smtClean="0">
              <a:latin typeface="小塚ゴシック Pr6N L"/>
              <a:ea typeface="小塚ゴシック Pr6N L"/>
              <a:cs typeface="小塚ゴシック Pr6N L"/>
            </a:endParaRPr>
          </a:p>
          <a:p>
            <a:pPr marL="171450" indent="-171450">
              <a:buFont typeface="Wingdings" charset="2"/>
              <a:buChar char="l"/>
            </a:pPr>
            <a:r>
              <a:rPr lang="ja-JP" altLang="en-US" sz="1200" dirty="0" smtClean="0">
                <a:latin typeface="小塚ゴシック Pr6N L"/>
                <a:ea typeface="小塚ゴシック Pr6N L"/>
                <a:cs typeface="小塚ゴシック Pr6N L"/>
              </a:rPr>
              <a:t>利用者にとって、引っ越しや旅先などでの慣れない</a:t>
            </a:r>
            <a:r>
              <a:rPr lang="ja-JP" altLang="en-US" sz="1200" dirty="0">
                <a:latin typeface="小塚ゴシック Pr6N L"/>
                <a:ea typeface="小塚ゴシック Pr6N L"/>
                <a:cs typeface="小塚ゴシック Pr6N L"/>
              </a:rPr>
              <a:t>地域</a:t>
            </a:r>
            <a:r>
              <a:rPr lang="ja-JP" altLang="en-US" sz="1200" dirty="0" smtClean="0">
                <a:latin typeface="小塚ゴシック Pr6N L"/>
                <a:ea typeface="小塚ゴシック Pr6N L"/>
                <a:cs typeface="小塚ゴシック Pr6N L"/>
              </a:rPr>
              <a:t>のゴミ分別を調べることは手間だった</a:t>
            </a:r>
            <a:endParaRPr lang="en-US" altLang="ja-JP" sz="1200" dirty="0">
              <a:latin typeface="小塚ゴシック Pr6N L"/>
              <a:ea typeface="小塚ゴシック Pr6N L"/>
              <a:cs typeface="小塚ゴシック Pr6N L"/>
            </a:endParaRPr>
          </a:p>
        </p:txBody>
      </p:sp>
      <p:pic>
        <p:nvPicPr>
          <p:cNvPr id="30" name="ひらめき.png" descr="/Users/meg/Desktop/特研/特研OD/アイコン/ひらめき.png"/>
          <p:cNvPicPr>
            <a:picLocks noChangeAspect="1"/>
          </p:cNvPicPr>
          <p:nvPr/>
        </p:nvPicPr>
        <p:blipFill>
          <a:blip r:embed="rId5" r:link="rId6">
            <a:extLst>
              <a:ext uri="{28A0092B-C50C-407E-A947-70E740481C1C}">
                <a14:useLocalDpi xmlns:a14="http://schemas.microsoft.com/office/drawing/2010/main" val="0"/>
              </a:ext>
            </a:extLst>
          </a:blip>
          <a:stretch>
            <a:fillRect/>
          </a:stretch>
        </p:blipFill>
        <p:spPr>
          <a:xfrm>
            <a:off x="8990691" y="5387291"/>
            <a:ext cx="915309" cy="915309"/>
          </a:xfrm>
          <a:prstGeom prst="rect">
            <a:avLst/>
          </a:prstGeom>
          <a:noFill/>
        </p:spPr>
      </p:pic>
      <p:sp>
        <p:nvSpPr>
          <p:cNvPr id="81" name="テキスト ボックス 80"/>
          <p:cNvSpPr txBox="1"/>
          <p:nvPr/>
        </p:nvSpPr>
        <p:spPr>
          <a:xfrm>
            <a:off x="5166303" y="4624945"/>
            <a:ext cx="2834134" cy="369332"/>
          </a:xfrm>
          <a:prstGeom prst="rect">
            <a:avLst/>
          </a:prstGeom>
          <a:noFill/>
        </p:spPr>
        <p:txBody>
          <a:bodyPr wrap="none" rtlCol="0">
            <a:spAutoFit/>
          </a:bodyPr>
          <a:lstStyle/>
          <a:p>
            <a:r>
              <a:rPr lang="en-US" altLang="ja-JP" dirty="0" smtClean="0">
                <a:solidFill>
                  <a:schemeClr val="bg1"/>
                </a:solidFill>
                <a:latin typeface="小塚ゴシック Pr6N M"/>
                <a:ea typeface="小塚ゴシック Pr6N M"/>
                <a:cs typeface="小塚ゴシック Pr6N M"/>
              </a:rPr>
              <a:t>5374.jp</a:t>
            </a:r>
            <a:r>
              <a:rPr kumimoji="1" lang="en-US" altLang="ja-JP" dirty="0" smtClean="0">
                <a:solidFill>
                  <a:schemeClr val="bg1"/>
                </a:solidFill>
                <a:latin typeface="小塚ゴシック Pr6N M"/>
                <a:ea typeface="小塚ゴシック Pr6N M"/>
                <a:cs typeface="小塚ゴシック Pr6N M"/>
              </a:rPr>
              <a:t> </a:t>
            </a:r>
            <a:r>
              <a:rPr lang="ja-JP" altLang="en-US" sz="1600" dirty="0" smtClean="0">
                <a:solidFill>
                  <a:schemeClr val="bg1"/>
                </a:solidFill>
                <a:latin typeface="小塚ゴシック Pr6N M"/>
                <a:ea typeface="小塚ゴシック Pr6N M"/>
                <a:cs typeface="小塚ゴシック Pr6N M"/>
              </a:rPr>
              <a:t>でこう</a:t>
            </a:r>
            <a:r>
              <a:rPr kumimoji="1" lang="en-US" altLang="ja-JP" dirty="0" smtClean="0">
                <a:solidFill>
                  <a:schemeClr val="bg1"/>
                </a:solidFill>
                <a:latin typeface="小塚ゴシック Pr6N M"/>
                <a:ea typeface="小塚ゴシック Pr6N M"/>
                <a:cs typeface="小塚ゴシック Pr6N M"/>
              </a:rPr>
              <a:t> </a:t>
            </a:r>
            <a:r>
              <a:rPr lang="ja-JP" altLang="en-US" dirty="0" smtClean="0">
                <a:solidFill>
                  <a:schemeClr val="bg1"/>
                </a:solidFill>
                <a:latin typeface="小塚ゴシック Pr6N M"/>
                <a:ea typeface="小塚ゴシック Pr6N M"/>
                <a:cs typeface="小塚ゴシック Pr6N M"/>
              </a:rPr>
              <a:t>変わった！</a:t>
            </a:r>
            <a:endParaRPr kumimoji="1" lang="ja-JP" altLang="en-US" dirty="0">
              <a:solidFill>
                <a:schemeClr val="bg1"/>
              </a:solidFill>
              <a:latin typeface="小塚ゴシック Pr6N M"/>
              <a:ea typeface="小塚ゴシック Pr6N M"/>
              <a:cs typeface="小塚ゴシック Pr6N M"/>
            </a:endParaRPr>
          </a:p>
        </p:txBody>
      </p:sp>
      <p:sp>
        <p:nvSpPr>
          <p:cNvPr id="82" name="テキスト ボックス 81"/>
          <p:cNvSpPr txBox="1"/>
          <p:nvPr/>
        </p:nvSpPr>
        <p:spPr>
          <a:xfrm>
            <a:off x="5166303" y="5213871"/>
            <a:ext cx="3903633" cy="1015663"/>
          </a:xfrm>
          <a:prstGeom prst="rect">
            <a:avLst/>
          </a:prstGeom>
          <a:noFill/>
        </p:spPr>
        <p:txBody>
          <a:bodyPr wrap="none" rtlCol="0">
            <a:spAutoFit/>
          </a:bodyPr>
          <a:lstStyle/>
          <a:p>
            <a:pPr marL="171450" indent="-171450">
              <a:buFont typeface="Wingdings" charset="2"/>
              <a:buChar char="l"/>
            </a:pPr>
            <a:r>
              <a:rPr lang="ja-JP" altLang="en-US" sz="1200" dirty="0" smtClean="0">
                <a:latin typeface="小塚ゴシック Pr6N L"/>
                <a:ea typeface="小塚ゴシック Pr6N L"/>
                <a:cs typeface="小塚ゴシック Pr6N L"/>
              </a:rPr>
              <a:t>細分化された分別方法を覚えなくてもアプリを確認</a:t>
            </a:r>
            <a:endParaRPr lang="en-US" altLang="ja-JP" sz="1200" dirty="0" smtClean="0">
              <a:latin typeface="小塚ゴシック Pr6N L"/>
              <a:ea typeface="小塚ゴシック Pr6N L"/>
              <a:cs typeface="小塚ゴシック Pr6N L"/>
            </a:endParaRPr>
          </a:p>
          <a:p>
            <a:r>
              <a:rPr lang="ja-JP" altLang="en-US" sz="1200" dirty="0" smtClean="0">
                <a:latin typeface="小塚ゴシック Pr6N L"/>
                <a:ea typeface="小塚ゴシック Pr6N L"/>
                <a:cs typeface="小塚ゴシック Pr6N L"/>
              </a:rPr>
              <a:t>　することで適切にゴミ出しが出来るようになった</a:t>
            </a:r>
            <a:endParaRPr lang="en-US" altLang="ja-JP" sz="1200" dirty="0" smtClean="0">
              <a:latin typeface="小塚ゴシック Pr6N L"/>
              <a:ea typeface="小塚ゴシック Pr6N L"/>
              <a:cs typeface="小塚ゴシック Pr6N L"/>
            </a:endParaRPr>
          </a:p>
          <a:p>
            <a:endParaRPr lang="en-US" altLang="ja-JP" sz="1200" dirty="0">
              <a:latin typeface="小塚ゴシック Pr6N L"/>
              <a:ea typeface="小塚ゴシック Pr6N L"/>
              <a:cs typeface="小塚ゴシック Pr6N L"/>
            </a:endParaRPr>
          </a:p>
          <a:p>
            <a:pPr marL="171450" indent="-171450">
              <a:buFont typeface="Wingdings" charset="2"/>
              <a:buChar char="l"/>
            </a:pPr>
            <a:r>
              <a:rPr lang="ja-JP" altLang="en-US" sz="1200" dirty="0" smtClean="0">
                <a:latin typeface="小塚ゴシック Pr6N L"/>
                <a:ea typeface="小塚ゴシック Pr6N L"/>
                <a:cs typeface="小塚ゴシック Pr6N L"/>
              </a:rPr>
              <a:t>利用者は、引っ越し先や旅先でもどの</a:t>
            </a:r>
            <a:r>
              <a:rPr lang="ja-JP" altLang="en-US" sz="1200" dirty="0">
                <a:latin typeface="小塚ゴシック Pr6N L"/>
                <a:ea typeface="小塚ゴシック Pr6N L"/>
                <a:cs typeface="小塚ゴシック Pr6N L"/>
              </a:rPr>
              <a:t>よう</a:t>
            </a:r>
            <a:r>
              <a:rPr lang="ja-JP" altLang="en-US" sz="1200" dirty="0" smtClean="0">
                <a:latin typeface="小塚ゴシック Pr6N L"/>
                <a:ea typeface="小塚ゴシック Pr6N L"/>
                <a:cs typeface="小塚ゴシック Pr6N L"/>
              </a:rPr>
              <a:t>に</a:t>
            </a:r>
            <a:r>
              <a:rPr lang="en-US" altLang="ja-JP" sz="1200" dirty="0" smtClean="0">
                <a:latin typeface="小塚ゴシック Pr6N L"/>
                <a:ea typeface="小塚ゴシック Pr6N L"/>
                <a:cs typeface="小塚ゴシック Pr6N L"/>
              </a:rPr>
              <a:t/>
            </a:r>
            <a:br>
              <a:rPr lang="en-US" altLang="ja-JP" sz="1200" dirty="0" smtClean="0">
                <a:latin typeface="小塚ゴシック Pr6N L"/>
                <a:ea typeface="小塚ゴシック Pr6N L"/>
                <a:cs typeface="小塚ゴシック Pr6N L"/>
              </a:rPr>
            </a:br>
            <a:r>
              <a:rPr lang="ja-JP" altLang="en-US" sz="1200" dirty="0" smtClean="0">
                <a:latin typeface="小塚ゴシック Pr6N L"/>
                <a:ea typeface="小塚ゴシック Pr6N L"/>
                <a:cs typeface="小塚ゴシック Pr6N L"/>
              </a:rPr>
              <a:t>ゴミ</a:t>
            </a:r>
            <a:r>
              <a:rPr lang="ja-JP" altLang="en-US" sz="1200" dirty="0">
                <a:latin typeface="小塚ゴシック Pr6N L"/>
                <a:ea typeface="小塚ゴシック Pr6N L"/>
                <a:cs typeface="小塚ゴシック Pr6N L"/>
              </a:rPr>
              <a:t>を出せばよ</a:t>
            </a:r>
            <a:r>
              <a:rPr lang="ja-JP" altLang="en-US" sz="1200" dirty="0" smtClean="0">
                <a:latin typeface="小塚ゴシック Pr6N L"/>
                <a:ea typeface="小塚ゴシック Pr6N L"/>
                <a:cs typeface="小塚ゴシック Pr6N L"/>
              </a:rPr>
              <a:t>いか簡単に検索できるようになった</a:t>
            </a:r>
            <a:endParaRPr lang="en-US" altLang="ja-JP" sz="1200" dirty="0">
              <a:latin typeface="小塚ゴシック Pr6N L"/>
              <a:ea typeface="小塚ゴシック Pr6N L"/>
              <a:cs typeface="小塚ゴシック Pr6N L"/>
            </a:endParaRPr>
          </a:p>
        </p:txBody>
      </p:sp>
      <p:sp>
        <p:nvSpPr>
          <p:cNvPr id="84" name="角丸四角形 83"/>
          <p:cNvSpPr/>
          <p:nvPr/>
        </p:nvSpPr>
        <p:spPr>
          <a:xfrm>
            <a:off x="5050292" y="2327966"/>
            <a:ext cx="4743817" cy="1840961"/>
          </a:xfrm>
          <a:prstGeom prst="roundRect">
            <a:avLst>
              <a:gd name="adj" fmla="val 10424"/>
            </a:avLst>
          </a:prstGeom>
          <a:noFill/>
          <a:ln>
            <a:solidFill>
              <a:srgbClr val="308007"/>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5" name="タイトル 1"/>
          <p:cNvSpPr txBox="1">
            <a:spLocks/>
          </p:cNvSpPr>
          <p:nvPr/>
        </p:nvSpPr>
        <p:spPr>
          <a:xfrm>
            <a:off x="57563" y="-26855"/>
            <a:ext cx="4749931" cy="42501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ja-JP" altLang="en-US" sz="1400" dirty="0" smtClean="0">
                <a:solidFill>
                  <a:srgbClr val="FFFFFF"/>
                </a:solidFill>
                <a:latin typeface="小塚ゴシック Pr6N R"/>
                <a:ea typeface="小塚ゴシック Pr6N R"/>
                <a:cs typeface="小塚ゴシック Pr6N R"/>
              </a:rPr>
              <a:t>ゴミ捨てスムーズ、いつでもどこでも！</a:t>
            </a:r>
            <a:endParaRPr kumimoji="1" lang="ja-JP" altLang="en-US" sz="1400" dirty="0">
              <a:solidFill>
                <a:srgbClr val="FFFFFF"/>
              </a:solidFill>
              <a:latin typeface="小塚ゴシック Pr6N R"/>
              <a:ea typeface="小塚ゴシック Pr6N R"/>
              <a:cs typeface="小塚ゴシック Pr6N R"/>
            </a:endParaRPr>
          </a:p>
        </p:txBody>
      </p:sp>
      <p:sp>
        <p:nvSpPr>
          <p:cNvPr id="36" name="タイトル 1"/>
          <p:cNvSpPr txBox="1">
            <a:spLocks/>
          </p:cNvSpPr>
          <p:nvPr/>
        </p:nvSpPr>
        <p:spPr>
          <a:xfrm>
            <a:off x="57563" y="827741"/>
            <a:ext cx="4749931" cy="425018"/>
          </a:xfrm>
          <a:prstGeom prst="rect">
            <a:avLst/>
          </a:prstGeom>
        </p:spPr>
        <p:txBody>
          <a:bodyPr vert="horz" lIns="91440" tIns="45720" rIns="91440" bIns="45720" rtlCol="0" anchor="ctr">
            <a:normAutofit fontScale="92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altLang="ja-JP" sz="1400" dirty="0" smtClean="0">
                <a:solidFill>
                  <a:schemeClr val="bg1"/>
                </a:solidFill>
                <a:latin typeface="小塚ゴシック Pr6N R"/>
                <a:ea typeface="小塚ゴシック Pr6N R"/>
                <a:cs typeface="小塚ゴシック Pr6N R"/>
              </a:rPr>
              <a:t>By</a:t>
            </a:r>
            <a:r>
              <a:rPr lang="ja-JP" altLang="en-US" sz="1400" dirty="0" smtClean="0">
                <a:solidFill>
                  <a:schemeClr val="bg1"/>
                </a:solidFill>
                <a:latin typeface="小塚ゴシック Pr6N R"/>
                <a:ea typeface="小塚ゴシック Pr6N R"/>
                <a:cs typeface="小塚ゴシック Pr6N R"/>
              </a:rPr>
              <a:t> 一般財団法人コード・フォー・カナザワ </a:t>
            </a:r>
            <a:r>
              <a:rPr lang="en-US" altLang="ja-JP" sz="1400" dirty="0" smtClean="0">
                <a:solidFill>
                  <a:schemeClr val="bg1"/>
                </a:solidFill>
                <a:latin typeface="小塚ゴシック Pr6N R"/>
                <a:ea typeface="小塚ゴシック Pr6N R"/>
                <a:cs typeface="小塚ゴシック Pr6N R"/>
              </a:rPr>
              <a:t>(</a:t>
            </a:r>
            <a:r>
              <a:rPr lang="ja-JP" altLang="en-US" sz="1400" dirty="0" smtClean="0">
                <a:solidFill>
                  <a:schemeClr val="bg1"/>
                </a:solidFill>
                <a:latin typeface="小塚ゴシック Pr6N R"/>
                <a:ea typeface="小塚ゴシック Pr6N R"/>
                <a:cs typeface="小塚ゴシック Pr6N R"/>
              </a:rPr>
              <a:t>C</a:t>
            </a:r>
            <a:r>
              <a:rPr lang="en-US" altLang="ja-JP" sz="1400" dirty="0" smtClean="0">
                <a:solidFill>
                  <a:schemeClr val="bg1"/>
                </a:solidFill>
                <a:latin typeface="小塚ゴシック Pr6N R"/>
                <a:ea typeface="小塚ゴシック Pr6N R"/>
                <a:cs typeface="小塚ゴシック Pr6N R"/>
              </a:rPr>
              <a:t>ode</a:t>
            </a:r>
            <a:r>
              <a:rPr lang="ja-JP" altLang="en-US" sz="1400" dirty="0" smtClean="0">
                <a:solidFill>
                  <a:schemeClr val="bg1"/>
                </a:solidFill>
                <a:latin typeface="小塚ゴシック Pr6N R"/>
                <a:ea typeface="小塚ゴシック Pr6N R"/>
                <a:cs typeface="小塚ゴシック Pr6N R"/>
              </a:rPr>
              <a:t> </a:t>
            </a:r>
            <a:r>
              <a:rPr lang="en-US" altLang="ja-JP" sz="1400" dirty="0" smtClean="0">
                <a:solidFill>
                  <a:schemeClr val="bg1"/>
                </a:solidFill>
                <a:latin typeface="小塚ゴシック Pr6N R"/>
                <a:ea typeface="小塚ゴシック Pr6N R"/>
                <a:cs typeface="小塚ゴシック Pr6N R"/>
              </a:rPr>
              <a:t>for</a:t>
            </a:r>
            <a:r>
              <a:rPr lang="ja-JP" altLang="en-US" sz="1400" dirty="0" smtClean="0">
                <a:solidFill>
                  <a:schemeClr val="bg1"/>
                </a:solidFill>
                <a:latin typeface="小塚ゴシック Pr6N R"/>
                <a:ea typeface="小塚ゴシック Pr6N R"/>
                <a:cs typeface="小塚ゴシック Pr6N R"/>
              </a:rPr>
              <a:t> </a:t>
            </a:r>
            <a:r>
              <a:rPr lang="en-US" altLang="ja-JP" sz="1400" dirty="0" smtClean="0">
                <a:solidFill>
                  <a:schemeClr val="bg1"/>
                </a:solidFill>
                <a:latin typeface="小塚ゴシック Pr6N R"/>
                <a:ea typeface="小塚ゴシック Pr6N R"/>
                <a:cs typeface="小塚ゴシック Pr6N R"/>
              </a:rPr>
              <a:t>Kanazawa)</a:t>
            </a:r>
            <a:endParaRPr kumimoji="1" lang="ja-JP" altLang="en-US" sz="1400" dirty="0">
              <a:solidFill>
                <a:schemeClr val="bg1"/>
              </a:solidFill>
              <a:latin typeface="小塚ゴシック Pr6N R"/>
              <a:ea typeface="小塚ゴシック Pr6N R"/>
              <a:cs typeface="小塚ゴシック Pr6N R"/>
            </a:endParaRPr>
          </a:p>
        </p:txBody>
      </p:sp>
      <p:sp>
        <p:nvSpPr>
          <p:cNvPr id="37" name="タイトル 1"/>
          <p:cNvSpPr>
            <a:spLocks noGrp="1"/>
          </p:cNvSpPr>
          <p:nvPr>
            <p:ph type="ctrTitle"/>
          </p:nvPr>
        </p:nvSpPr>
        <p:spPr>
          <a:xfrm>
            <a:off x="45112" y="254123"/>
            <a:ext cx="4749931" cy="744513"/>
          </a:xfrm>
        </p:spPr>
        <p:txBody>
          <a:bodyPr>
            <a:normAutofit/>
          </a:bodyPr>
          <a:lstStyle/>
          <a:p>
            <a:pPr algn="l"/>
            <a:r>
              <a:rPr lang="ja-JP" altLang="en-US" sz="4000" dirty="0" smtClean="0">
                <a:solidFill>
                  <a:schemeClr val="bg1"/>
                </a:solidFill>
                <a:latin typeface="小塚ゴシック Pro M"/>
                <a:ea typeface="小塚ゴシック Pro M"/>
                <a:cs typeface="小塚ゴシック Pro M"/>
              </a:rPr>
              <a:t>5</a:t>
            </a:r>
            <a:r>
              <a:rPr lang="en-US" altLang="ja-JP" sz="4000" dirty="0" smtClean="0">
                <a:solidFill>
                  <a:schemeClr val="bg1"/>
                </a:solidFill>
                <a:latin typeface="小塚ゴシック Pro M"/>
                <a:ea typeface="小塚ゴシック Pro M"/>
                <a:cs typeface="小塚ゴシック Pro M"/>
              </a:rPr>
              <a:t>374(</a:t>
            </a:r>
            <a:r>
              <a:rPr lang="ja-JP" altLang="en-US" sz="4000" dirty="0" smtClean="0">
                <a:solidFill>
                  <a:schemeClr val="bg1"/>
                </a:solidFill>
                <a:latin typeface="小塚ゴシック Pro M"/>
                <a:ea typeface="小塚ゴシック Pro M"/>
                <a:cs typeface="小塚ゴシック Pro M"/>
              </a:rPr>
              <a:t>ゴミナシ</a:t>
            </a:r>
            <a:r>
              <a:rPr lang="en-US" altLang="ja-JP" sz="4000" dirty="0" smtClean="0">
                <a:solidFill>
                  <a:schemeClr val="bg1"/>
                </a:solidFill>
                <a:latin typeface="小塚ゴシック Pro M"/>
                <a:ea typeface="小塚ゴシック Pro M"/>
                <a:cs typeface="小塚ゴシック Pro M"/>
              </a:rPr>
              <a:t>).</a:t>
            </a:r>
            <a:r>
              <a:rPr lang="en-US" altLang="ja-JP" sz="4000" dirty="0" err="1" smtClean="0">
                <a:solidFill>
                  <a:schemeClr val="bg1"/>
                </a:solidFill>
                <a:latin typeface="小塚ゴシック Pro M"/>
                <a:ea typeface="小塚ゴシック Pro M"/>
                <a:cs typeface="小塚ゴシック Pro M"/>
              </a:rPr>
              <a:t>jp</a:t>
            </a:r>
            <a:endParaRPr kumimoji="1" lang="ja-JP" altLang="en-US" sz="4000" dirty="0">
              <a:solidFill>
                <a:schemeClr val="bg1"/>
              </a:solidFill>
              <a:latin typeface="小塚ゴシック Pro M"/>
              <a:ea typeface="小塚ゴシック Pro M"/>
              <a:cs typeface="小塚ゴシック Pro M"/>
            </a:endParaRPr>
          </a:p>
        </p:txBody>
      </p:sp>
      <p:sp>
        <p:nvSpPr>
          <p:cNvPr id="6" name="テキスト ボックス 5"/>
          <p:cNvSpPr txBox="1"/>
          <p:nvPr/>
        </p:nvSpPr>
        <p:spPr>
          <a:xfrm>
            <a:off x="695158" y="2219158"/>
            <a:ext cx="184666" cy="369332"/>
          </a:xfrm>
          <a:prstGeom prst="rect">
            <a:avLst/>
          </a:prstGeom>
          <a:noFill/>
        </p:spPr>
        <p:txBody>
          <a:bodyPr wrap="none" rtlCol="0">
            <a:spAutoFit/>
          </a:bodyPr>
          <a:lstStyle/>
          <a:p>
            <a:endParaRPr kumimoji="1" lang="ja-JP" altLang="en-US" dirty="0"/>
          </a:p>
        </p:txBody>
      </p:sp>
      <p:sp>
        <p:nvSpPr>
          <p:cNvPr id="60" name="テキスト ボックス 59"/>
          <p:cNvSpPr txBox="1"/>
          <p:nvPr/>
        </p:nvSpPr>
        <p:spPr>
          <a:xfrm>
            <a:off x="770306" y="6236915"/>
            <a:ext cx="1379834" cy="215444"/>
          </a:xfrm>
          <a:prstGeom prst="rect">
            <a:avLst/>
          </a:prstGeom>
          <a:noFill/>
        </p:spPr>
        <p:txBody>
          <a:bodyPr wrap="square" rtlCol="0">
            <a:spAutoFit/>
          </a:bodyPr>
          <a:lstStyle/>
          <a:p>
            <a:r>
              <a:rPr lang="ja-JP" altLang="en-US" sz="800" dirty="0" smtClean="0">
                <a:latin typeface="小塚ゴシック Pr6N L"/>
                <a:ea typeface="小塚ゴシック Pr6N L"/>
                <a:cs typeface="小塚ゴシック Pr6N L"/>
              </a:rPr>
              <a:t>アプリのトップ画面</a:t>
            </a:r>
            <a:endParaRPr lang="en-US" altLang="ja-JP" sz="800" dirty="0">
              <a:latin typeface="小塚ゴシック Pr6N L"/>
              <a:ea typeface="小塚ゴシック Pr6N L"/>
              <a:cs typeface="小塚ゴシック Pr6N L"/>
            </a:endParaRPr>
          </a:p>
        </p:txBody>
      </p:sp>
      <p:sp>
        <p:nvSpPr>
          <p:cNvPr id="61" name="テキスト ボックス 60"/>
          <p:cNvSpPr txBox="1"/>
          <p:nvPr/>
        </p:nvSpPr>
        <p:spPr>
          <a:xfrm>
            <a:off x="3106690" y="6246343"/>
            <a:ext cx="1558562" cy="215444"/>
          </a:xfrm>
          <a:prstGeom prst="rect">
            <a:avLst/>
          </a:prstGeom>
          <a:noFill/>
        </p:spPr>
        <p:txBody>
          <a:bodyPr wrap="square" rtlCol="0">
            <a:spAutoFit/>
          </a:bodyPr>
          <a:lstStyle/>
          <a:p>
            <a:r>
              <a:rPr lang="ja-JP" altLang="en-US" sz="800" dirty="0" smtClean="0">
                <a:latin typeface="小塚ゴシック Pr6N L"/>
                <a:ea typeface="小塚ゴシック Pr6N L"/>
                <a:cs typeface="小塚ゴシック Pr6N L"/>
              </a:rPr>
              <a:t>種類別の情報を詳細に表示</a:t>
            </a:r>
            <a:endParaRPr lang="en-US" altLang="ja-JP" sz="800" dirty="0" smtClean="0">
              <a:latin typeface="小塚ゴシック Pr6N L"/>
              <a:ea typeface="小塚ゴシック Pr6N L"/>
              <a:cs typeface="小塚ゴシック Pr6N L"/>
            </a:endParaRPr>
          </a:p>
        </p:txBody>
      </p:sp>
      <p:pic>
        <p:nvPicPr>
          <p:cNvPr id="20" name="図 19" descr="S__17039366.jpg"/>
          <p:cNvPicPr>
            <a:picLocks noChangeAspect="1"/>
          </p:cNvPicPr>
          <p:nvPr/>
        </p:nvPicPr>
        <p:blipFill rotWithShape="1">
          <a:blip r:embed="rId7">
            <a:extLst>
              <a:ext uri="{28A0092B-C50C-407E-A947-70E740481C1C}">
                <a14:useLocalDpi xmlns:a14="http://schemas.microsoft.com/office/drawing/2010/main" val="0"/>
              </a:ext>
            </a:extLst>
          </a:blip>
          <a:srcRect/>
          <a:stretch/>
        </p:blipFill>
        <p:spPr>
          <a:xfrm>
            <a:off x="2934650" y="3375582"/>
            <a:ext cx="1696882" cy="2819227"/>
          </a:xfrm>
          <a:prstGeom prst="rect">
            <a:avLst/>
          </a:prstGeom>
        </p:spPr>
      </p:pic>
      <p:sp>
        <p:nvSpPr>
          <p:cNvPr id="41" name="角丸四角形 40"/>
          <p:cNvSpPr/>
          <p:nvPr/>
        </p:nvSpPr>
        <p:spPr>
          <a:xfrm>
            <a:off x="2550459" y="2429905"/>
            <a:ext cx="2441827" cy="829814"/>
          </a:xfrm>
          <a:prstGeom prst="roundRect">
            <a:avLst>
              <a:gd name="adj" fmla="val 50000"/>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100" dirty="0" smtClean="0">
                <a:solidFill>
                  <a:schemeClr val="bg1"/>
                </a:solidFill>
                <a:latin typeface="フォントポにほんご"/>
                <a:ea typeface="フォントポにほんご"/>
                <a:cs typeface="フォントポにほんご"/>
              </a:rPr>
              <a:t>②　分別の種類を</a:t>
            </a:r>
            <a:r>
              <a:rPr lang="en-US" altLang="en-US" sz="1100" dirty="0" smtClean="0">
                <a:solidFill>
                  <a:schemeClr val="bg1"/>
                </a:solidFill>
                <a:latin typeface="フォントポにほんご"/>
                <a:ea typeface="フォントポにほんご"/>
                <a:cs typeface="フォントポにほんご"/>
              </a:rPr>
              <a:t>タップすると</a:t>
            </a:r>
            <a:r>
              <a:rPr lang="ja-JP" altLang="en-US" sz="1100" dirty="0" smtClean="0">
                <a:solidFill>
                  <a:schemeClr val="bg1"/>
                </a:solidFill>
                <a:latin typeface="フォントポにほんご"/>
                <a:ea typeface="フォントポにほんご"/>
                <a:cs typeface="フォントポにほんご"/>
              </a:rPr>
              <a:t>、</a:t>
            </a:r>
            <a:endParaRPr lang="en-US" altLang="ja-JP" sz="1100" dirty="0" smtClean="0">
              <a:solidFill>
                <a:schemeClr val="bg1"/>
              </a:solidFill>
              <a:latin typeface="フォントポにほんご"/>
              <a:ea typeface="フォントポにほんご"/>
              <a:cs typeface="フォントポにほんご"/>
            </a:endParaRPr>
          </a:p>
          <a:p>
            <a:pPr algn="ctr"/>
            <a:r>
              <a:rPr lang="ja-JP" altLang="en-US" sz="1100" dirty="0" smtClean="0">
                <a:solidFill>
                  <a:schemeClr val="bg1"/>
                </a:solidFill>
                <a:latin typeface="フォントポにほんご"/>
                <a:ea typeface="フォントポにほんご"/>
                <a:cs typeface="フォントポにほんご"/>
              </a:rPr>
              <a:t>その地域で捨てられるゴミ一覧を見ることができる。</a:t>
            </a:r>
            <a:endParaRPr kumimoji="1" lang="en-US" altLang="ja-JP" sz="1100" dirty="0" smtClean="0">
              <a:solidFill>
                <a:schemeClr val="bg1"/>
              </a:solidFill>
              <a:latin typeface="フォントポにほんご"/>
              <a:ea typeface="フォントポにほんご"/>
              <a:cs typeface="フォントポにほんご"/>
            </a:endParaRPr>
          </a:p>
        </p:txBody>
      </p:sp>
      <p:sp>
        <p:nvSpPr>
          <p:cNvPr id="43" name="角丸四角形 42"/>
          <p:cNvSpPr/>
          <p:nvPr/>
        </p:nvSpPr>
        <p:spPr>
          <a:xfrm>
            <a:off x="186979" y="2442317"/>
            <a:ext cx="2215054" cy="805072"/>
          </a:xfrm>
          <a:prstGeom prst="roundRect">
            <a:avLst>
              <a:gd name="adj" fmla="val 50000"/>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100" dirty="0">
                <a:solidFill>
                  <a:schemeClr val="bg1"/>
                </a:solidFill>
                <a:latin typeface="フォントポにほんご"/>
                <a:ea typeface="フォントポにほんご"/>
                <a:cs typeface="フォントポにほんご"/>
              </a:rPr>
              <a:t>①</a:t>
            </a:r>
            <a:r>
              <a:rPr kumimoji="1" lang="ja-JP" altLang="en-US" sz="1100" dirty="0" smtClean="0">
                <a:solidFill>
                  <a:schemeClr val="bg1"/>
                </a:solidFill>
                <a:latin typeface="フォントポにほんご"/>
                <a:ea typeface="フォントポにほんご"/>
                <a:cs typeface="フォントポにほんご"/>
              </a:rPr>
              <a:t>　一番近いゴミの日</a:t>
            </a:r>
            <a:r>
              <a:rPr lang="ja-JP" altLang="en-US" sz="1100" dirty="0" smtClean="0">
                <a:solidFill>
                  <a:schemeClr val="bg1"/>
                </a:solidFill>
                <a:latin typeface="フォントポにほんご"/>
                <a:ea typeface="フォントポにほんご"/>
                <a:cs typeface="フォントポにほんご"/>
              </a:rPr>
              <a:t>から</a:t>
            </a:r>
            <a:r>
              <a:rPr kumimoji="1" lang="en-US" altLang="ja-JP" sz="1100" dirty="0" smtClean="0">
                <a:solidFill>
                  <a:schemeClr val="bg1"/>
                </a:solidFill>
                <a:latin typeface="フォントポにほんご"/>
                <a:ea typeface="フォントポにほんご"/>
                <a:cs typeface="フォントポにほんご"/>
              </a:rPr>
              <a:t/>
            </a:r>
            <a:br>
              <a:rPr kumimoji="1" lang="en-US" altLang="ja-JP" sz="1100" dirty="0" smtClean="0">
                <a:solidFill>
                  <a:schemeClr val="bg1"/>
                </a:solidFill>
                <a:latin typeface="フォントポにほんご"/>
                <a:ea typeface="フォントポにほんご"/>
                <a:cs typeface="フォントポにほんご"/>
              </a:rPr>
            </a:br>
            <a:r>
              <a:rPr kumimoji="1" lang="ja-JP" altLang="en-US" sz="1100" dirty="0" smtClean="0">
                <a:solidFill>
                  <a:schemeClr val="bg1"/>
                </a:solidFill>
                <a:latin typeface="フォントポにほんご"/>
                <a:ea typeface="フォントポにほんご"/>
                <a:cs typeface="フォントポにほんご"/>
              </a:rPr>
              <a:t>表示</a:t>
            </a:r>
            <a:r>
              <a:rPr lang="ja-JP" altLang="en-US" sz="1100" dirty="0" smtClean="0">
                <a:solidFill>
                  <a:schemeClr val="bg1"/>
                </a:solidFill>
                <a:latin typeface="フォントポにほんご"/>
                <a:ea typeface="フォントポにほんご"/>
                <a:cs typeface="フォントポにほんご"/>
              </a:rPr>
              <a:t>し、</a:t>
            </a:r>
            <a:r>
              <a:rPr kumimoji="1" lang="ja-JP" altLang="en-US" sz="1100" dirty="0" smtClean="0">
                <a:solidFill>
                  <a:schemeClr val="bg1"/>
                </a:solidFill>
                <a:latin typeface="フォントポにほんご"/>
                <a:ea typeface="フォントポにほんご"/>
                <a:cs typeface="フォントポにほんご"/>
              </a:rPr>
              <a:t>地域を選択するだけで収集日が更新される</a:t>
            </a:r>
            <a:endParaRPr kumimoji="1" lang="en-US" altLang="ja-JP" sz="1100" dirty="0" smtClean="0">
              <a:solidFill>
                <a:schemeClr val="bg1"/>
              </a:solidFill>
              <a:latin typeface="フォントポにほんご"/>
              <a:ea typeface="フォントポにほんご"/>
              <a:cs typeface="フォントポにほんご"/>
            </a:endParaRPr>
          </a:p>
        </p:txBody>
      </p:sp>
    </p:spTree>
    <p:extLst>
      <p:ext uri="{BB962C8B-B14F-4D97-AF65-F5344CB8AC3E}">
        <p14:creationId xmlns:p14="http://schemas.microsoft.com/office/powerpoint/2010/main" val="34084132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p:cNvSpPr/>
          <p:nvPr/>
        </p:nvSpPr>
        <p:spPr>
          <a:xfrm>
            <a:off x="0" y="6577577"/>
            <a:ext cx="9906000" cy="280423"/>
          </a:xfrm>
          <a:prstGeom prst="rect">
            <a:avLst/>
          </a:prstGeom>
          <a:solidFill>
            <a:srgbClr val="00D861"/>
          </a:solidFill>
          <a:ln w="9525" cap="flat" cmpd="sng" algn="ctr">
            <a:solidFill>
              <a:srgbClr val="00FF6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ysClr val="window" lastClr="FFFFFF"/>
              </a:solidFill>
              <a:effectLst/>
              <a:uLnTx/>
              <a:uFillTx/>
              <a:latin typeface="Corbel"/>
              <a:ea typeface="ヒラギノ角ゴ Pro W3"/>
              <a:cs typeface="+mn-cs"/>
            </a:endParaRPr>
          </a:p>
        </p:txBody>
      </p:sp>
      <p:sp>
        <p:nvSpPr>
          <p:cNvPr id="27" name="正方形/長方形 26"/>
          <p:cNvSpPr/>
          <p:nvPr/>
        </p:nvSpPr>
        <p:spPr>
          <a:xfrm>
            <a:off x="0" y="0"/>
            <a:ext cx="9906000" cy="1252759"/>
          </a:xfrm>
          <a:prstGeom prst="rect">
            <a:avLst/>
          </a:prstGeom>
          <a:solidFill>
            <a:srgbClr val="00D861"/>
          </a:solidFill>
          <a:ln w="9525" cap="flat" cmpd="sng" algn="ctr">
            <a:solidFill>
              <a:srgbClr val="00FF6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ysClr val="window" lastClr="FFFFFF"/>
              </a:solidFill>
              <a:effectLst/>
              <a:uLnTx/>
              <a:uFillTx/>
              <a:latin typeface="Corbel"/>
              <a:ea typeface="ヒラギノ角ゴ Pro W3"/>
              <a:cs typeface="+mn-cs"/>
            </a:endParaRPr>
          </a:p>
        </p:txBody>
      </p:sp>
      <p:pic>
        <p:nvPicPr>
          <p:cNvPr id="5" name="図 4" descr="アイディア.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63596" y="1292394"/>
            <a:ext cx="643434" cy="643434"/>
          </a:xfrm>
          <a:prstGeom prst="rect">
            <a:avLst/>
          </a:prstGeom>
        </p:spPr>
      </p:pic>
      <p:pic>
        <p:nvPicPr>
          <p:cNvPr id="8" name="図 7" descr="受賞.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46573" y="2841696"/>
            <a:ext cx="643434" cy="643434"/>
          </a:xfrm>
          <a:prstGeom prst="rect">
            <a:avLst/>
          </a:prstGeom>
        </p:spPr>
      </p:pic>
      <p:pic>
        <p:nvPicPr>
          <p:cNvPr id="10" name="図 9" descr="チーム.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163596" y="2333781"/>
            <a:ext cx="643434" cy="643434"/>
          </a:xfrm>
          <a:prstGeom prst="rect">
            <a:avLst/>
          </a:prstGeom>
        </p:spPr>
      </p:pic>
      <p:pic>
        <p:nvPicPr>
          <p:cNvPr id="11" name="図 10" descr="パソコン作業.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105667" y="1745423"/>
            <a:ext cx="643434" cy="643434"/>
          </a:xfrm>
          <a:prstGeom prst="rect">
            <a:avLst/>
          </a:prstGeom>
        </p:spPr>
      </p:pic>
      <p:pic>
        <p:nvPicPr>
          <p:cNvPr id="33" name="図 32" descr="マーカー.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163596" y="3334378"/>
            <a:ext cx="643434" cy="643434"/>
          </a:xfrm>
          <a:prstGeom prst="rect">
            <a:avLst/>
          </a:prstGeom>
        </p:spPr>
      </p:pic>
      <p:sp>
        <p:nvSpPr>
          <p:cNvPr id="57" name="正方形/長方形 56"/>
          <p:cNvSpPr/>
          <p:nvPr/>
        </p:nvSpPr>
        <p:spPr>
          <a:xfrm>
            <a:off x="6431654" y="2982689"/>
            <a:ext cx="3307400" cy="351689"/>
          </a:xfrm>
          <a:prstGeom prst="rect">
            <a:avLst/>
          </a:prstGeom>
          <a:no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100" dirty="0" smtClean="0">
                <a:solidFill>
                  <a:schemeClr val="tx1"/>
                </a:solidFill>
                <a:latin typeface="小塚ゴシック Pr6N L"/>
                <a:ea typeface="小塚ゴシック Pr6N L"/>
                <a:cs typeface="小塚ゴシック Pr6N L"/>
              </a:rPr>
              <a:t>　</a:t>
            </a:r>
            <a:r>
              <a:rPr lang="en-US" altLang="ja-JP" sz="1100" dirty="0" smtClean="0">
                <a:solidFill>
                  <a:schemeClr val="tx1"/>
                </a:solidFill>
                <a:latin typeface="小塚ゴシック Pr6N L"/>
                <a:ea typeface="小塚ゴシック Pr6N L"/>
                <a:cs typeface="小塚ゴシック Pr6N L"/>
              </a:rPr>
              <a:t>  </a:t>
            </a:r>
            <a:r>
              <a:rPr lang="ja-JP" altLang="en-US" sz="1100" dirty="0" smtClean="0">
                <a:solidFill>
                  <a:schemeClr val="tx1"/>
                </a:solidFill>
                <a:latin typeface="小塚ゴシック Pr6N L"/>
                <a:ea typeface="小塚ゴシック Pr6N L"/>
                <a:cs typeface="小塚ゴシック Pr6N L"/>
              </a:rPr>
              <a:t>オープンデータ</a:t>
            </a:r>
            <a:r>
              <a:rPr lang="ja-JP" altLang="en-US" sz="1100" dirty="0">
                <a:solidFill>
                  <a:schemeClr val="tx1"/>
                </a:solidFill>
                <a:latin typeface="小塚ゴシック Pr6N L"/>
                <a:ea typeface="小塚ゴシック Pr6N L"/>
                <a:cs typeface="小塚ゴシック Pr6N L"/>
              </a:rPr>
              <a:t>・ビジネス・コンペティション</a:t>
            </a:r>
            <a:endParaRPr lang="en-US" altLang="ja-JP" sz="1100" dirty="0">
              <a:solidFill>
                <a:schemeClr val="tx1"/>
              </a:solidFill>
              <a:latin typeface="小塚ゴシック Pr6N L"/>
              <a:ea typeface="小塚ゴシック Pr6N L"/>
              <a:cs typeface="小塚ゴシック Pr6N L"/>
            </a:endParaRPr>
          </a:p>
          <a:p>
            <a:pPr algn="ctr"/>
            <a:r>
              <a:rPr lang="en-US" altLang="ja-JP" sz="1100" dirty="0">
                <a:solidFill>
                  <a:schemeClr val="tx1"/>
                </a:solidFill>
                <a:latin typeface="小塚ゴシック Pr6N L"/>
                <a:ea typeface="小塚ゴシック Pr6N L"/>
                <a:cs typeface="小塚ゴシック Pr6N L"/>
              </a:rPr>
              <a:t> – </a:t>
            </a:r>
            <a:r>
              <a:rPr lang="ja-JP" altLang="en-US" sz="1100" dirty="0">
                <a:solidFill>
                  <a:schemeClr val="tx1"/>
                </a:solidFill>
                <a:latin typeface="小塚ゴシック Pr6N L"/>
                <a:ea typeface="小塚ゴシック Pr6N L"/>
                <a:cs typeface="小塚ゴシック Pr6N L"/>
              </a:rPr>
              <a:t>最優秀賞</a:t>
            </a:r>
            <a:r>
              <a:rPr lang="en-US" altLang="ja-JP" sz="1100" dirty="0">
                <a:solidFill>
                  <a:schemeClr val="tx1"/>
                </a:solidFill>
                <a:latin typeface="小塚ゴシック Pr6N L"/>
                <a:ea typeface="小塚ゴシック Pr6N L"/>
                <a:cs typeface="小塚ゴシック Pr6N L"/>
              </a:rPr>
              <a:t> </a:t>
            </a:r>
            <a:r>
              <a:rPr lang="ja-JP" altLang="en-US" sz="1100" dirty="0">
                <a:solidFill>
                  <a:schemeClr val="tx1"/>
                </a:solidFill>
                <a:latin typeface="小塚ゴシック Pr6N L"/>
                <a:ea typeface="小塚ゴシック Pr6N L"/>
                <a:cs typeface="小塚ゴシック Pr6N L"/>
              </a:rPr>
              <a:t>他</a:t>
            </a:r>
            <a:r>
              <a:rPr lang="ja-JP" altLang="en-US" sz="1100" dirty="0" smtClean="0">
                <a:solidFill>
                  <a:schemeClr val="tx1"/>
                </a:solidFill>
                <a:latin typeface="小塚ゴシック Pr6N L"/>
                <a:ea typeface="小塚ゴシック Pr6N L"/>
                <a:cs typeface="小塚ゴシック Pr6N L"/>
              </a:rPr>
              <a:t>多数</a:t>
            </a:r>
            <a:endParaRPr lang="ja-JP" altLang="en-US" sz="1100" dirty="0">
              <a:solidFill>
                <a:schemeClr val="tx1"/>
              </a:solidFill>
              <a:latin typeface="小塚ゴシック Pr6N L"/>
              <a:ea typeface="小塚ゴシック Pr6N L"/>
              <a:cs typeface="小塚ゴシック Pr6N L"/>
            </a:endParaRPr>
          </a:p>
        </p:txBody>
      </p:sp>
      <p:sp>
        <p:nvSpPr>
          <p:cNvPr id="58" name="角丸四角形 57"/>
          <p:cNvSpPr/>
          <p:nvPr/>
        </p:nvSpPr>
        <p:spPr>
          <a:xfrm>
            <a:off x="5690007" y="2977215"/>
            <a:ext cx="950821" cy="357163"/>
          </a:xfrm>
          <a:prstGeom prst="roundRect">
            <a:avLst>
              <a:gd name="adj" fmla="val 50000"/>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1400" dirty="0" smtClean="0">
                <a:latin typeface="フォントポにほんご"/>
                <a:ea typeface="フォントポにほんご"/>
                <a:cs typeface="フォントポにほんご"/>
              </a:rPr>
              <a:t>受賞歴</a:t>
            </a:r>
            <a:endParaRPr kumimoji="1" lang="ja-JP" altLang="en-US" sz="1400" dirty="0">
              <a:latin typeface="フォントポにほんご"/>
              <a:ea typeface="フォントポにほんご"/>
              <a:cs typeface="フォントポにほんご"/>
            </a:endParaRPr>
          </a:p>
        </p:txBody>
      </p:sp>
      <p:sp>
        <p:nvSpPr>
          <p:cNvPr id="61" name="正方形/長方形 60"/>
          <p:cNvSpPr/>
          <p:nvPr/>
        </p:nvSpPr>
        <p:spPr>
          <a:xfrm>
            <a:off x="5749101" y="3485130"/>
            <a:ext cx="3396089" cy="351689"/>
          </a:xfrm>
          <a:prstGeom prst="rect">
            <a:avLst/>
          </a:prstGeom>
          <a:no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ja-JP" sz="1200" dirty="0">
                <a:solidFill>
                  <a:schemeClr val="tx1"/>
                </a:solidFill>
                <a:latin typeface="小塚ゴシック Pr6N L"/>
                <a:ea typeface="小塚ゴシック Pr6N L"/>
                <a:cs typeface="小塚ゴシック Pr6N L"/>
              </a:rPr>
              <a:t>　</a:t>
            </a:r>
            <a:r>
              <a:rPr lang="ja-JP" altLang="en-US" sz="1200" dirty="0" smtClean="0">
                <a:solidFill>
                  <a:schemeClr val="tx1"/>
                </a:solidFill>
                <a:latin typeface="小塚ゴシック Pr6N L"/>
                <a:ea typeface="小塚ゴシック Pr6N L"/>
                <a:cs typeface="小塚ゴシック Pr6N L"/>
              </a:rPr>
              <a:t>　全国</a:t>
            </a:r>
            <a:r>
              <a:rPr lang="en-US" altLang="ja-JP" sz="1200" dirty="0">
                <a:solidFill>
                  <a:schemeClr val="tx1"/>
                </a:solidFill>
                <a:latin typeface="小塚ゴシック Pr6N L"/>
                <a:ea typeface="小塚ゴシック Pr6N L"/>
                <a:cs typeface="小塚ゴシック Pr6N L"/>
              </a:rPr>
              <a:t>8</a:t>
            </a:r>
            <a:r>
              <a:rPr lang="en-US" altLang="ja-JP" sz="1200" dirty="0" smtClean="0">
                <a:solidFill>
                  <a:schemeClr val="tx1"/>
                </a:solidFill>
                <a:latin typeface="小塚ゴシック Pr6N L"/>
                <a:ea typeface="小塚ゴシック Pr6N L"/>
                <a:cs typeface="小塚ゴシック Pr6N L"/>
              </a:rPr>
              <a:t>5</a:t>
            </a:r>
            <a:r>
              <a:rPr lang="ja-JP" altLang="en-US" sz="1200" dirty="0">
                <a:solidFill>
                  <a:schemeClr val="tx1"/>
                </a:solidFill>
                <a:latin typeface="小塚ゴシック Pr6N L"/>
                <a:ea typeface="小塚ゴシック Pr6N L"/>
                <a:cs typeface="小塚ゴシック Pr6N L"/>
              </a:rPr>
              <a:t>都市以上（</a:t>
            </a:r>
            <a:r>
              <a:rPr lang="en-US" altLang="ja-JP" sz="1200" dirty="0">
                <a:solidFill>
                  <a:schemeClr val="tx1"/>
                </a:solidFill>
                <a:latin typeface="小塚ゴシック Pr6N L"/>
                <a:ea typeface="小塚ゴシック Pr6N L"/>
                <a:cs typeface="小塚ゴシック Pr6N L"/>
              </a:rPr>
              <a:t>2015</a:t>
            </a:r>
            <a:r>
              <a:rPr lang="ja-JP" altLang="en-US" sz="1200" dirty="0" smtClean="0">
                <a:solidFill>
                  <a:schemeClr val="tx1"/>
                </a:solidFill>
                <a:latin typeface="小塚ゴシック Pr6N L"/>
                <a:ea typeface="小塚ゴシック Pr6N L"/>
                <a:cs typeface="小塚ゴシック Pr6N L"/>
              </a:rPr>
              <a:t>年</a:t>
            </a:r>
            <a:r>
              <a:rPr lang="en-US" altLang="ja-JP" sz="1200" dirty="0">
                <a:solidFill>
                  <a:schemeClr val="tx1"/>
                </a:solidFill>
                <a:latin typeface="小塚ゴシック Pr6N L"/>
                <a:ea typeface="小塚ゴシック Pr6N L"/>
                <a:cs typeface="小塚ゴシック Pr6N L"/>
              </a:rPr>
              <a:t>12</a:t>
            </a:r>
            <a:r>
              <a:rPr lang="ja-JP" altLang="en-US" sz="1200" dirty="0" smtClean="0">
                <a:solidFill>
                  <a:schemeClr val="tx1"/>
                </a:solidFill>
                <a:latin typeface="小塚ゴシック Pr6N L"/>
                <a:ea typeface="小塚ゴシック Pr6N L"/>
                <a:cs typeface="小塚ゴシック Pr6N L"/>
              </a:rPr>
              <a:t>月</a:t>
            </a:r>
            <a:r>
              <a:rPr lang="ja-JP" altLang="en-US" sz="1200" dirty="0">
                <a:solidFill>
                  <a:schemeClr val="tx1"/>
                </a:solidFill>
                <a:latin typeface="小塚ゴシック Pr6N L"/>
                <a:ea typeface="小塚ゴシック Pr6N L"/>
                <a:cs typeface="小塚ゴシック Pr6N L"/>
              </a:rPr>
              <a:t>末時点</a:t>
            </a:r>
            <a:r>
              <a:rPr lang="ja-JP" altLang="en-US" sz="1200" dirty="0" smtClean="0">
                <a:solidFill>
                  <a:schemeClr val="tx1"/>
                </a:solidFill>
                <a:latin typeface="小塚ゴシック Pr6N L"/>
                <a:ea typeface="小塚ゴシック Pr6N L"/>
                <a:cs typeface="小塚ゴシック Pr6N L"/>
              </a:rPr>
              <a:t>）</a:t>
            </a:r>
            <a:endParaRPr lang="ja-JP" altLang="en-US" sz="1200" dirty="0">
              <a:solidFill>
                <a:schemeClr val="tx1"/>
              </a:solidFill>
              <a:latin typeface="小塚ゴシック Pr6N L"/>
              <a:ea typeface="小塚ゴシック Pr6N L"/>
              <a:cs typeface="小塚ゴシック Pr6N L"/>
            </a:endParaRPr>
          </a:p>
        </p:txBody>
      </p:sp>
      <p:sp>
        <p:nvSpPr>
          <p:cNvPr id="62" name="角丸四角形 61"/>
          <p:cNvSpPr/>
          <p:nvPr/>
        </p:nvSpPr>
        <p:spPr>
          <a:xfrm>
            <a:off x="5096143" y="3479656"/>
            <a:ext cx="950821" cy="357163"/>
          </a:xfrm>
          <a:prstGeom prst="roundRect">
            <a:avLst>
              <a:gd name="adj" fmla="val 50000"/>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400" dirty="0" smtClean="0">
                <a:latin typeface="フォントポにほんご"/>
                <a:ea typeface="フォントポにほんご"/>
                <a:cs typeface="フォントポにほんご"/>
              </a:rPr>
              <a:t>地域</a:t>
            </a:r>
            <a:endParaRPr kumimoji="1" lang="ja-JP" altLang="en-US" sz="1400" dirty="0">
              <a:latin typeface="フォントポにほんご"/>
              <a:ea typeface="フォントポにほんご"/>
              <a:cs typeface="フォントポにほんご"/>
            </a:endParaRPr>
          </a:p>
        </p:txBody>
      </p:sp>
      <p:cxnSp>
        <p:nvCxnSpPr>
          <p:cNvPr id="67" name="直線コネクタ 66"/>
          <p:cNvCxnSpPr/>
          <p:nvPr/>
        </p:nvCxnSpPr>
        <p:spPr>
          <a:xfrm flipH="1">
            <a:off x="10565" y="1405574"/>
            <a:ext cx="4922375" cy="0"/>
          </a:xfrm>
          <a:prstGeom prst="line">
            <a:avLst/>
          </a:prstGeom>
          <a:ln w="6350">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68" name="直線コネクタ 67"/>
          <p:cNvCxnSpPr/>
          <p:nvPr/>
        </p:nvCxnSpPr>
        <p:spPr>
          <a:xfrm flipH="1">
            <a:off x="10565" y="2038988"/>
            <a:ext cx="4922375" cy="0"/>
          </a:xfrm>
          <a:prstGeom prst="line">
            <a:avLst/>
          </a:prstGeom>
          <a:ln w="6350">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72" name="直線コネクタ 71"/>
          <p:cNvCxnSpPr/>
          <p:nvPr/>
        </p:nvCxnSpPr>
        <p:spPr>
          <a:xfrm flipH="1">
            <a:off x="10565" y="6428143"/>
            <a:ext cx="4922375" cy="0"/>
          </a:xfrm>
          <a:prstGeom prst="line">
            <a:avLst/>
          </a:prstGeom>
          <a:ln w="6350">
            <a:solidFill>
              <a:srgbClr val="008000"/>
            </a:solidFill>
          </a:ln>
          <a:effectLst/>
        </p:spPr>
        <p:style>
          <a:lnRef idx="2">
            <a:schemeClr val="accent1"/>
          </a:lnRef>
          <a:fillRef idx="0">
            <a:schemeClr val="accent1"/>
          </a:fillRef>
          <a:effectRef idx="1">
            <a:schemeClr val="accent1"/>
          </a:effectRef>
          <a:fontRef idx="minor">
            <a:schemeClr val="tx1"/>
          </a:fontRef>
        </p:style>
      </p:cxnSp>
      <p:sp>
        <p:nvSpPr>
          <p:cNvPr id="75" name="角丸四角形 74"/>
          <p:cNvSpPr/>
          <p:nvPr/>
        </p:nvSpPr>
        <p:spPr>
          <a:xfrm>
            <a:off x="5084282" y="4080778"/>
            <a:ext cx="4711409" cy="2347365"/>
          </a:xfrm>
          <a:prstGeom prst="roundRect">
            <a:avLst>
              <a:gd name="adj" fmla="val 9905"/>
            </a:avLst>
          </a:prstGeom>
          <a:no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pic>
        <p:nvPicPr>
          <p:cNvPr id="76" name="図 75" descr="拡声器.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114548" y="4080778"/>
            <a:ext cx="903101" cy="903101"/>
          </a:xfrm>
          <a:prstGeom prst="rect">
            <a:avLst/>
          </a:prstGeom>
        </p:spPr>
      </p:pic>
      <p:sp>
        <p:nvSpPr>
          <p:cNvPr id="34" name="タイトル 1"/>
          <p:cNvSpPr txBox="1">
            <a:spLocks/>
          </p:cNvSpPr>
          <p:nvPr/>
        </p:nvSpPr>
        <p:spPr>
          <a:xfrm>
            <a:off x="82465" y="384813"/>
            <a:ext cx="4749931" cy="744513"/>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kumimoji="1" sz="4400" kern="1200">
                <a:solidFill>
                  <a:schemeClr val="tx1"/>
                </a:solidFill>
                <a:latin typeface="+mj-lt"/>
                <a:ea typeface="+mj-ea"/>
                <a:cs typeface="+mj-cs"/>
              </a:defRPr>
            </a:lvl1pPr>
          </a:lstStyle>
          <a:p>
            <a:pPr algn="l"/>
            <a:endParaRPr lang="ja-JP" altLang="en-US" sz="4000" dirty="0">
              <a:solidFill>
                <a:schemeClr val="bg1"/>
              </a:solidFill>
              <a:latin typeface="小塚ゴシック Pro M"/>
              <a:ea typeface="小塚ゴシック Pro M"/>
              <a:cs typeface="小塚ゴシック Pro M"/>
            </a:endParaRPr>
          </a:p>
        </p:txBody>
      </p:sp>
      <p:sp>
        <p:nvSpPr>
          <p:cNvPr id="41" name="正方形/長方形 40"/>
          <p:cNvSpPr/>
          <p:nvPr/>
        </p:nvSpPr>
        <p:spPr>
          <a:xfrm>
            <a:off x="5767506" y="1499638"/>
            <a:ext cx="3396089" cy="351689"/>
          </a:xfrm>
          <a:prstGeom prst="rect">
            <a:avLst/>
          </a:prstGeom>
          <a:no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200" dirty="0" smtClean="0">
                <a:solidFill>
                  <a:schemeClr val="tx1"/>
                </a:solidFill>
                <a:latin typeface="小塚ゴシック Pr6N L"/>
                <a:ea typeface="小塚ゴシック Pr6N L"/>
                <a:cs typeface="小塚ゴシック Pr6N L"/>
              </a:rPr>
              <a:t>　　</a:t>
            </a:r>
            <a:r>
              <a:rPr lang="ja-JP" altLang="en-US" sz="1200" dirty="0">
                <a:solidFill>
                  <a:schemeClr val="tx1"/>
                </a:solidFill>
                <a:latin typeface="小塚ゴシック Pr6N L"/>
                <a:ea typeface="小塚ゴシック Pr6N L"/>
                <a:cs typeface="小塚ゴシック Pr6N L"/>
              </a:rPr>
              <a:t>各自治体のゴミ収集</a:t>
            </a:r>
            <a:r>
              <a:rPr lang="ja-JP" altLang="en-US" sz="1200" dirty="0" smtClean="0">
                <a:solidFill>
                  <a:schemeClr val="tx1"/>
                </a:solidFill>
                <a:latin typeface="小塚ゴシック Pr6N L"/>
                <a:ea typeface="小塚ゴシック Pr6N L"/>
                <a:cs typeface="小塚ゴシック Pr6N L"/>
              </a:rPr>
              <a:t>情報　</a:t>
            </a:r>
            <a:endParaRPr kumimoji="1" lang="ja-JP" altLang="en-US" sz="1200" dirty="0">
              <a:solidFill>
                <a:schemeClr val="tx1"/>
              </a:solidFill>
              <a:latin typeface="小塚ゴシック Pr6N L"/>
              <a:ea typeface="小塚ゴシック Pr6N L"/>
              <a:cs typeface="小塚ゴシック Pr6N L"/>
            </a:endParaRPr>
          </a:p>
        </p:txBody>
      </p:sp>
      <p:sp>
        <p:nvSpPr>
          <p:cNvPr id="38" name="角丸四角形 37"/>
          <p:cNvSpPr/>
          <p:nvPr/>
        </p:nvSpPr>
        <p:spPr>
          <a:xfrm>
            <a:off x="5114549" y="1494164"/>
            <a:ext cx="1228416" cy="357163"/>
          </a:xfrm>
          <a:prstGeom prst="roundRect">
            <a:avLst>
              <a:gd name="adj" fmla="val 50000"/>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400" dirty="0" smtClean="0">
                <a:latin typeface="フォントポにほんご"/>
                <a:ea typeface="フォントポにほんご"/>
                <a:cs typeface="フォントポにほんご"/>
              </a:rPr>
              <a:t>使用データ</a:t>
            </a:r>
            <a:endParaRPr kumimoji="1" lang="ja-JP" altLang="en-US" sz="1400" dirty="0">
              <a:latin typeface="フォントポにほんご"/>
              <a:ea typeface="フォントポにほんご"/>
              <a:cs typeface="フォントポにほんご"/>
            </a:endParaRPr>
          </a:p>
        </p:txBody>
      </p:sp>
      <p:sp>
        <p:nvSpPr>
          <p:cNvPr id="39" name="正方形/長方形 38"/>
          <p:cNvSpPr/>
          <p:nvPr/>
        </p:nvSpPr>
        <p:spPr>
          <a:xfrm>
            <a:off x="6342965" y="1989141"/>
            <a:ext cx="3396089" cy="351689"/>
          </a:xfrm>
          <a:prstGeom prst="rect">
            <a:avLst/>
          </a:prstGeom>
          <a:no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200" dirty="0">
                <a:solidFill>
                  <a:schemeClr val="tx1"/>
                </a:solidFill>
                <a:latin typeface="小塚ゴシック Pr6N L"/>
                <a:ea typeface="小塚ゴシック Pr6N L"/>
                <a:cs typeface="小塚ゴシック Pr6N L"/>
              </a:rPr>
              <a:t>　　　</a:t>
            </a:r>
            <a:r>
              <a:rPr lang="en-US" altLang="ja-JP" sz="1200" dirty="0" smtClean="0">
                <a:solidFill>
                  <a:schemeClr val="tx1"/>
                </a:solidFill>
                <a:latin typeface="小塚ゴシック Pr6N L"/>
                <a:ea typeface="小塚ゴシック Pr6N L"/>
                <a:cs typeface="小塚ゴシック Pr6N L"/>
              </a:rPr>
              <a:t>csv</a:t>
            </a:r>
            <a:r>
              <a:rPr lang="ja-JP" altLang="en-US" sz="1200" dirty="0" err="1" smtClean="0">
                <a:solidFill>
                  <a:schemeClr val="tx1"/>
                </a:solidFill>
                <a:latin typeface="小塚ゴシック Pr6N L"/>
                <a:ea typeface="小塚ゴシック Pr6N L"/>
                <a:cs typeface="小塚ゴシック Pr6N L"/>
              </a:rPr>
              <a:t>、</a:t>
            </a:r>
            <a:r>
              <a:rPr lang="ja-JP" altLang="en-US" sz="1200" dirty="0" smtClean="0">
                <a:solidFill>
                  <a:schemeClr val="tx1"/>
                </a:solidFill>
                <a:latin typeface="小塚ゴシック Pr6N L"/>
                <a:ea typeface="小塚ゴシック Pr6N L"/>
                <a:cs typeface="小塚ゴシック Pr6N L"/>
              </a:rPr>
              <a:t>P</a:t>
            </a:r>
            <a:r>
              <a:rPr lang="en-US" altLang="ja-JP" sz="1200" dirty="0" smtClean="0">
                <a:solidFill>
                  <a:schemeClr val="tx1"/>
                </a:solidFill>
                <a:latin typeface="小塚ゴシック Pr6N L"/>
                <a:ea typeface="小塚ゴシック Pr6N L"/>
                <a:cs typeface="小塚ゴシック Pr6N L"/>
              </a:rPr>
              <a:t>DF</a:t>
            </a:r>
            <a:r>
              <a:rPr lang="ja-JP" altLang="en-US" sz="1200" dirty="0">
                <a:solidFill>
                  <a:schemeClr val="tx1"/>
                </a:solidFill>
                <a:latin typeface="小塚ゴシック Pr6N L"/>
                <a:ea typeface="小塚ゴシック Pr6N L"/>
                <a:cs typeface="小塚ゴシック Pr6N L"/>
              </a:rPr>
              <a:t>、</a:t>
            </a:r>
            <a:r>
              <a:rPr lang="en-US" altLang="ja-JP" sz="1200" dirty="0">
                <a:solidFill>
                  <a:schemeClr val="tx1"/>
                </a:solidFill>
                <a:latin typeface="小塚ゴシック Pr6N L"/>
                <a:ea typeface="小塚ゴシック Pr6N L"/>
                <a:cs typeface="小塚ゴシック Pr6N L"/>
              </a:rPr>
              <a:t>HTML</a:t>
            </a:r>
            <a:r>
              <a:rPr lang="ja-JP" altLang="en-US" sz="1200" dirty="0">
                <a:solidFill>
                  <a:schemeClr val="tx1"/>
                </a:solidFill>
                <a:latin typeface="小塚ゴシック Pr6N L"/>
                <a:ea typeface="小塚ゴシック Pr6N L"/>
                <a:cs typeface="小塚ゴシック Pr6N L"/>
              </a:rPr>
              <a:t>、</a:t>
            </a:r>
            <a:r>
              <a:rPr lang="en-US" altLang="ja-JP" sz="1200" dirty="0" smtClean="0">
                <a:solidFill>
                  <a:schemeClr val="tx1"/>
                </a:solidFill>
                <a:latin typeface="小塚ゴシック Pr6N L"/>
                <a:ea typeface="小塚ゴシック Pr6N L"/>
                <a:cs typeface="小塚ゴシック Pr6N L"/>
              </a:rPr>
              <a:t>Excel</a:t>
            </a:r>
            <a:endParaRPr lang="en-US" altLang="ja-JP" sz="1200" dirty="0">
              <a:solidFill>
                <a:schemeClr val="tx1"/>
              </a:solidFill>
              <a:latin typeface="小塚ゴシック Pr6N L"/>
              <a:ea typeface="小塚ゴシック Pr6N L"/>
              <a:cs typeface="小塚ゴシック Pr6N L"/>
            </a:endParaRPr>
          </a:p>
        </p:txBody>
      </p:sp>
      <p:sp>
        <p:nvSpPr>
          <p:cNvPr id="40" name="角丸四角形 39"/>
          <p:cNvSpPr/>
          <p:nvPr/>
        </p:nvSpPr>
        <p:spPr>
          <a:xfrm>
            <a:off x="5690006" y="1983667"/>
            <a:ext cx="1274749" cy="357163"/>
          </a:xfrm>
          <a:prstGeom prst="roundRect">
            <a:avLst>
              <a:gd name="adj" fmla="val 50000"/>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400" dirty="0" smtClean="0">
                <a:latin typeface="フォントポにほんご"/>
                <a:ea typeface="フォントポにほんご"/>
                <a:cs typeface="フォントポにほんご"/>
              </a:rPr>
              <a:t>データ形式</a:t>
            </a:r>
            <a:endParaRPr kumimoji="1" lang="ja-JP" altLang="en-US" sz="1400" dirty="0">
              <a:latin typeface="フォントポにほんご"/>
              <a:ea typeface="フォントポにほんご"/>
              <a:cs typeface="フォントポにほんご"/>
            </a:endParaRPr>
          </a:p>
        </p:txBody>
      </p:sp>
      <p:sp>
        <p:nvSpPr>
          <p:cNvPr id="46" name="正方形/長方形 45"/>
          <p:cNvSpPr/>
          <p:nvPr/>
        </p:nvSpPr>
        <p:spPr>
          <a:xfrm>
            <a:off x="6095243" y="2485379"/>
            <a:ext cx="3049947" cy="351689"/>
          </a:xfrm>
          <a:prstGeom prst="rect">
            <a:avLst/>
          </a:prstGeom>
          <a:no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1200" dirty="0" smtClean="0">
                <a:solidFill>
                  <a:schemeClr val="tx1"/>
                </a:solidFill>
                <a:latin typeface="小塚ゴシック Pr6N L"/>
                <a:ea typeface="小塚ゴシック Pr6N L"/>
                <a:cs typeface="小塚ゴシック Pr6N L"/>
              </a:rPr>
              <a:t>Web</a:t>
            </a:r>
            <a:r>
              <a:rPr lang="ja-JP" altLang="en-US" sz="1200" dirty="0" smtClean="0">
                <a:solidFill>
                  <a:schemeClr val="tx1"/>
                </a:solidFill>
                <a:latin typeface="小塚ゴシック Pr6N L"/>
                <a:ea typeface="小塚ゴシック Pr6N L"/>
                <a:cs typeface="小塚ゴシック Pr6N L"/>
              </a:rPr>
              <a:t>アプリ</a:t>
            </a:r>
            <a:endParaRPr kumimoji="1" lang="ja-JP" altLang="en-US" sz="1200" dirty="0">
              <a:solidFill>
                <a:schemeClr val="tx1"/>
              </a:solidFill>
              <a:latin typeface="小塚ゴシック Pr6N L"/>
              <a:ea typeface="小塚ゴシック Pr6N L"/>
              <a:cs typeface="小塚ゴシック Pr6N L"/>
            </a:endParaRPr>
          </a:p>
        </p:txBody>
      </p:sp>
      <p:sp>
        <p:nvSpPr>
          <p:cNvPr id="47" name="角丸四角形 46"/>
          <p:cNvSpPr/>
          <p:nvPr/>
        </p:nvSpPr>
        <p:spPr>
          <a:xfrm>
            <a:off x="5096142" y="2479905"/>
            <a:ext cx="1246823" cy="361791"/>
          </a:xfrm>
          <a:prstGeom prst="roundRect">
            <a:avLst>
              <a:gd name="adj" fmla="val 50000"/>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400" dirty="0" smtClean="0">
                <a:latin typeface="フォントポにほんご"/>
                <a:ea typeface="フォントポにほんご"/>
                <a:cs typeface="フォントポにほんご"/>
              </a:rPr>
              <a:t>提供形態</a:t>
            </a:r>
            <a:endParaRPr kumimoji="1" lang="ja-JP" altLang="en-US" sz="1400" dirty="0">
              <a:latin typeface="フォントポにほんご"/>
              <a:ea typeface="フォントポにほんご"/>
              <a:cs typeface="フォントポにほんご"/>
            </a:endParaRPr>
          </a:p>
        </p:txBody>
      </p:sp>
      <p:grpSp>
        <p:nvGrpSpPr>
          <p:cNvPr id="53" name="図形グループ 52"/>
          <p:cNvGrpSpPr/>
          <p:nvPr/>
        </p:nvGrpSpPr>
        <p:grpSpPr>
          <a:xfrm>
            <a:off x="8089329" y="250008"/>
            <a:ext cx="752743" cy="752743"/>
            <a:chOff x="8060984" y="281179"/>
            <a:chExt cx="752743" cy="752743"/>
          </a:xfrm>
        </p:grpSpPr>
        <p:sp>
          <p:nvSpPr>
            <p:cNvPr id="54" name="角丸四角形 53"/>
            <p:cNvSpPr/>
            <p:nvPr/>
          </p:nvSpPr>
          <p:spPr>
            <a:xfrm>
              <a:off x="8060984" y="281179"/>
              <a:ext cx="752743" cy="752743"/>
            </a:xfrm>
            <a:prstGeom prst="roundRect">
              <a:avLst/>
            </a:prstGeom>
            <a:noFill/>
            <a:ln w="38100">
              <a:solidFill>
                <a:srgbClr val="CCFFCC"/>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5" name="テキスト ボックス 54"/>
            <p:cNvSpPr txBox="1"/>
            <p:nvPr/>
          </p:nvSpPr>
          <p:spPr>
            <a:xfrm>
              <a:off x="8114190" y="334385"/>
              <a:ext cx="646331" cy="646331"/>
            </a:xfrm>
            <a:prstGeom prst="rect">
              <a:avLst/>
            </a:prstGeom>
            <a:noFill/>
          </p:spPr>
          <p:txBody>
            <a:bodyPr wrap="none" rtlCol="0">
              <a:spAutoFit/>
            </a:bodyPr>
            <a:lstStyle/>
            <a:p>
              <a:r>
                <a:rPr lang="ja-JP" altLang="en-US" dirty="0" smtClean="0">
                  <a:solidFill>
                    <a:srgbClr val="CCFFCC"/>
                  </a:solidFill>
                  <a:latin typeface="小塚ゴシック Pr6N M"/>
                  <a:ea typeface="小塚ゴシック Pr6N M"/>
                  <a:cs typeface="小塚ゴシック Pr6N M"/>
                </a:rPr>
                <a:t>産業</a:t>
              </a:r>
              <a:endParaRPr lang="en-US" altLang="ja-JP" dirty="0" smtClean="0">
                <a:solidFill>
                  <a:srgbClr val="CCFFCC"/>
                </a:solidFill>
                <a:latin typeface="小塚ゴシック Pr6N M"/>
                <a:ea typeface="小塚ゴシック Pr6N M"/>
                <a:cs typeface="小塚ゴシック Pr6N M"/>
              </a:endParaRPr>
            </a:p>
            <a:p>
              <a:r>
                <a:rPr lang="ja-JP" altLang="en-US" dirty="0" smtClean="0">
                  <a:solidFill>
                    <a:srgbClr val="CCFFCC"/>
                  </a:solidFill>
                  <a:latin typeface="小塚ゴシック Pr6N M"/>
                  <a:ea typeface="小塚ゴシック Pr6N M"/>
                  <a:cs typeface="小塚ゴシック Pr6N M"/>
                </a:rPr>
                <a:t>創出</a:t>
              </a:r>
              <a:endParaRPr kumimoji="1" lang="en-US" altLang="ja-JP" dirty="0" smtClean="0">
                <a:solidFill>
                  <a:srgbClr val="CCFFCC"/>
                </a:solidFill>
                <a:latin typeface="小塚ゴシック Pr6N M"/>
                <a:ea typeface="小塚ゴシック Pr6N M"/>
                <a:cs typeface="小塚ゴシック Pr6N M"/>
              </a:endParaRPr>
            </a:p>
          </p:txBody>
        </p:sp>
      </p:grpSp>
      <p:grpSp>
        <p:nvGrpSpPr>
          <p:cNvPr id="56" name="図形グループ 55"/>
          <p:cNvGrpSpPr/>
          <p:nvPr/>
        </p:nvGrpSpPr>
        <p:grpSpPr>
          <a:xfrm>
            <a:off x="7172281" y="250008"/>
            <a:ext cx="752743" cy="752743"/>
            <a:chOff x="7154801" y="281179"/>
            <a:chExt cx="752743" cy="752743"/>
          </a:xfrm>
        </p:grpSpPr>
        <p:sp>
          <p:nvSpPr>
            <p:cNvPr id="59" name="角丸四角形 58"/>
            <p:cNvSpPr/>
            <p:nvPr/>
          </p:nvSpPr>
          <p:spPr>
            <a:xfrm>
              <a:off x="7154801" y="281179"/>
              <a:ext cx="752743" cy="752743"/>
            </a:xfrm>
            <a:prstGeom prst="roundRect">
              <a:avLst/>
            </a:prstGeom>
            <a:noFill/>
            <a:ln w="38100">
              <a:solidFill>
                <a:srgbClr val="CCFFCC"/>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0" name="テキスト ボックス 59"/>
            <p:cNvSpPr txBox="1"/>
            <p:nvPr/>
          </p:nvSpPr>
          <p:spPr>
            <a:xfrm>
              <a:off x="7208007" y="334385"/>
              <a:ext cx="646331" cy="646331"/>
            </a:xfrm>
            <a:prstGeom prst="rect">
              <a:avLst/>
            </a:prstGeom>
            <a:noFill/>
          </p:spPr>
          <p:txBody>
            <a:bodyPr wrap="none" rtlCol="0">
              <a:spAutoFit/>
            </a:bodyPr>
            <a:lstStyle/>
            <a:p>
              <a:r>
                <a:rPr lang="ja-JP" altLang="en-US" dirty="0" smtClean="0">
                  <a:solidFill>
                    <a:srgbClr val="CCFFCC"/>
                  </a:solidFill>
                  <a:latin typeface="小塚ゴシック Pr6N M"/>
                  <a:ea typeface="小塚ゴシック Pr6N M"/>
                  <a:cs typeface="小塚ゴシック Pr6N M"/>
                </a:rPr>
                <a:t>少子</a:t>
              </a:r>
              <a:endParaRPr lang="en-US" altLang="ja-JP" dirty="0" smtClean="0">
                <a:solidFill>
                  <a:srgbClr val="CCFFCC"/>
                </a:solidFill>
                <a:latin typeface="小塚ゴシック Pr6N M"/>
                <a:ea typeface="小塚ゴシック Pr6N M"/>
                <a:cs typeface="小塚ゴシック Pr6N M"/>
              </a:endParaRPr>
            </a:p>
            <a:p>
              <a:r>
                <a:rPr lang="ja-JP" altLang="en-US" dirty="0" smtClean="0">
                  <a:solidFill>
                    <a:srgbClr val="CCFFCC"/>
                  </a:solidFill>
                  <a:latin typeface="小塚ゴシック Pr6N M"/>
                  <a:ea typeface="小塚ゴシック Pr6N M"/>
                  <a:cs typeface="小塚ゴシック Pr6N M"/>
                </a:rPr>
                <a:t>高齢</a:t>
              </a:r>
              <a:endParaRPr lang="en-US" altLang="ja-JP" dirty="0" smtClean="0">
                <a:solidFill>
                  <a:srgbClr val="CCFFCC"/>
                </a:solidFill>
                <a:latin typeface="小塚ゴシック Pr6N M"/>
                <a:ea typeface="小塚ゴシック Pr6N M"/>
                <a:cs typeface="小塚ゴシック Pr6N M"/>
              </a:endParaRPr>
            </a:p>
          </p:txBody>
        </p:sp>
      </p:grpSp>
      <p:grpSp>
        <p:nvGrpSpPr>
          <p:cNvPr id="69" name="図形グループ 68"/>
          <p:cNvGrpSpPr/>
          <p:nvPr/>
        </p:nvGrpSpPr>
        <p:grpSpPr>
          <a:xfrm>
            <a:off x="6255233" y="250008"/>
            <a:ext cx="752743" cy="752743"/>
            <a:chOff x="6255233" y="281179"/>
            <a:chExt cx="752743" cy="752743"/>
          </a:xfrm>
        </p:grpSpPr>
        <p:sp>
          <p:nvSpPr>
            <p:cNvPr id="70" name="角丸四角形 69"/>
            <p:cNvSpPr/>
            <p:nvPr/>
          </p:nvSpPr>
          <p:spPr>
            <a:xfrm>
              <a:off x="6255233" y="281179"/>
              <a:ext cx="752743" cy="752743"/>
            </a:xfrm>
            <a:prstGeom prst="roundRect">
              <a:avLst/>
            </a:prstGeom>
            <a:noFill/>
            <a:ln w="38100">
              <a:solidFill>
                <a:srgbClr val="CCFFCC"/>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1" name="テキスト ボックス 70"/>
            <p:cNvSpPr txBox="1"/>
            <p:nvPr/>
          </p:nvSpPr>
          <p:spPr>
            <a:xfrm>
              <a:off x="6308439" y="334385"/>
              <a:ext cx="646331" cy="646331"/>
            </a:xfrm>
            <a:prstGeom prst="rect">
              <a:avLst/>
            </a:prstGeom>
            <a:noFill/>
          </p:spPr>
          <p:txBody>
            <a:bodyPr wrap="none" rtlCol="0">
              <a:spAutoFit/>
            </a:bodyPr>
            <a:lstStyle/>
            <a:p>
              <a:r>
                <a:rPr kumimoji="1" lang="ja-JP" altLang="en-US" dirty="0" smtClean="0">
                  <a:solidFill>
                    <a:srgbClr val="CCFFCC"/>
                  </a:solidFill>
                  <a:latin typeface="小塚ゴシック Pr6N M"/>
                  <a:ea typeface="小塚ゴシック Pr6N M"/>
                  <a:cs typeface="小塚ゴシック Pr6N M"/>
                </a:rPr>
                <a:t>防災</a:t>
              </a:r>
              <a:endParaRPr kumimoji="1" lang="en-US" altLang="ja-JP" dirty="0" smtClean="0">
                <a:solidFill>
                  <a:srgbClr val="CCFFCC"/>
                </a:solidFill>
                <a:latin typeface="小塚ゴシック Pr6N M"/>
                <a:ea typeface="小塚ゴシック Pr6N M"/>
                <a:cs typeface="小塚ゴシック Pr6N M"/>
              </a:endParaRPr>
            </a:p>
            <a:p>
              <a:r>
                <a:rPr lang="ja-JP" altLang="en-US" dirty="0" smtClean="0">
                  <a:solidFill>
                    <a:srgbClr val="CCFFCC"/>
                  </a:solidFill>
                  <a:latin typeface="小塚ゴシック Pr6N M"/>
                  <a:ea typeface="小塚ゴシック Pr6N M"/>
                  <a:cs typeface="小塚ゴシック Pr6N M"/>
                </a:rPr>
                <a:t>減災</a:t>
              </a:r>
              <a:endParaRPr kumimoji="1" lang="ja-JP" altLang="en-US" dirty="0">
                <a:solidFill>
                  <a:srgbClr val="CCFFCC"/>
                </a:solidFill>
                <a:latin typeface="小塚ゴシック Pr6N M"/>
                <a:ea typeface="小塚ゴシック Pr6N M"/>
                <a:cs typeface="小塚ゴシック Pr6N M"/>
              </a:endParaRPr>
            </a:p>
          </p:txBody>
        </p:sp>
      </p:grpSp>
      <p:sp>
        <p:nvSpPr>
          <p:cNvPr id="73" name="角丸四角形 72"/>
          <p:cNvSpPr/>
          <p:nvPr/>
        </p:nvSpPr>
        <p:spPr>
          <a:xfrm>
            <a:off x="9006672" y="250008"/>
            <a:ext cx="752743" cy="752743"/>
          </a:xfrm>
          <a:prstGeom prst="roundRect">
            <a:avLst/>
          </a:prstGeom>
          <a:solidFill>
            <a:schemeClr val="bg1"/>
          </a:solidFill>
          <a:ln w="381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4" name="テキスト ボックス 73"/>
          <p:cNvSpPr txBox="1"/>
          <p:nvPr/>
        </p:nvSpPr>
        <p:spPr>
          <a:xfrm>
            <a:off x="9059584" y="259585"/>
            <a:ext cx="684803" cy="738664"/>
          </a:xfrm>
          <a:prstGeom prst="rect">
            <a:avLst/>
          </a:prstGeom>
          <a:noFill/>
        </p:spPr>
        <p:txBody>
          <a:bodyPr wrap="none" rtlCol="0">
            <a:spAutoFit/>
          </a:bodyPr>
          <a:lstStyle/>
          <a:p>
            <a:r>
              <a:rPr lang="ja-JP" altLang="en-US" sz="1400" dirty="0" smtClean="0">
                <a:solidFill>
                  <a:srgbClr val="49C85B"/>
                </a:solidFill>
                <a:latin typeface="小塚ゴシック Pr6N M"/>
                <a:ea typeface="小塚ゴシック Pr6N M"/>
                <a:cs typeface="小塚ゴシック Pr6N M"/>
              </a:rPr>
              <a:t>防犯</a:t>
            </a:r>
            <a:endParaRPr lang="en-US" altLang="ja-JP" sz="1400" dirty="0" smtClean="0">
              <a:solidFill>
                <a:srgbClr val="49C85B"/>
              </a:solidFill>
              <a:latin typeface="小塚ゴシック Pr6N M"/>
              <a:ea typeface="小塚ゴシック Pr6N M"/>
              <a:cs typeface="小塚ゴシック Pr6N M"/>
            </a:endParaRPr>
          </a:p>
          <a:p>
            <a:r>
              <a:rPr lang="ja-JP" altLang="en-US" sz="1400" dirty="0" smtClean="0">
                <a:solidFill>
                  <a:srgbClr val="49C85B"/>
                </a:solidFill>
                <a:latin typeface="小塚ゴシック Pr6N M"/>
                <a:ea typeface="小塚ゴシック Pr6N M"/>
                <a:cs typeface="小塚ゴシック Pr6N M"/>
              </a:rPr>
              <a:t>医療</a:t>
            </a:r>
            <a:endParaRPr lang="en-US" altLang="ja-JP" sz="1400" dirty="0" smtClean="0">
              <a:solidFill>
                <a:srgbClr val="49C85B"/>
              </a:solidFill>
              <a:latin typeface="小塚ゴシック Pr6N M"/>
              <a:ea typeface="小塚ゴシック Pr6N M"/>
              <a:cs typeface="小塚ゴシック Pr6N M"/>
            </a:endParaRPr>
          </a:p>
          <a:p>
            <a:r>
              <a:rPr lang="ja-JP" altLang="en-US" sz="1400" dirty="0" smtClean="0">
                <a:solidFill>
                  <a:srgbClr val="49C85B"/>
                </a:solidFill>
                <a:latin typeface="小塚ゴシック Pr6N M"/>
                <a:ea typeface="小塚ゴシック Pr6N M"/>
                <a:cs typeface="小塚ゴシック Pr6N M"/>
              </a:rPr>
              <a:t>教育</a:t>
            </a:r>
            <a:r>
              <a:rPr lang="ja-JP" altLang="en-US" sz="1000" dirty="0" smtClean="0">
                <a:solidFill>
                  <a:srgbClr val="49C85B"/>
                </a:solidFill>
                <a:latin typeface="小塚ゴシック Pr6N M"/>
                <a:ea typeface="小塚ゴシック Pr6N M"/>
                <a:cs typeface="小塚ゴシック Pr6N M"/>
              </a:rPr>
              <a:t>等</a:t>
            </a:r>
            <a:endParaRPr lang="en-US" altLang="ja-JP" dirty="0" smtClean="0">
              <a:solidFill>
                <a:srgbClr val="49C85B"/>
              </a:solidFill>
              <a:latin typeface="小塚ゴシック Pr6N M"/>
              <a:ea typeface="小塚ゴシック Pr6N M"/>
              <a:cs typeface="小塚ゴシック Pr6N M"/>
            </a:endParaRPr>
          </a:p>
        </p:txBody>
      </p:sp>
      <p:sp>
        <p:nvSpPr>
          <p:cNvPr id="51" name="タイトル 1"/>
          <p:cNvSpPr txBox="1">
            <a:spLocks/>
          </p:cNvSpPr>
          <p:nvPr/>
        </p:nvSpPr>
        <p:spPr>
          <a:xfrm>
            <a:off x="57563" y="-26855"/>
            <a:ext cx="4749931" cy="42501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ja-JP" altLang="en-US" sz="1400" dirty="0" smtClean="0">
                <a:solidFill>
                  <a:srgbClr val="FFFFFF"/>
                </a:solidFill>
                <a:latin typeface="小塚ゴシック Pr6N R"/>
                <a:ea typeface="小塚ゴシック Pr6N R"/>
                <a:cs typeface="小塚ゴシック Pr6N R"/>
              </a:rPr>
              <a:t>ゴミ捨てスムーズ、いつでもどこでも！</a:t>
            </a:r>
            <a:endParaRPr kumimoji="1" lang="ja-JP" altLang="en-US" sz="1400" dirty="0">
              <a:solidFill>
                <a:srgbClr val="FFFFFF"/>
              </a:solidFill>
              <a:latin typeface="小塚ゴシック Pr6N R"/>
              <a:ea typeface="小塚ゴシック Pr6N R"/>
              <a:cs typeface="小塚ゴシック Pr6N R"/>
            </a:endParaRPr>
          </a:p>
        </p:txBody>
      </p:sp>
      <p:sp>
        <p:nvSpPr>
          <p:cNvPr id="63" name="テキスト ボックス 62"/>
          <p:cNvSpPr txBox="1"/>
          <p:nvPr/>
        </p:nvSpPr>
        <p:spPr>
          <a:xfrm>
            <a:off x="6017649" y="4173757"/>
            <a:ext cx="3416320" cy="523220"/>
          </a:xfrm>
          <a:prstGeom prst="rect">
            <a:avLst/>
          </a:prstGeom>
          <a:noFill/>
        </p:spPr>
        <p:txBody>
          <a:bodyPr vert="horz" wrap="none" rtlCol="0">
            <a:spAutoFit/>
          </a:bodyPr>
          <a:lstStyle/>
          <a:p>
            <a:r>
              <a:rPr lang="ja-JP" altLang="en-US" sz="2800" dirty="0" smtClean="0">
                <a:solidFill>
                  <a:srgbClr val="008000"/>
                </a:solidFill>
                <a:latin typeface="フォントポにほんご"/>
                <a:ea typeface="フォントポにほんご"/>
                <a:cs typeface="フォントポにほんご"/>
              </a:rPr>
              <a:t>シビックテックとは</a:t>
            </a:r>
            <a:endParaRPr kumimoji="1" lang="ja-JP" altLang="en-US" sz="2800" dirty="0">
              <a:solidFill>
                <a:srgbClr val="008000"/>
              </a:solidFill>
              <a:latin typeface="フォントポにほんご"/>
              <a:ea typeface="フォントポにほんご"/>
              <a:cs typeface="フォントポにほんご"/>
            </a:endParaRPr>
          </a:p>
        </p:txBody>
      </p:sp>
      <p:sp>
        <p:nvSpPr>
          <p:cNvPr id="64" name="テキスト ボックス 63"/>
          <p:cNvSpPr txBox="1"/>
          <p:nvPr/>
        </p:nvSpPr>
        <p:spPr>
          <a:xfrm>
            <a:off x="5577231" y="4696977"/>
            <a:ext cx="4156522" cy="1585049"/>
          </a:xfrm>
          <a:prstGeom prst="rect">
            <a:avLst/>
          </a:prstGeom>
          <a:noFill/>
        </p:spPr>
        <p:txBody>
          <a:bodyPr wrap="square" rtlCol="0">
            <a:spAutoFit/>
          </a:bodyPr>
          <a:lstStyle/>
          <a:p>
            <a:r>
              <a:rPr lang="ja-JP" altLang="en-US" sz="1300" dirty="0" smtClean="0">
                <a:latin typeface="小塚ゴシック Pr6N L"/>
                <a:ea typeface="小塚ゴシック Pr6N L"/>
                <a:cs typeface="小塚ゴシック Pr6N L"/>
              </a:rPr>
              <a:t>　</a:t>
            </a:r>
            <a:r>
              <a:rPr lang="ja-JP" altLang="en-US" sz="1200" dirty="0" smtClean="0">
                <a:latin typeface="小塚ゴシック Pr6N L"/>
                <a:ea typeface="小塚ゴシック Pr6N L"/>
                <a:cs typeface="小塚ゴシック Pr6N L"/>
              </a:rPr>
              <a:t>ソフトウェアに関する知識や技術を持つ人たちが、</a:t>
            </a:r>
            <a:endParaRPr lang="en-US" altLang="ja-JP" sz="1200" dirty="0" smtClean="0">
              <a:latin typeface="小塚ゴシック Pr6N L"/>
              <a:ea typeface="小塚ゴシック Pr6N L"/>
              <a:cs typeface="小塚ゴシック Pr6N L"/>
            </a:endParaRPr>
          </a:p>
          <a:p>
            <a:r>
              <a:rPr lang="ja-JP" altLang="en-US" sz="1200" dirty="0" smtClean="0">
                <a:latin typeface="小塚ゴシック Pr6N L"/>
                <a:ea typeface="小塚ゴシック Pr6N L"/>
                <a:cs typeface="小塚ゴシック Pr6N L"/>
              </a:rPr>
              <a:t>自主的に集まって地域の日常生活にひそむ様々な課題を解決する、ボランティア活動やテクノロジーのこと。</a:t>
            </a:r>
            <a:endParaRPr lang="en-US" altLang="ja-JP" sz="1200" dirty="0" smtClean="0">
              <a:latin typeface="小塚ゴシック Pr6N L"/>
              <a:ea typeface="小塚ゴシック Pr6N L"/>
              <a:cs typeface="小塚ゴシック Pr6N L"/>
            </a:endParaRPr>
          </a:p>
          <a:p>
            <a:r>
              <a:rPr lang="ja-JP" altLang="ja-JP" sz="1200" dirty="0">
                <a:latin typeface="小塚ゴシック Pr6N L"/>
                <a:ea typeface="小塚ゴシック Pr6N L"/>
                <a:cs typeface="小塚ゴシック Pr6N L"/>
              </a:rPr>
              <a:t>　</a:t>
            </a:r>
            <a:r>
              <a:rPr lang="ja-JP" altLang="en-US" sz="1200" dirty="0" smtClean="0">
                <a:latin typeface="小塚ゴシック Pr6N L"/>
                <a:ea typeface="小塚ゴシック Pr6N L"/>
                <a:cs typeface="小塚ゴシック Pr6N L"/>
              </a:rPr>
              <a:t>その草分けとして、知られているのは</a:t>
            </a:r>
            <a:r>
              <a:rPr lang="ja-JP" altLang="en-US" sz="1200" dirty="0">
                <a:latin typeface="小塚ゴシック Pr6N L"/>
                <a:ea typeface="小塚ゴシック Pr6N L"/>
                <a:cs typeface="小塚ゴシック Pr6N L"/>
              </a:rPr>
              <a:t>「</a:t>
            </a:r>
            <a:r>
              <a:rPr lang="en-US" altLang="ja-JP" sz="1200" dirty="0">
                <a:latin typeface="小塚ゴシック Pr6N L"/>
                <a:ea typeface="小塚ゴシック Pr6N L"/>
                <a:cs typeface="小塚ゴシック Pr6N L"/>
              </a:rPr>
              <a:t>Code for America</a:t>
            </a:r>
            <a:r>
              <a:rPr lang="ja-JP" altLang="en-US" sz="1200" dirty="0" smtClean="0">
                <a:latin typeface="小塚ゴシック Pr6N L"/>
                <a:ea typeface="小塚ゴシック Pr6N L"/>
                <a:cs typeface="小塚ゴシック Pr6N L"/>
              </a:rPr>
              <a:t>」である。彼らは積雪</a:t>
            </a:r>
            <a:r>
              <a:rPr lang="ja-JP" altLang="en-US" sz="1200" dirty="0">
                <a:latin typeface="小塚ゴシック Pr6N L"/>
                <a:ea typeface="小塚ゴシック Pr6N L"/>
                <a:cs typeface="小塚ゴシック Pr6N L"/>
              </a:rPr>
              <a:t>時</a:t>
            </a:r>
            <a:r>
              <a:rPr lang="ja-JP" altLang="en-US" sz="1200" dirty="0" smtClean="0">
                <a:latin typeface="小塚ゴシック Pr6N L"/>
                <a:ea typeface="小塚ゴシック Pr6N L"/>
                <a:cs typeface="小塚ゴシック Pr6N L"/>
              </a:rPr>
              <a:t>に消火栓の場所</a:t>
            </a:r>
            <a:r>
              <a:rPr lang="ja-JP" altLang="en-US" sz="1200" dirty="0">
                <a:latin typeface="小塚ゴシック Pr6N L"/>
                <a:ea typeface="小塚ゴシック Pr6N L"/>
                <a:cs typeface="小塚ゴシック Pr6N L"/>
              </a:rPr>
              <a:t>がわからなく</a:t>
            </a:r>
            <a:r>
              <a:rPr lang="ja-JP" altLang="en-US" sz="1200" dirty="0" smtClean="0">
                <a:latin typeface="小塚ゴシック Pr6N L"/>
                <a:ea typeface="小塚ゴシック Pr6N L"/>
                <a:cs typeface="小塚ゴシック Pr6N L"/>
              </a:rPr>
              <a:t>なってしまう課題を消火栓を地図上にプロットし、かつ掘り起こした人にその消火栓の命名権を付与することで解決したことで知られている。「</a:t>
            </a:r>
            <a:r>
              <a:rPr lang="en-US" altLang="ja-JP" sz="1200" dirty="0" smtClean="0">
                <a:latin typeface="小塚ゴシック Pr6N L"/>
                <a:ea typeface="小塚ゴシック Pr6N L"/>
                <a:cs typeface="小塚ゴシック Pr6N L"/>
              </a:rPr>
              <a:t>Code for</a:t>
            </a:r>
            <a:r>
              <a:rPr lang="ja-JP" altLang="en-US" sz="1200" dirty="0" smtClean="0">
                <a:latin typeface="小塚ゴシック Pr6N L"/>
                <a:ea typeface="小塚ゴシック Pr6N L"/>
                <a:cs typeface="小塚ゴシック Pr6N L"/>
              </a:rPr>
              <a:t> </a:t>
            </a:r>
            <a:r>
              <a:rPr lang="en-US" altLang="ja-JP" sz="1200" dirty="0" smtClean="0">
                <a:latin typeface="小塚ゴシック Pr6N L"/>
                <a:ea typeface="小塚ゴシック Pr6N L"/>
                <a:cs typeface="小塚ゴシック Pr6N L"/>
              </a:rPr>
              <a:t>Kanazawa</a:t>
            </a:r>
            <a:r>
              <a:rPr lang="ja-JP" altLang="en-US" sz="1200" dirty="0" smtClean="0">
                <a:latin typeface="小塚ゴシック Pr6N L"/>
                <a:ea typeface="小塚ゴシック Pr6N L"/>
                <a:cs typeface="小塚ゴシック Pr6N L"/>
              </a:rPr>
              <a:t>」はこの団体をモデルに名付けられた。</a:t>
            </a:r>
            <a:r>
              <a:rPr lang="ja-JP" altLang="ja-JP" sz="1200" dirty="0">
                <a:latin typeface="小塚ゴシック Pr6N L"/>
                <a:ea typeface="小塚ゴシック Pr6N L"/>
                <a:cs typeface="小塚ゴシック Pr6N L"/>
              </a:rPr>
              <a:t>　</a:t>
            </a:r>
            <a:endParaRPr lang="en-US" altLang="ja-JP" sz="1200" dirty="0" smtClean="0">
              <a:latin typeface="小塚ゴシック Pr6N L"/>
              <a:ea typeface="小塚ゴシック Pr6N L"/>
              <a:cs typeface="小塚ゴシック Pr6N L"/>
            </a:endParaRPr>
          </a:p>
        </p:txBody>
      </p:sp>
      <p:sp>
        <p:nvSpPr>
          <p:cNvPr id="77" name="テキスト ボックス 76"/>
          <p:cNvSpPr txBox="1"/>
          <p:nvPr/>
        </p:nvSpPr>
        <p:spPr>
          <a:xfrm>
            <a:off x="10124" y="1499638"/>
            <a:ext cx="4271271" cy="461665"/>
          </a:xfrm>
          <a:prstGeom prst="rect">
            <a:avLst/>
          </a:prstGeom>
          <a:noFill/>
        </p:spPr>
        <p:txBody>
          <a:bodyPr wrap="none" rtlCol="0">
            <a:spAutoFit/>
          </a:bodyPr>
          <a:lstStyle/>
          <a:p>
            <a:r>
              <a:rPr lang="ja-JP" altLang="en-US" sz="2400" dirty="0" smtClean="0">
                <a:solidFill>
                  <a:srgbClr val="008000"/>
                </a:solidFill>
                <a:latin typeface="小塚ゴシック Pro M"/>
                <a:ea typeface="小塚ゴシック Pro M"/>
                <a:cs typeface="小塚ゴシック Pro M"/>
              </a:rPr>
              <a:t> コードで地域課題を解決する</a:t>
            </a:r>
            <a:endParaRPr kumimoji="1" lang="ja-JP" altLang="en-US" sz="2400" dirty="0">
              <a:solidFill>
                <a:srgbClr val="008000"/>
              </a:solidFill>
              <a:latin typeface="小塚ゴシック Pro M"/>
              <a:ea typeface="小塚ゴシック Pro M"/>
              <a:cs typeface="小塚ゴシック Pro M"/>
            </a:endParaRPr>
          </a:p>
        </p:txBody>
      </p:sp>
      <p:sp>
        <p:nvSpPr>
          <p:cNvPr id="78" name="テキスト ボックス 77"/>
          <p:cNvSpPr txBox="1"/>
          <p:nvPr/>
        </p:nvSpPr>
        <p:spPr>
          <a:xfrm>
            <a:off x="30958" y="2086478"/>
            <a:ext cx="5068034" cy="4487381"/>
          </a:xfrm>
          <a:prstGeom prst="rect">
            <a:avLst/>
          </a:prstGeom>
          <a:noFill/>
        </p:spPr>
        <p:txBody>
          <a:bodyPr wrap="square" rtlCol="0">
            <a:normAutofit/>
          </a:bodyPr>
          <a:lstStyle/>
          <a:p>
            <a:r>
              <a:rPr lang="ja-JP" altLang="en-US" sz="1150" dirty="0" smtClean="0">
                <a:latin typeface="小塚ゴシック Pr6N L"/>
                <a:ea typeface="小塚ゴシック Pr6N L"/>
                <a:cs typeface="小塚ゴシック Pr6N L"/>
              </a:rPr>
              <a:t>　</a:t>
            </a:r>
            <a:r>
              <a:rPr lang="en-US" altLang="ja-JP" sz="1150" dirty="0" smtClean="0">
                <a:latin typeface="小塚ゴシック Pr6N L"/>
                <a:ea typeface="小塚ゴシック Pr6N L"/>
                <a:cs typeface="小塚ゴシック Pr6N L"/>
              </a:rPr>
              <a:t>5374.jp</a:t>
            </a:r>
            <a:r>
              <a:rPr lang="ja-JP" altLang="en-US" sz="1150" dirty="0" smtClean="0">
                <a:latin typeface="小塚ゴシック Pr6N L"/>
                <a:ea typeface="小塚ゴシック Pr6N L"/>
                <a:cs typeface="小塚ゴシック Pr6N L"/>
              </a:rPr>
              <a:t>は地域のゴミの分別と</a:t>
            </a:r>
            <a:endParaRPr lang="en-US" altLang="ja-JP" sz="1150" dirty="0" smtClean="0">
              <a:latin typeface="小塚ゴシック Pr6N L"/>
              <a:ea typeface="小塚ゴシック Pr6N L"/>
              <a:cs typeface="小塚ゴシック Pr6N L"/>
            </a:endParaRPr>
          </a:p>
          <a:p>
            <a:r>
              <a:rPr lang="ja-JP" altLang="en-US" sz="1150" dirty="0" smtClean="0">
                <a:latin typeface="小塚ゴシック Pr6N L"/>
                <a:ea typeface="小塚ゴシック Pr6N L"/>
                <a:cs typeface="小塚ゴシック Pr6N L"/>
              </a:rPr>
              <a:t>収集日を自動で表示するという</a:t>
            </a:r>
            <a:endParaRPr lang="en-US" altLang="ja-JP" sz="1150" dirty="0" smtClean="0">
              <a:latin typeface="小塚ゴシック Pr6N L"/>
              <a:ea typeface="小塚ゴシック Pr6N L"/>
              <a:cs typeface="小塚ゴシック Pr6N L"/>
            </a:endParaRPr>
          </a:p>
          <a:p>
            <a:r>
              <a:rPr lang="ja-JP" altLang="en-US" sz="1150" dirty="0" smtClean="0">
                <a:latin typeface="小塚ゴシック Pr6N L"/>
                <a:ea typeface="小塚ゴシック Pr6N L"/>
                <a:cs typeface="小塚ゴシック Pr6N L"/>
              </a:rPr>
              <a:t>シンプルなアプリである。　</a:t>
            </a:r>
            <a:endParaRPr lang="en-US" altLang="ja-JP" sz="1150" dirty="0" smtClean="0">
              <a:latin typeface="小塚ゴシック Pr6N L"/>
              <a:ea typeface="小塚ゴシック Pr6N L"/>
              <a:cs typeface="小塚ゴシック Pr6N L"/>
            </a:endParaRPr>
          </a:p>
          <a:p>
            <a:endParaRPr lang="en-US" altLang="ja-JP" sz="1150" dirty="0" smtClean="0">
              <a:latin typeface="小塚ゴシック Pr6N L"/>
              <a:ea typeface="小塚ゴシック Pr6N L"/>
              <a:cs typeface="小塚ゴシック Pr6N L"/>
            </a:endParaRPr>
          </a:p>
          <a:p>
            <a:r>
              <a:rPr lang="ja-JP" altLang="en-US" sz="1150" dirty="0" smtClean="0">
                <a:latin typeface="小塚ゴシック Pr6N L"/>
                <a:ea typeface="小塚ゴシック Pr6N L"/>
                <a:cs typeface="小塚ゴシック Pr6N L"/>
              </a:rPr>
              <a:t>　</a:t>
            </a:r>
            <a:r>
              <a:rPr lang="en-US" altLang="ja-JP" sz="1150" dirty="0" smtClean="0">
                <a:latin typeface="小塚ゴシック Pr6N L"/>
                <a:ea typeface="小塚ゴシック Pr6N L"/>
                <a:cs typeface="小塚ゴシック Pr6N L"/>
              </a:rPr>
              <a:t>5374.jp</a:t>
            </a:r>
            <a:r>
              <a:rPr lang="ja-JP" altLang="en-US" sz="1150" dirty="0" smtClean="0">
                <a:latin typeface="小塚ゴシック Pr6N L"/>
                <a:ea typeface="小塚ゴシック Pr6N L"/>
                <a:cs typeface="小塚ゴシック Pr6N L"/>
              </a:rPr>
              <a:t>を最初に開発した</a:t>
            </a:r>
            <a:endParaRPr lang="en-US" altLang="ja-JP" sz="1150" dirty="0">
              <a:latin typeface="小塚ゴシック Pr6N L"/>
              <a:ea typeface="小塚ゴシック Pr6N L"/>
              <a:cs typeface="小塚ゴシック Pr6N L"/>
            </a:endParaRPr>
          </a:p>
          <a:p>
            <a:r>
              <a:rPr lang="ja-JP" altLang="en-US" sz="1150" dirty="0" smtClean="0">
                <a:latin typeface="小塚ゴシック Pr6N L"/>
                <a:ea typeface="小塚ゴシック Pr6N L"/>
                <a:cs typeface="小塚ゴシック Pr6N L"/>
              </a:rPr>
              <a:t>「</a:t>
            </a:r>
            <a:r>
              <a:rPr lang="en-US" altLang="ja-JP" sz="1150" dirty="0" smtClean="0">
                <a:latin typeface="小塚ゴシック Pr6N L"/>
                <a:ea typeface="小塚ゴシック Pr6N L"/>
                <a:cs typeface="小塚ゴシック Pr6N L"/>
              </a:rPr>
              <a:t>Code for Kanazawa</a:t>
            </a:r>
            <a:r>
              <a:rPr lang="ja-JP" altLang="en-US" sz="1150" dirty="0" smtClean="0">
                <a:latin typeface="小塚ゴシック Pr6N L"/>
                <a:ea typeface="小塚ゴシック Pr6N L"/>
                <a:cs typeface="小塚ゴシック Pr6N L"/>
              </a:rPr>
              <a:t>」は、石川</a:t>
            </a:r>
            <a:endParaRPr lang="en-US" altLang="ja-JP" sz="1150" dirty="0" smtClean="0">
              <a:latin typeface="小塚ゴシック Pr6N L"/>
              <a:ea typeface="小塚ゴシック Pr6N L"/>
              <a:cs typeface="小塚ゴシック Pr6N L"/>
            </a:endParaRPr>
          </a:p>
          <a:p>
            <a:r>
              <a:rPr lang="ja-JP" altLang="en-US" sz="1150" dirty="0" smtClean="0">
                <a:latin typeface="小塚ゴシック Pr6N L"/>
                <a:ea typeface="小塚ゴシック Pr6N L"/>
                <a:cs typeface="小塚ゴシック Pr6N L"/>
              </a:rPr>
              <a:t>県金沢市を活動拠点としている。</a:t>
            </a:r>
            <a:endParaRPr lang="en-US" altLang="ja-JP" sz="1150" dirty="0" smtClean="0">
              <a:latin typeface="小塚ゴシック Pr6N L"/>
              <a:ea typeface="小塚ゴシック Pr6N L"/>
              <a:cs typeface="小塚ゴシック Pr6N L"/>
            </a:endParaRPr>
          </a:p>
          <a:p>
            <a:r>
              <a:rPr lang="ja-JP" altLang="en-US" sz="1150" dirty="0" smtClean="0">
                <a:latin typeface="小塚ゴシック Pr6N L"/>
                <a:ea typeface="小塚ゴシック Pr6N L"/>
                <a:cs typeface="小塚ゴシック Pr6N L"/>
              </a:rPr>
              <a:t>彼らは地域課題を</a:t>
            </a:r>
            <a:r>
              <a:rPr lang="en-US" altLang="ja-JP" sz="1150" dirty="0" smtClean="0">
                <a:latin typeface="小塚ゴシック Pr6N L"/>
                <a:ea typeface="小塚ゴシック Pr6N L"/>
                <a:cs typeface="小塚ゴシック Pr6N L"/>
              </a:rPr>
              <a:t>IT</a:t>
            </a:r>
            <a:r>
              <a:rPr lang="ja-JP" altLang="en-US" sz="1150" dirty="0" smtClean="0">
                <a:latin typeface="小塚ゴシック Pr6N L"/>
                <a:ea typeface="小塚ゴシック Pr6N L"/>
                <a:cs typeface="小塚ゴシック Pr6N L"/>
              </a:rPr>
              <a:t>とデザインで</a:t>
            </a:r>
            <a:endParaRPr lang="en-US" altLang="ja-JP" sz="1150" dirty="0" smtClean="0">
              <a:latin typeface="小塚ゴシック Pr6N L"/>
              <a:ea typeface="小塚ゴシック Pr6N L"/>
              <a:cs typeface="小塚ゴシック Pr6N L"/>
            </a:endParaRPr>
          </a:p>
          <a:p>
            <a:r>
              <a:rPr lang="ja-JP" altLang="en-US" sz="1150" dirty="0" smtClean="0">
                <a:latin typeface="小塚ゴシック Pr6N L"/>
                <a:ea typeface="小塚ゴシック Pr6N L"/>
                <a:cs typeface="小塚ゴシック Pr6N L"/>
              </a:rPr>
              <a:t>解決することを目的とした有志の</a:t>
            </a:r>
            <a:endParaRPr lang="en-US" altLang="ja-JP" sz="1150" dirty="0" smtClean="0">
              <a:latin typeface="小塚ゴシック Pr6N L"/>
              <a:ea typeface="小塚ゴシック Pr6N L"/>
              <a:cs typeface="小塚ゴシック Pr6N L"/>
            </a:endParaRPr>
          </a:p>
          <a:p>
            <a:r>
              <a:rPr lang="ja-JP" altLang="en-US" sz="1150" dirty="0" smtClean="0">
                <a:latin typeface="小塚ゴシック Pr6N L"/>
                <a:ea typeface="小塚ゴシック Pr6N L"/>
                <a:cs typeface="小塚ゴシック Pr6N L"/>
              </a:rPr>
              <a:t>コミュニティである。</a:t>
            </a:r>
            <a:endParaRPr lang="en-US" altLang="ja-JP" sz="1150" dirty="0">
              <a:latin typeface="小塚ゴシック Pr6N L"/>
              <a:ea typeface="小塚ゴシック Pr6N L"/>
              <a:cs typeface="小塚ゴシック Pr6N L"/>
            </a:endParaRPr>
          </a:p>
          <a:p>
            <a:endParaRPr lang="en-US" altLang="ja-JP" sz="1150" dirty="0" smtClean="0">
              <a:latin typeface="小塚ゴシック Pr6N L"/>
              <a:ea typeface="小塚ゴシック Pr6N L"/>
              <a:cs typeface="小塚ゴシック Pr6N L"/>
            </a:endParaRPr>
          </a:p>
          <a:p>
            <a:r>
              <a:rPr lang="ja-JP" altLang="ja-JP" sz="1150" dirty="0">
                <a:latin typeface="小塚ゴシック Pr6N L"/>
                <a:ea typeface="小塚ゴシック Pr6N L"/>
                <a:cs typeface="小塚ゴシック Pr6N L"/>
              </a:rPr>
              <a:t>　</a:t>
            </a:r>
            <a:r>
              <a:rPr lang="ja-JP" altLang="en-US" sz="1150" dirty="0" smtClean="0">
                <a:latin typeface="小塚ゴシック Pr6N L"/>
                <a:ea typeface="小塚ゴシック Pr6N L"/>
                <a:cs typeface="小塚ゴシック Pr6N L"/>
              </a:rPr>
              <a:t>彼らの特筆すべき点は、市民が</a:t>
            </a:r>
            <a:endParaRPr lang="en-US" altLang="ja-JP" sz="1150" dirty="0" smtClean="0">
              <a:latin typeface="小塚ゴシック Pr6N L"/>
              <a:ea typeface="小塚ゴシック Pr6N L"/>
              <a:cs typeface="小塚ゴシック Pr6N L"/>
            </a:endParaRPr>
          </a:p>
          <a:p>
            <a:r>
              <a:rPr lang="ja-JP" altLang="en-US" sz="1150" dirty="0" smtClean="0">
                <a:latin typeface="小塚ゴシック Pr6N L"/>
                <a:ea typeface="小塚ゴシック Pr6N L"/>
                <a:cs typeface="小塚ゴシック Pr6N L"/>
              </a:rPr>
              <a:t>自らの地域に存在する課題を集め</a:t>
            </a:r>
            <a:endParaRPr lang="en-US" altLang="ja-JP" sz="1150" dirty="0" smtClean="0">
              <a:latin typeface="小塚ゴシック Pr6N L"/>
              <a:ea typeface="小塚ゴシック Pr6N L"/>
              <a:cs typeface="小塚ゴシック Pr6N L"/>
            </a:endParaRPr>
          </a:p>
          <a:p>
            <a:r>
              <a:rPr lang="ja-JP" altLang="en-US" sz="1150" dirty="0" smtClean="0">
                <a:latin typeface="小塚ゴシック Pr6N L"/>
                <a:ea typeface="小塚ゴシック Pr6N L"/>
                <a:cs typeface="小塚ゴシック Pr6N L"/>
              </a:rPr>
              <a:t>それを整理・分析した上で実際に</a:t>
            </a:r>
            <a:endParaRPr lang="en-US" altLang="ja-JP" sz="1150" dirty="0" smtClean="0">
              <a:latin typeface="小塚ゴシック Pr6N L"/>
              <a:ea typeface="小塚ゴシック Pr6N L"/>
              <a:cs typeface="小塚ゴシック Pr6N L"/>
            </a:endParaRPr>
          </a:p>
          <a:p>
            <a:r>
              <a:rPr lang="ja-JP" altLang="en-US" sz="1150" dirty="0" smtClean="0">
                <a:latin typeface="小塚ゴシック Pr6N L"/>
                <a:ea typeface="小塚ゴシック Pr6N L"/>
                <a:cs typeface="小塚ゴシック Pr6N L"/>
              </a:rPr>
              <a:t>課題解決となるソフト・ハードウェアを開発できる点である。</a:t>
            </a:r>
            <a:r>
              <a:rPr lang="en-US" altLang="ja-JP" sz="1150" dirty="0" smtClean="0">
                <a:latin typeface="小塚ゴシック Pr6N L"/>
                <a:ea typeface="小塚ゴシック Pr6N L"/>
                <a:cs typeface="小塚ゴシック Pr6N L"/>
              </a:rPr>
              <a:t>5374.jp</a:t>
            </a:r>
            <a:r>
              <a:rPr lang="ja-JP" altLang="en-US" sz="1150" dirty="0" smtClean="0">
                <a:latin typeface="小塚ゴシック Pr6N L"/>
                <a:ea typeface="小塚ゴシック Pr6N L"/>
                <a:cs typeface="小塚ゴシック Pr6N L"/>
              </a:rPr>
              <a:t>は</a:t>
            </a:r>
            <a:r>
              <a:rPr lang="en-US" altLang="ja-JP" sz="1150" dirty="0" smtClean="0">
                <a:latin typeface="小塚ゴシック Pr6N L"/>
                <a:ea typeface="小塚ゴシック Pr6N L"/>
                <a:cs typeface="小塚ゴシック Pr6N L"/>
              </a:rPr>
              <a:t/>
            </a:r>
            <a:br>
              <a:rPr lang="en-US" altLang="ja-JP" sz="1150" dirty="0" smtClean="0">
                <a:latin typeface="小塚ゴシック Pr6N L"/>
                <a:ea typeface="小塚ゴシック Pr6N L"/>
                <a:cs typeface="小塚ゴシック Pr6N L"/>
              </a:rPr>
            </a:br>
            <a:r>
              <a:rPr lang="ja-JP" altLang="en-US" sz="1150" dirty="0" smtClean="0">
                <a:latin typeface="小塚ゴシック Pr6N L"/>
                <a:ea typeface="小塚ゴシック Pr6N L"/>
                <a:cs typeface="小塚ゴシック Pr6N L"/>
              </a:rPr>
              <a:t>地域住民のゴミ捨てに関する不満を市民の手で解決している。</a:t>
            </a:r>
            <a:endParaRPr lang="en-US" altLang="ja-JP" sz="1150" dirty="0" smtClean="0">
              <a:latin typeface="小塚ゴシック Pr6N L"/>
              <a:ea typeface="小塚ゴシック Pr6N L"/>
              <a:cs typeface="小塚ゴシック Pr6N L"/>
            </a:endParaRPr>
          </a:p>
          <a:p>
            <a:endParaRPr lang="en-US" altLang="ja-JP" sz="1150" dirty="0" smtClean="0">
              <a:latin typeface="小塚ゴシック Pr6N L"/>
              <a:ea typeface="小塚ゴシック Pr6N L"/>
              <a:cs typeface="小塚ゴシック Pr6N L"/>
            </a:endParaRPr>
          </a:p>
          <a:p>
            <a:r>
              <a:rPr lang="ja-JP" altLang="ja-JP" sz="1150" dirty="0">
                <a:latin typeface="小塚ゴシック Pr6N L"/>
                <a:ea typeface="小塚ゴシック Pr6N L"/>
                <a:cs typeface="小塚ゴシック Pr6N L"/>
              </a:rPr>
              <a:t>　</a:t>
            </a:r>
            <a:r>
              <a:rPr lang="ja-JP" altLang="en-US" sz="1150" dirty="0" smtClean="0">
                <a:latin typeface="小塚ゴシック Pr6N L"/>
                <a:ea typeface="小塚ゴシック Pr6N L"/>
                <a:cs typeface="小塚ゴシック Pr6N L"/>
              </a:rPr>
              <a:t>さらに、</a:t>
            </a:r>
            <a:r>
              <a:rPr lang="en-US" altLang="ja-JP" sz="1150" dirty="0" smtClean="0">
                <a:latin typeface="小塚ゴシック Pr6N L"/>
                <a:ea typeface="小塚ゴシック Pr6N L"/>
                <a:cs typeface="小塚ゴシック Pr6N L"/>
              </a:rPr>
              <a:t>5374.jp</a:t>
            </a:r>
            <a:r>
              <a:rPr lang="ja-JP" altLang="en-US" sz="1150" dirty="0" smtClean="0">
                <a:latin typeface="小塚ゴシック Pr6N L"/>
                <a:ea typeface="小塚ゴシック Pr6N L"/>
                <a:cs typeface="小塚ゴシック Pr6N L"/>
              </a:rPr>
              <a:t>のソースコードは公式サイトでオープンとなっており、各自治体のゴミ収集情報を利用すれば誰でも自分の街の</a:t>
            </a:r>
            <a:r>
              <a:rPr lang="en-US" altLang="ja-JP" sz="1150" dirty="0" smtClean="0">
                <a:latin typeface="小塚ゴシック Pr6N L"/>
                <a:ea typeface="小塚ゴシック Pr6N L"/>
                <a:cs typeface="小塚ゴシック Pr6N L"/>
              </a:rPr>
              <a:t>5374.jp</a:t>
            </a:r>
            <a:r>
              <a:rPr lang="ja-JP" altLang="en-US" sz="1150" dirty="0" smtClean="0">
                <a:latin typeface="小塚ゴシック Pr6N L"/>
                <a:ea typeface="小塚ゴシック Pr6N L"/>
                <a:cs typeface="小塚ゴシック Pr6N L"/>
              </a:rPr>
              <a:t>を作成可</a:t>
            </a:r>
            <a:r>
              <a:rPr lang="en-US" altLang="ja-JP" sz="1150" dirty="0" smtClean="0">
                <a:latin typeface="小塚ゴシック Pr6N L"/>
                <a:ea typeface="小塚ゴシック Pr6N L"/>
                <a:cs typeface="小塚ゴシック Pr6N L"/>
              </a:rPr>
              <a:t/>
            </a:r>
            <a:br>
              <a:rPr lang="en-US" altLang="ja-JP" sz="1150" dirty="0" smtClean="0">
                <a:latin typeface="小塚ゴシック Pr6N L"/>
                <a:ea typeface="小塚ゴシック Pr6N L"/>
                <a:cs typeface="小塚ゴシック Pr6N L"/>
              </a:rPr>
            </a:br>
            <a:r>
              <a:rPr lang="ja-JP" altLang="en-US" sz="1150" dirty="0" smtClean="0">
                <a:latin typeface="小塚ゴシック Pr6N L"/>
                <a:ea typeface="小塚ゴシック Pr6N L"/>
                <a:cs typeface="小塚ゴシック Pr6N L"/>
              </a:rPr>
              <a:t>能である。実際に各地で開発され、その数は既に</a:t>
            </a:r>
            <a:r>
              <a:rPr lang="en-US" altLang="ja-JP" sz="1150" dirty="0">
                <a:latin typeface="小塚ゴシック Pr6N L"/>
                <a:ea typeface="小塚ゴシック Pr6N L"/>
                <a:cs typeface="小塚ゴシック Pr6N L"/>
              </a:rPr>
              <a:t>85</a:t>
            </a:r>
            <a:r>
              <a:rPr lang="ja-JP" altLang="en-US" sz="1150" dirty="0" smtClean="0">
                <a:latin typeface="小塚ゴシック Pr6N L"/>
                <a:ea typeface="小塚ゴシック Pr6N L"/>
                <a:cs typeface="小塚ゴシック Pr6N L"/>
              </a:rPr>
              <a:t>以上にものぼる。</a:t>
            </a:r>
            <a:endParaRPr lang="en-US" altLang="ja-JP" sz="1150" dirty="0" smtClean="0">
              <a:latin typeface="小塚ゴシック Pr6N L"/>
              <a:ea typeface="小塚ゴシック Pr6N L"/>
              <a:cs typeface="小塚ゴシック Pr6N L"/>
            </a:endParaRPr>
          </a:p>
          <a:p>
            <a:endParaRPr lang="en-US" altLang="ja-JP" sz="1150" dirty="0">
              <a:latin typeface="小塚ゴシック Pr6N L"/>
              <a:ea typeface="小塚ゴシック Pr6N L"/>
              <a:cs typeface="小塚ゴシック Pr6N L"/>
            </a:endParaRPr>
          </a:p>
          <a:p>
            <a:r>
              <a:rPr lang="ja-JP" altLang="ja-JP" sz="1150" dirty="0" smtClean="0">
                <a:latin typeface="小塚ゴシック Pr6N L"/>
                <a:ea typeface="小塚ゴシック Pr6N L"/>
                <a:cs typeface="小塚ゴシック Pr6N L"/>
              </a:rPr>
              <a:t>　</a:t>
            </a:r>
            <a:r>
              <a:rPr lang="ja-JP" altLang="en-US" sz="1150" dirty="0" smtClean="0">
                <a:latin typeface="小塚ゴシック Pr6N L"/>
                <a:ea typeface="小塚ゴシック Pr6N L"/>
                <a:cs typeface="小塚ゴシック Pr6N L"/>
              </a:rPr>
              <a:t>このように、</a:t>
            </a:r>
            <a:r>
              <a:rPr lang="en-US" altLang="ja-JP" sz="1150" dirty="0" smtClean="0">
                <a:latin typeface="小塚ゴシック Pr6N L"/>
                <a:ea typeface="小塚ゴシック Pr6N L"/>
                <a:cs typeface="小塚ゴシック Pr6N L"/>
              </a:rPr>
              <a:t>5374</a:t>
            </a:r>
            <a:r>
              <a:rPr lang="en-US" altLang="ja-JP" sz="1150" dirty="0">
                <a:latin typeface="小塚ゴシック Pr6N L"/>
                <a:ea typeface="小塚ゴシック Pr6N L"/>
                <a:cs typeface="小塚ゴシック Pr6N L"/>
              </a:rPr>
              <a:t>.</a:t>
            </a:r>
            <a:r>
              <a:rPr lang="en-US" altLang="ja-JP" sz="1150" dirty="0" smtClean="0">
                <a:latin typeface="小塚ゴシック Pr6N L"/>
                <a:ea typeface="小塚ゴシック Pr6N L"/>
                <a:cs typeface="小塚ゴシック Pr6N L"/>
              </a:rPr>
              <a:t>jp</a:t>
            </a:r>
            <a:r>
              <a:rPr lang="ja-JP" altLang="en-US" sz="1150" dirty="0" smtClean="0">
                <a:latin typeface="小塚ゴシック Pr6N L"/>
                <a:ea typeface="小塚ゴシック Pr6N L"/>
                <a:cs typeface="小塚ゴシック Pr6N L"/>
              </a:rPr>
              <a:t>は金沢市にとどまらず全国で広がりを見せている。自治体が積極的にデータを公開することで、各地に存在するシビック</a:t>
            </a:r>
            <a:r>
              <a:rPr lang="en-US" altLang="ja-JP" sz="1150" dirty="0" smtClean="0">
                <a:latin typeface="小塚ゴシック Pr6N L"/>
                <a:ea typeface="小塚ゴシック Pr6N L"/>
                <a:cs typeface="小塚ゴシック Pr6N L"/>
              </a:rPr>
              <a:t/>
            </a:r>
            <a:br>
              <a:rPr lang="en-US" altLang="ja-JP" sz="1150" dirty="0" smtClean="0">
                <a:latin typeface="小塚ゴシック Pr6N L"/>
                <a:ea typeface="小塚ゴシック Pr6N L"/>
                <a:cs typeface="小塚ゴシック Pr6N L"/>
              </a:rPr>
            </a:br>
            <a:r>
              <a:rPr lang="ja-JP" altLang="en-US" sz="1150" dirty="0" smtClean="0">
                <a:latin typeface="小塚ゴシック Pr6N L"/>
                <a:ea typeface="小塚ゴシック Pr6N L"/>
                <a:cs typeface="小塚ゴシック Pr6N L"/>
              </a:rPr>
              <a:t>テックの活動はより一層勢いを増すこと予想される。</a:t>
            </a:r>
            <a:endParaRPr lang="en-US" altLang="ja-JP" sz="1150" dirty="0" smtClean="0">
              <a:latin typeface="小塚ゴシック Pr6N L"/>
              <a:ea typeface="小塚ゴシック Pr6N L"/>
              <a:cs typeface="小塚ゴシック Pr6N L"/>
            </a:endParaRPr>
          </a:p>
        </p:txBody>
      </p:sp>
      <p:pic>
        <p:nvPicPr>
          <p:cNvPr id="79" name="図 78" descr="スクリーンショット 2015-09-07 14.29.27.png"/>
          <p:cNvPicPr>
            <a:picLocks noChangeAspect="1"/>
          </p:cNvPicPr>
          <p:nvPr/>
        </p:nvPicPr>
        <p:blipFill rotWithShape="1">
          <a:blip r:embed="rId8">
            <a:extLst>
              <a:ext uri="{28A0092B-C50C-407E-A947-70E740481C1C}">
                <a14:useLocalDpi xmlns:a14="http://schemas.microsoft.com/office/drawing/2010/main" val="0"/>
              </a:ext>
            </a:extLst>
          </a:blip>
          <a:srcRect l="4513" r="6147"/>
          <a:stretch/>
        </p:blipFill>
        <p:spPr>
          <a:xfrm>
            <a:off x="2470229" y="2180542"/>
            <a:ext cx="2324814" cy="2097818"/>
          </a:xfrm>
          <a:prstGeom prst="rect">
            <a:avLst/>
          </a:prstGeom>
        </p:spPr>
      </p:pic>
      <p:sp>
        <p:nvSpPr>
          <p:cNvPr id="45" name="テキスト ボックス 44"/>
          <p:cNvSpPr txBox="1"/>
          <p:nvPr/>
        </p:nvSpPr>
        <p:spPr>
          <a:xfrm>
            <a:off x="2326392" y="4266602"/>
            <a:ext cx="2531909" cy="200055"/>
          </a:xfrm>
          <a:prstGeom prst="rect">
            <a:avLst/>
          </a:prstGeom>
          <a:noFill/>
        </p:spPr>
        <p:txBody>
          <a:bodyPr wrap="none" rtlCol="0">
            <a:spAutoFit/>
          </a:bodyPr>
          <a:lstStyle/>
          <a:p>
            <a:r>
              <a:rPr lang="ja-JP" altLang="en-US" sz="700" dirty="0" smtClean="0">
                <a:latin typeface="小塚ゴシック Pr6N L"/>
                <a:ea typeface="小塚ゴシック Pr6N L"/>
                <a:cs typeface="小塚ゴシック Pr6N L"/>
              </a:rPr>
              <a:t>　（メンバーがハッカソンを開きアプリを作成しました</a:t>
            </a:r>
            <a:r>
              <a:rPr lang="en-US" altLang="ja-JP" sz="700" dirty="0" smtClean="0">
                <a:latin typeface="小塚ゴシック Pr6N L"/>
                <a:ea typeface="小塚ゴシック Pr6N L"/>
                <a:cs typeface="小塚ゴシック Pr6N L"/>
              </a:rPr>
              <a:t> </a:t>
            </a:r>
            <a:r>
              <a:rPr lang="ja-JP" altLang="en-US" sz="700" dirty="0" smtClean="0">
                <a:latin typeface="小塚ゴシック Pr6N L"/>
                <a:ea typeface="小塚ゴシック Pr6N L"/>
                <a:cs typeface="小塚ゴシック Pr6N L"/>
              </a:rPr>
              <a:t>）</a:t>
            </a:r>
            <a:endParaRPr lang="en-US" altLang="ja-JP" sz="700" dirty="0" smtClean="0">
              <a:latin typeface="小塚ゴシック Pr6N L"/>
              <a:ea typeface="小塚ゴシック Pr6N L"/>
              <a:cs typeface="小塚ゴシック Pr6N L"/>
            </a:endParaRPr>
          </a:p>
        </p:txBody>
      </p:sp>
      <p:sp>
        <p:nvSpPr>
          <p:cNvPr id="65" name="タイトル 1"/>
          <p:cNvSpPr txBox="1">
            <a:spLocks/>
          </p:cNvSpPr>
          <p:nvPr/>
        </p:nvSpPr>
        <p:spPr>
          <a:xfrm>
            <a:off x="57563" y="827741"/>
            <a:ext cx="4749931" cy="425018"/>
          </a:xfrm>
          <a:prstGeom prst="rect">
            <a:avLst/>
          </a:prstGeom>
        </p:spPr>
        <p:txBody>
          <a:bodyPr vert="horz" lIns="91440" tIns="45720" rIns="91440" bIns="45720" rtlCol="0" anchor="ctr">
            <a:normAutofit fontScale="92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altLang="ja-JP" sz="1400" dirty="0" smtClean="0">
                <a:solidFill>
                  <a:schemeClr val="bg1"/>
                </a:solidFill>
                <a:latin typeface="小塚ゴシック Pr6N R"/>
                <a:ea typeface="小塚ゴシック Pr6N R"/>
                <a:cs typeface="小塚ゴシック Pr6N R"/>
              </a:rPr>
              <a:t>By</a:t>
            </a:r>
            <a:r>
              <a:rPr lang="ja-JP" altLang="en-US" sz="1400" dirty="0" smtClean="0">
                <a:solidFill>
                  <a:schemeClr val="bg1"/>
                </a:solidFill>
                <a:latin typeface="小塚ゴシック Pr6N R"/>
                <a:ea typeface="小塚ゴシック Pr6N R"/>
                <a:cs typeface="小塚ゴシック Pr6N R"/>
              </a:rPr>
              <a:t> 一般財団法人コード・フォー・カナザワ </a:t>
            </a:r>
            <a:r>
              <a:rPr lang="en-US" altLang="ja-JP" sz="1400" dirty="0" smtClean="0">
                <a:solidFill>
                  <a:schemeClr val="bg1"/>
                </a:solidFill>
                <a:latin typeface="小塚ゴシック Pr6N R"/>
                <a:ea typeface="小塚ゴシック Pr6N R"/>
                <a:cs typeface="小塚ゴシック Pr6N R"/>
              </a:rPr>
              <a:t>(</a:t>
            </a:r>
            <a:r>
              <a:rPr lang="ja-JP" altLang="en-US" sz="1400" dirty="0" smtClean="0">
                <a:solidFill>
                  <a:schemeClr val="bg1"/>
                </a:solidFill>
                <a:latin typeface="小塚ゴシック Pr6N R"/>
                <a:ea typeface="小塚ゴシック Pr6N R"/>
                <a:cs typeface="小塚ゴシック Pr6N R"/>
              </a:rPr>
              <a:t>C</a:t>
            </a:r>
            <a:r>
              <a:rPr lang="en-US" altLang="ja-JP" sz="1400" dirty="0" smtClean="0">
                <a:solidFill>
                  <a:schemeClr val="bg1"/>
                </a:solidFill>
                <a:latin typeface="小塚ゴシック Pr6N R"/>
                <a:ea typeface="小塚ゴシック Pr6N R"/>
                <a:cs typeface="小塚ゴシック Pr6N R"/>
              </a:rPr>
              <a:t>ode</a:t>
            </a:r>
            <a:r>
              <a:rPr lang="ja-JP" altLang="en-US" sz="1400" dirty="0" smtClean="0">
                <a:solidFill>
                  <a:schemeClr val="bg1"/>
                </a:solidFill>
                <a:latin typeface="小塚ゴシック Pr6N R"/>
                <a:ea typeface="小塚ゴシック Pr6N R"/>
                <a:cs typeface="小塚ゴシック Pr6N R"/>
              </a:rPr>
              <a:t> </a:t>
            </a:r>
            <a:r>
              <a:rPr lang="en-US" altLang="ja-JP" sz="1400" dirty="0" smtClean="0">
                <a:solidFill>
                  <a:schemeClr val="bg1"/>
                </a:solidFill>
                <a:latin typeface="小塚ゴシック Pr6N R"/>
                <a:ea typeface="小塚ゴシック Pr6N R"/>
                <a:cs typeface="小塚ゴシック Pr6N R"/>
              </a:rPr>
              <a:t>for</a:t>
            </a:r>
            <a:r>
              <a:rPr lang="ja-JP" altLang="en-US" sz="1400" dirty="0" smtClean="0">
                <a:solidFill>
                  <a:schemeClr val="bg1"/>
                </a:solidFill>
                <a:latin typeface="小塚ゴシック Pr6N R"/>
                <a:ea typeface="小塚ゴシック Pr6N R"/>
                <a:cs typeface="小塚ゴシック Pr6N R"/>
              </a:rPr>
              <a:t> </a:t>
            </a:r>
            <a:r>
              <a:rPr lang="en-US" altLang="ja-JP" sz="1400" dirty="0" smtClean="0">
                <a:solidFill>
                  <a:schemeClr val="bg1"/>
                </a:solidFill>
                <a:latin typeface="小塚ゴシック Pr6N R"/>
                <a:ea typeface="小塚ゴシック Pr6N R"/>
                <a:cs typeface="小塚ゴシック Pr6N R"/>
              </a:rPr>
              <a:t>Kanazawa)</a:t>
            </a:r>
            <a:endParaRPr kumimoji="1" lang="ja-JP" altLang="en-US" sz="1400" dirty="0">
              <a:solidFill>
                <a:schemeClr val="bg1"/>
              </a:solidFill>
              <a:latin typeface="小塚ゴシック Pr6N R"/>
              <a:ea typeface="小塚ゴシック Pr6N R"/>
              <a:cs typeface="小塚ゴシック Pr6N R"/>
            </a:endParaRPr>
          </a:p>
        </p:txBody>
      </p:sp>
      <p:sp>
        <p:nvSpPr>
          <p:cNvPr id="66" name="タイトル 1"/>
          <p:cNvSpPr>
            <a:spLocks noGrp="1"/>
          </p:cNvSpPr>
          <p:nvPr>
            <p:ph type="ctrTitle"/>
          </p:nvPr>
        </p:nvSpPr>
        <p:spPr>
          <a:xfrm>
            <a:off x="45112" y="254123"/>
            <a:ext cx="4749931" cy="744513"/>
          </a:xfrm>
        </p:spPr>
        <p:txBody>
          <a:bodyPr>
            <a:normAutofit/>
          </a:bodyPr>
          <a:lstStyle/>
          <a:p>
            <a:pPr algn="l"/>
            <a:r>
              <a:rPr lang="ja-JP" altLang="en-US" sz="4000" dirty="0" smtClean="0">
                <a:solidFill>
                  <a:schemeClr val="bg1"/>
                </a:solidFill>
                <a:latin typeface="小塚ゴシック Pro M"/>
                <a:ea typeface="小塚ゴシック Pro M"/>
                <a:cs typeface="小塚ゴシック Pro M"/>
              </a:rPr>
              <a:t>5</a:t>
            </a:r>
            <a:r>
              <a:rPr lang="en-US" altLang="ja-JP" sz="4000" dirty="0" smtClean="0">
                <a:solidFill>
                  <a:schemeClr val="bg1"/>
                </a:solidFill>
                <a:latin typeface="小塚ゴシック Pro M"/>
                <a:ea typeface="小塚ゴシック Pro M"/>
                <a:cs typeface="小塚ゴシック Pro M"/>
              </a:rPr>
              <a:t>374(</a:t>
            </a:r>
            <a:r>
              <a:rPr lang="ja-JP" altLang="en-US" sz="4000" dirty="0" smtClean="0">
                <a:solidFill>
                  <a:schemeClr val="bg1"/>
                </a:solidFill>
                <a:latin typeface="小塚ゴシック Pro M"/>
                <a:ea typeface="小塚ゴシック Pro M"/>
                <a:cs typeface="小塚ゴシック Pro M"/>
              </a:rPr>
              <a:t>ゴミナシ</a:t>
            </a:r>
            <a:r>
              <a:rPr lang="en-US" altLang="ja-JP" sz="4000" dirty="0" smtClean="0">
                <a:solidFill>
                  <a:schemeClr val="bg1"/>
                </a:solidFill>
                <a:latin typeface="小塚ゴシック Pro M"/>
                <a:ea typeface="小塚ゴシック Pro M"/>
                <a:cs typeface="小塚ゴシック Pro M"/>
              </a:rPr>
              <a:t>).</a:t>
            </a:r>
            <a:r>
              <a:rPr lang="en-US" altLang="ja-JP" sz="4000" dirty="0" err="1" smtClean="0">
                <a:solidFill>
                  <a:schemeClr val="bg1"/>
                </a:solidFill>
                <a:latin typeface="小塚ゴシック Pro M"/>
                <a:ea typeface="小塚ゴシック Pro M"/>
                <a:cs typeface="小塚ゴシック Pro M"/>
              </a:rPr>
              <a:t>jp</a:t>
            </a:r>
            <a:endParaRPr kumimoji="1" lang="ja-JP" altLang="en-US" sz="4000" dirty="0">
              <a:solidFill>
                <a:schemeClr val="bg1"/>
              </a:solidFill>
              <a:latin typeface="小塚ゴシック Pro M"/>
              <a:ea typeface="小塚ゴシック Pro M"/>
              <a:cs typeface="小塚ゴシック Pro M"/>
            </a:endParaRPr>
          </a:p>
        </p:txBody>
      </p:sp>
    </p:spTree>
    <p:extLst>
      <p:ext uri="{BB962C8B-B14F-4D97-AF65-F5344CB8AC3E}">
        <p14:creationId xmlns:p14="http://schemas.microsoft.com/office/powerpoint/2010/main" val="1176099422"/>
      </p:ext>
    </p:extLst>
  </p:cSld>
  <p:clrMapOvr>
    <a:masterClrMapping/>
  </p:clrMapOvr>
  <p:timing>
    <p:tnLst>
      <p:par>
        <p:cTn id="1" dur="indefinite" restart="never" nodeType="tmRoot"/>
      </p:par>
    </p:tnLst>
  </p:timing>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221</Words>
  <Application>Microsoft Office PowerPoint</Application>
  <PresentationFormat>A4 210 x 297 mm</PresentationFormat>
  <Paragraphs>76</Paragraphs>
  <Slides>2</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2</vt:i4>
      </vt:variant>
    </vt:vector>
  </HeadingPairs>
  <TitlesOfParts>
    <vt:vector size="14" baseType="lpstr">
      <vt:lpstr>ＭＳ Ｐゴシック</vt:lpstr>
      <vt:lpstr>ヒラギノ角ゴ Pro W3</vt:lpstr>
      <vt:lpstr>フォントポにほんご</vt:lpstr>
      <vt:lpstr>小塚ゴシック Pr6N L</vt:lpstr>
      <vt:lpstr>小塚ゴシック Pr6N M</vt:lpstr>
      <vt:lpstr>小塚ゴシック Pr6N R</vt:lpstr>
      <vt:lpstr>小塚ゴシック Pro M</vt:lpstr>
      <vt:lpstr>Arial</vt:lpstr>
      <vt:lpstr>Calibri</vt:lpstr>
      <vt:lpstr>Corbel</vt:lpstr>
      <vt:lpstr>Wingdings</vt:lpstr>
      <vt:lpstr>ホワイト</vt:lpstr>
      <vt:lpstr>5374(ゴミナシ).jp</vt:lpstr>
      <vt:lpstr>5374(ゴミナシ).jp</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2018-02-21T08:07:29Z</dcterms:created>
  <dcterms:modified xsi:type="dcterms:W3CDTF">2018-02-21T08:07:33Z</dcterms:modified>
</cp:coreProperties>
</file>