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57" r:id="rId2"/>
    <p:sldId id="256" r:id="rId3"/>
  </p:sldIdLst>
  <p:sldSz cx="9906000" cy="6858000" type="A4"/>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8007"/>
    <a:srgbClr val="4FD962"/>
    <a:srgbClr val="6633FF"/>
    <a:srgbClr val="663399"/>
    <a:srgbClr val="6633CC"/>
    <a:srgbClr val="6600FF"/>
    <a:srgbClr val="9933FF"/>
    <a:srgbClr val="CC6666"/>
    <a:srgbClr val="FF3333"/>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73" autoAdjust="0"/>
  </p:normalViewPr>
  <p:slideViewPr>
    <p:cSldViewPr snapToGrid="0" snapToObjects="1">
      <p:cViewPr varScale="1">
        <p:scale>
          <a:sx n="68" d="100"/>
          <a:sy n="68" d="100"/>
        </p:scale>
        <p:origin x="1200" y="6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24568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224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43987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118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32202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829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398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973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97397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419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97156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4221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file://localhost/Users/meg/Desktop/%E7%89%B9%E7%A0%94/%E7%89%B9%E7%A0%94OD/%E3%82%A2%E3%82%A4%E3%82%B3%E3%83%B3/%E3%81%B2%E3%82%89%E3%82%81%E3%81%8D.png" TargetMode="External"/><Relationship Id="rId5" Type="http://schemas.openxmlformats.org/officeDocument/2006/relationships/image" Target="../media/image3.png"/><Relationship Id="rId4" Type="http://schemas.openxmlformats.org/officeDocument/2006/relationships/image" Target="file://localhost/Users/meg/Desktop/%E7%89%B9%E7%A0%94/%E7%89%B9%E7%A0%94OD/%E3%82%A2%E3%82%A4%E3%82%B3%E3%83%B3/%E3%83%8F%E3%83%86%E3%83%8A.png" TargetMode="Externa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file://localhost/Users/meg/Desktop/%E7%89%B9%E7%A0%94/%E7%89%B9%E7%A0%94OD/%E3%81%8B%E3%81%AA%E3%81%95%E3%82%99%E3%82%8F%E8%82%B2%E3%81%AA%E3%81%B2%E3%82%99.net/96.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正方形/長方形 49"/>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65" name="正方形/長方形 64"/>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42" name="タイトル 1"/>
          <p:cNvSpPr txBox="1">
            <a:spLocks/>
          </p:cNvSpPr>
          <p:nvPr/>
        </p:nvSpPr>
        <p:spPr>
          <a:xfrm>
            <a:off x="45112" y="223283"/>
            <a:ext cx="4749931" cy="7445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4000" dirty="0" smtClean="0">
                <a:solidFill>
                  <a:schemeClr val="bg1"/>
                </a:solidFill>
                <a:latin typeface="小塚ゴシック Pro M"/>
                <a:ea typeface="小塚ゴシック Pro M"/>
                <a:cs typeface="小塚ゴシック Pro M"/>
              </a:rPr>
              <a:t>かなざわ育なび</a:t>
            </a:r>
            <a:r>
              <a:rPr lang="en-US" altLang="ja-JP" sz="4000" dirty="0" err="1" smtClean="0">
                <a:solidFill>
                  <a:schemeClr val="bg1"/>
                </a:solidFill>
                <a:latin typeface="小塚ゴシック Pro M"/>
                <a:ea typeface="小塚ゴシック Pro M"/>
                <a:cs typeface="小塚ゴシック Pro M"/>
              </a:rPr>
              <a:t>.net</a:t>
            </a:r>
            <a:endParaRPr lang="ja-JP" altLang="en-US" sz="4000" dirty="0">
              <a:solidFill>
                <a:schemeClr val="bg1"/>
              </a:solidFill>
              <a:latin typeface="小塚ゴシック Pro M"/>
              <a:ea typeface="小塚ゴシック Pro M"/>
              <a:cs typeface="小塚ゴシック Pro M"/>
            </a:endParaRPr>
          </a:p>
        </p:txBody>
      </p:sp>
      <p:sp>
        <p:nvSpPr>
          <p:cNvPr id="43" name="タイトル 1"/>
          <p:cNvSpPr txBox="1">
            <a:spLocks/>
          </p:cNvSpPr>
          <p:nvPr/>
        </p:nvSpPr>
        <p:spPr>
          <a:xfrm>
            <a:off x="57563" y="-26855"/>
            <a:ext cx="6770749"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rgbClr val="FFFFFF"/>
                </a:solidFill>
                <a:latin typeface="小塚ゴシック Pr6N R"/>
                <a:ea typeface="小塚ゴシック Pr6N R"/>
                <a:cs typeface="小塚ゴシック Pr6N R"/>
              </a:rPr>
              <a:t>ワタシだけの、子育て支援ポータルサイト　</a:t>
            </a:r>
            <a:endParaRPr kumimoji="1" lang="ja-JP" altLang="en-US" sz="1400" dirty="0">
              <a:solidFill>
                <a:srgbClr val="FFFFFF"/>
              </a:solidFill>
              <a:latin typeface="小塚ゴシック Pr6N R"/>
              <a:ea typeface="小塚ゴシック Pr6N R"/>
              <a:cs typeface="小塚ゴシック Pr6N R"/>
            </a:endParaRPr>
          </a:p>
        </p:txBody>
      </p:sp>
      <p:sp>
        <p:nvSpPr>
          <p:cNvPr id="44"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rgbClr val="FFFFFF"/>
                </a:solidFill>
                <a:latin typeface="小塚ゴシック Pr6N R"/>
                <a:ea typeface="小塚ゴシック Pr6N R"/>
                <a:cs typeface="小塚ゴシック Pr6N R"/>
              </a:rPr>
              <a:t>By</a:t>
            </a:r>
            <a:r>
              <a:rPr lang="ja-JP" altLang="en-US" sz="1400" dirty="0" smtClean="0">
                <a:solidFill>
                  <a:srgbClr val="FFFFFF"/>
                </a:solidFill>
                <a:latin typeface="小塚ゴシック Pr6N R"/>
                <a:ea typeface="小塚ゴシック Pr6N R"/>
                <a:cs typeface="小塚ゴシック Pr6N R"/>
              </a:rPr>
              <a:t> 横浜市</a:t>
            </a:r>
            <a:r>
              <a:rPr lang="en-US" altLang="ja-JP" sz="1400" dirty="0" smtClean="0">
                <a:solidFill>
                  <a:srgbClr val="FFFFFF"/>
                </a:solidFill>
                <a:latin typeface="小塚ゴシック Pr6N R"/>
                <a:ea typeface="小塚ゴシック Pr6N R"/>
                <a:cs typeface="小塚ゴシック Pr6N R"/>
              </a:rPr>
              <a:t> </a:t>
            </a:r>
            <a:r>
              <a:rPr lang="ja-JP" altLang="en-US" sz="1400" dirty="0" smtClean="0">
                <a:solidFill>
                  <a:srgbClr val="FFFFFF"/>
                </a:solidFill>
                <a:latin typeface="小塚ゴシック Pr6N R"/>
                <a:ea typeface="小塚ゴシック Pr6N R"/>
                <a:cs typeface="小塚ゴシック Pr6N R"/>
              </a:rPr>
              <a:t>金沢区</a:t>
            </a:r>
            <a:endParaRPr kumimoji="1" lang="ja-JP" altLang="en-US" sz="1400" dirty="0">
              <a:solidFill>
                <a:srgbClr val="FFFFFF"/>
              </a:solidFill>
              <a:latin typeface="小塚ゴシック Pr6N R"/>
              <a:ea typeface="小塚ゴシック Pr6N R"/>
              <a:cs typeface="小塚ゴシック Pr6N R"/>
            </a:endParaRPr>
          </a:p>
        </p:txBody>
      </p:sp>
      <p:pic>
        <p:nvPicPr>
          <p:cNvPr id="4" name="図 3" descr="スクリーンショット 2016-01-06 14.56.43.png"/>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57563" y="2177240"/>
            <a:ext cx="1882995" cy="2193135"/>
          </a:xfrm>
          <a:prstGeom prst="rect">
            <a:avLst/>
          </a:prstGeom>
        </p:spPr>
      </p:pic>
      <p:grpSp>
        <p:nvGrpSpPr>
          <p:cNvPr id="90" name="図形グループ 89"/>
          <p:cNvGrpSpPr/>
          <p:nvPr/>
        </p:nvGrpSpPr>
        <p:grpSpPr>
          <a:xfrm>
            <a:off x="6255233" y="250008"/>
            <a:ext cx="752743" cy="752743"/>
            <a:chOff x="6255233" y="281179"/>
            <a:chExt cx="752743" cy="752743"/>
          </a:xfrm>
        </p:grpSpPr>
        <p:sp>
          <p:nvSpPr>
            <p:cNvPr id="91" name="角丸四角形 90"/>
            <p:cNvSpPr/>
            <p:nvPr/>
          </p:nvSpPr>
          <p:spPr>
            <a:xfrm>
              <a:off x="6255233"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2" name="テキスト ボックス 91"/>
            <p:cNvSpPr txBox="1"/>
            <p:nvPr/>
          </p:nvSpPr>
          <p:spPr>
            <a:xfrm>
              <a:off x="6308439" y="334385"/>
              <a:ext cx="646331" cy="646331"/>
            </a:xfrm>
            <a:prstGeom prst="rect">
              <a:avLst/>
            </a:prstGeom>
            <a:noFill/>
          </p:spPr>
          <p:txBody>
            <a:bodyPr wrap="none" rtlCol="0">
              <a:spAutoFit/>
            </a:bodyPr>
            <a:lstStyle/>
            <a:p>
              <a:r>
                <a:rPr kumimoji="1" lang="ja-JP" altLang="en-US" dirty="0" smtClean="0">
                  <a:solidFill>
                    <a:srgbClr val="CCFFCC"/>
                  </a:solidFill>
                  <a:latin typeface="小塚ゴシック Pr6N M"/>
                  <a:ea typeface="小塚ゴシック Pr6N M"/>
                  <a:cs typeface="小塚ゴシック Pr6N M"/>
                </a:rPr>
                <a:t>防災</a:t>
              </a:r>
              <a:endParaRPr kumimoji="1"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減災</a:t>
              </a:r>
              <a:endParaRPr kumimoji="1" lang="ja-JP" altLang="en-US" dirty="0">
                <a:solidFill>
                  <a:srgbClr val="CCFFCC"/>
                </a:solidFill>
                <a:latin typeface="小塚ゴシック Pr6N M"/>
                <a:ea typeface="小塚ゴシック Pr6N M"/>
                <a:cs typeface="小塚ゴシック Pr6N M"/>
              </a:endParaRPr>
            </a:p>
          </p:txBody>
        </p:sp>
      </p:grpSp>
      <p:grpSp>
        <p:nvGrpSpPr>
          <p:cNvPr id="93" name="図形グループ 92"/>
          <p:cNvGrpSpPr/>
          <p:nvPr/>
        </p:nvGrpSpPr>
        <p:grpSpPr>
          <a:xfrm>
            <a:off x="8089329" y="250008"/>
            <a:ext cx="752743" cy="752743"/>
            <a:chOff x="8060984" y="281179"/>
            <a:chExt cx="752743" cy="752743"/>
          </a:xfrm>
        </p:grpSpPr>
        <p:sp>
          <p:nvSpPr>
            <p:cNvPr id="94" name="角丸四角形 93"/>
            <p:cNvSpPr/>
            <p:nvPr/>
          </p:nvSpPr>
          <p:spPr>
            <a:xfrm>
              <a:off x="8060984"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5" name="テキスト ボックス 94"/>
            <p:cNvSpPr txBox="1"/>
            <p:nvPr/>
          </p:nvSpPr>
          <p:spPr>
            <a:xfrm>
              <a:off x="8114190" y="334385"/>
              <a:ext cx="646331" cy="646331"/>
            </a:xfrm>
            <a:prstGeom prst="rect">
              <a:avLst/>
            </a:prstGeom>
            <a:noFill/>
          </p:spPr>
          <p:txBody>
            <a:bodyPr wrap="none" rtlCol="0">
              <a:spAutoFit/>
            </a:bodyPr>
            <a:lstStyle/>
            <a:p>
              <a:r>
                <a:rPr lang="ja-JP" altLang="en-US" dirty="0" smtClean="0">
                  <a:solidFill>
                    <a:srgbClr val="CCFFCC"/>
                  </a:solidFill>
                  <a:latin typeface="小塚ゴシック Pr6N M"/>
                  <a:ea typeface="小塚ゴシック Pr6N M"/>
                  <a:cs typeface="小塚ゴシック Pr6N M"/>
                </a:rPr>
                <a:t>産業</a:t>
              </a:r>
              <a:endParaRPr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創出</a:t>
              </a:r>
              <a:endParaRPr kumimoji="1" lang="en-US" altLang="ja-JP" dirty="0" smtClean="0">
                <a:solidFill>
                  <a:srgbClr val="CCFFCC"/>
                </a:solidFill>
                <a:latin typeface="小塚ゴシック Pr6N M"/>
                <a:ea typeface="小塚ゴシック Pr6N M"/>
                <a:cs typeface="小塚ゴシック Pr6N M"/>
              </a:endParaRPr>
            </a:p>
          </p:txBody>
        </p:sp>
      </p:grpSp>
      <p:grpSp>
        <p:nvGrpSpPr>
          <p:cNvPr id="96" name="図形グループ 95"/>
          <p:cNvGrpSpPr/>
          <p:nvPr/>
        </p:nvGrpSpPr>
        <p:grpSpPr>
          <a:xfrm>
            <a:off x="7172281" y="250008"/>
            <a:ext cx="752743" cy="752743"/>
            <a:chOff x="7154801" y="281179"/>
            <a:chExt cx="752743" cy="752743"/>
          </a:xfrm>
        </p:grpSpPr>
        <p:sp>
          <p:nvSpPr>
            <p:cNvPr id="97" name="角丸四角形 96"/>
            <p:cNvSpPr/>
            <p:nvPr/>
          </p:nvSpPr>
          <p:spPr>
            <a:xfrm>
              <a:off x="7154801" y="281179"/>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98" name="テキスト ボックス 97"/>
            <p:cNvSpPr txBox="1"/>
            <p:nvPr/>
          </p:nvSpPr>
          <p:spPr>
            <a:xfrm>
              <a:off x="7208007" y="334385"/>
              <a:ext cx="646331" cy="646331"/>
            </a:xfrm>
            <a:prstGeom prst="rect">
              <a:avLst/>
            </a:prstGeom>
            <a:noFill/>
          </p:spPr>
          <p:txBody>
            <a:bodyPr wrap="none" rtlCol="0">
              <a:spAutoFit/>
            </a:bodyPr>
            <a:lstStyle/>
            <a:p>
              <a:r>
                <a:rPr lang="ja-JP" altLang="en-US" dirty="0" smtClean="0">
                  <a:solidFill>
                    <a:srgbClr val="4FD962"/>
                  </a:solidFill>
                  <a:latin typeface="小塚ゴシック Pr6N M"/>
                  <a:ea typeface="小塚ゴシック Pr6N M"/>
                  <a:cs typeface="小塚ゴシック Pr6N M"/>
                </a:rPr>
                <a:t>少子</a:t>
              </a:r>
              <a:endParaRPr lang="en-US" altLang="ja-JP" dirty="0" smtClean="0">
                <a:solidFill>
                  <a:srgbClr val="4FD962"/>
                </a:solidFill>
                <a:latin typeface="小塚ゴシック Pr6N M"/>
                <a:ea typeface="小塚ゴシック Pr6N M"/>
                <a:cs typeface="小塚ゴシック Pr6N M"/>
              </a:endParaRPr>
            </a:p>
            <a:p>
              <a:r>
                <a:rPr lang="ja-JP" altLang="en-US" dirty="0" smtClean="0">
                  <a:solidFill>
                    <a:srgbClr val="4FD962"/>
                  </a:solidFill>
                  <a:latin typeface="小塚ゴシック Pr6N M"/>
                  <a:ea typeface="小塚ゴシック Pr6N M"/>
                  <a:cs typeface="小塚ゴシック Pr6N M"/>
                </a:rPr>
                <a:t>高齢</a:t>
              </a:r>
              <a:endParaRPr lang="en-US" altLang="ja-JP" dirty="0" smtClean="0">
                <a:solidFill>
                  <a:srgbClr val="4FD962"/>
                </a:solidFill>
                <a:latin typeface="小塚ゴシック Pr6N M"/>
                <a:ea typeface="小塚ゴシック Pr6N M"/>
                <a:cs typeface="小塚ゴシック Pr6N M"/>
              </a:endParaRPr>
            </a:p>
          </p:txBody>
        </p:sp>
      </p:grpSp>
      <p:sp>
        <p:nvSpPr>
          <p:cNvPr id="99" name="角丸四角形 98"/>
          <p:cNvSpPr/>
          <p:nvPr/>
        </p:nvSpPr>
        <p:spPr>
          <a:xfrm>
            <a:off x="9006672" y="250008"/>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CCFFCC"/>
                </a:solidFill>
                <a:latin typeface="小塚ゴシック Pr6N M"/>
                <a:ea typeface="小塚ゴシック Pr6N M"/>
                <a:cs typeface="小塚ゴシック Pr6N M"/>
              </a:rPr>
              <a:t>防犯</a:t>
            </a:r>
            <a:endParaRPr lang="en-US" altLang="ja-JP" sz="1400" dirty="0" smtClean="0">
              <a:solidFill>
                <a:srgbClr val="CCFFCC"/>
              </a:solidFill>
              <a:latin typeface="小塚ゴシック Pr6N M"/>
              <a:ea typeface="小塚ゴシック Pr6N M"/>
              <a:cs typeface="小塚ゴシック Pr6N M"/>
            </a:endParaRPr>
          </a:p>
          <a:p>
            <a:r>
              <a:rPr lang="ja-JP" altLang="en-US" sz="1400" dirty="0" smtClean="0">
                <a:solidFill>
                  <a:srgbClr val="CCFFCC"/>
                </a:solidFill>
                <a:latin typeface="小塚ゴシック Pr6N M"/>
                <a:ea typeface="小塚ゴシック Pr6N M"/>
                <a:cs typeface="小塚ゴシック Pr6N M"/>
              </a:rPr>
              <a:t>医療</a:t>
            </a:r>
            <a:endParaRPr lang="en-US" altLang="ja-JP" sz="1400" dirty="0" smtClean="0">
              <a:solidFill>
                <a:srgbClr val="CCFFCC"/>
              </a:solidFill>
              <a:latin typeface="小塚ゴシック Pr6N M"/>
              <a:ea typeface="小塚ゴシック Pr6N M"/>
              <a:cs typeface="小塚ゴシック Pr6N M"/>
            </a:endParaRPr>
          </a:p>
          <a:p>
            <a:r>
              <a:rPr lang="ja-JP" altLang="en-US" sz="1400" dirty="0" smtClean="0">
                <a:solidFill>
                  <a:srgbClr val="CCFFCC"/>
                </a:solidFill>
                <a:latin typeface="小塚ゴシック Pr6N M"/>
                <a:ea typeface="小塚ゴシック Pr6N M"/>
                <a:cs typeface="小塚ゴシック Pr6N M"/>
              </a:rPr>
              <a:t>教育</a:t>
            </a:r>
            <a:r>
              <a:rPr lang="ja-JP" altLang="en-US" sz="1000" dirty="0" smtClean="0">
                <a:solidFill>
                  <a:srgbClr val="CCFFCC"/>
                </a:solidFill>
                <a:latin typeface="小塚ゴシック Pr6N M"/>
                <a:ea typeface="小塚ゴシック Pr6N M"/>
                <a:cs typeface="小塚ゴシック Pr6N M"/>
              </a:rPr>
              <a:t>等</a:t>
            </a:r>
            <a:endParaRPr lang="en-US" altLang="ja-JP" dirty="0" smtClean="0">
              <a:solidFill>
                <a:srgbClr val="CCFFCC"/>
              </a:solidFill>
              <a:latin typeface="小塚ゴシック Pr6N M"/>
              <a:ea typeface="小塚ゴシック Pr6N M"/>
              <a:cs typeface="小塚ゴシック Pr6N M"/>
            </a:endParaRPr>
          </a:p>
        </p:txBody>
      </p:sp>
      <p:cxnSp>
        <p:nvCxnSpPr>
          <p:cNvPr id="105" name="直線コネクタ 104"/>
          <p:cNvCxnSpPr/>
          <p:nvPr/>
        </p:nvCxnSpPr>
        <p:spPr>
          <a:xfrm flipH="1">
            <a:off x="4372" y="1405574"/>
            <a:ext cx="9901628"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107" name="タイトル 1"/>
          <p:cNvSpPr txBox="1">
            <a:spLocks/>
          </p:cNvSpPr>
          <p:nvPr/>
        </p:nvSpPr>
        <p:spPr>
          <a:xfrm>
            <a:off x="-350" y="1496340"/>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600" dirty="0" smtClean="0">
                <a:solidFill>
                  <a:srgbClr val="308007"/>
                </a:solidFill>
                <a:latin typeface="小塚ゴシック Pr6N R"/>
                <a:ea typeface="小塚ゴシック Pr6N R"/>
                <a:cs typeface="小塚ゴシック Pr6N R"/>
              </a:rPr>
              <a:t>誰</a:t>
            </a:r>
            <a:r>
              <a:rPr lang="ja-JP" altLang="en-US" sz="1600" dirty="0">
                <a:solidFill>
                  <a:srgbClr val="308007"/>
                </a:solidFill>
                <a:latin typeface="小塚ゴシック Pr6N R"/>
                <a:ea typeface="小塚ゴシック Pr6N R"/>
                <a:cs typeface="小塚ゴシック Pr6N R"/>
              </a:rPr>
              <a:t>だって「お母さん」になるのは初めてだ</a:t>
            </a:r>
            <a:r>
              <a:rPr lang="ja-JP" altLang="en-US" sz="1600" dirty="0" smtClean="0">
                <a:solidFill>
                  <a:srgbClr val="308007"/>
                </a:solidFill>
                <a:latin typeface="小塚ゴシック Pr6N R"/>
                <a:ea typeface="小塚ゴシック Pr6N R"/>
                <a:cs typeface="小塚ゴシック Pr6N R"/>
              </a:rPr>
              <a:t>から、近く</a:t>
            </a:r>
            <a:r>
              <a:rPr lang="ja-JP" altLang="en-US" sz="1600" dirty="0">
                <a:solidFill>
                  <a:srgbClr val="308007"/>
                </a:solidFill>
                <a:latin typeface="小塚ゴシック Pr6N R"/>
                <a:ea typeface="小塚ゴシック Pr6N R"/>
                <a:cs typeface="小塚ゴシック Pr6N R"/>
              </a:rPr>
              <a:t>の保育園や医療機関が分からないと不安。</a:t>
            </a:r>
            <a:endParaRPr lang="en-US" altLang="ja-JP" sz="1600" dirty="0">
              <a:solidFill>
                <a:srgbClr val="308007"/>
              </a:solidFill>
              <a:latin typeface="小塚ゴシック Pr6N R"/>
              <a:ea typeface="小塚ゴシック Pr6N R"/>
              <a:cs typeface="小塚ゴシック Pr6N R"/>
            </a:endParaRPr>
          </a:p>
          <a:p>
            <a:pPr algn="l"/>
            <a:r>
              <a:rPr lang="ja-JP" altLang="en-US" sz="1600" dirty="0">
                <a:solidFill>
                  <a:srgbClr val="308007"/>
                </a:solidFill>
                <a:latin typeface="小塚ゴシック Pr6N R"/>
                <a:ea typeface="小塚ゴシック Pr6N R"/>
                <a:cs typeface="小塚ゴシック Pr6N R"/>
              </a:rPr>
              <a:t>このサイトがあれば、子育てに忙しくて</a:t>
            </a:r>
            <a:r>
              <a:rPr lang="ja-JP" altLang="en-US" sz="1600" dirty="0" smtClean="0">
                <a:solidFill>
                  <a:srgbClr val="308007"/>
                </a:solidFill>
                <a:latin typeface="小塚ゴシック Pr6N R"/>
                <a:ea typeface="小塚ゴシック Pr6N R"/>
                <a:cs typeface="小塚ゴシック Pr6N R"/>
              </a:rPr>
              <a:t>もあなた</a:t>
            </a:r>
            <a:r>
              <a:rPr lang="ja-JP" altLang="en-US" sz="1600" dirty="0">
                <a:solidFill>
                  <a:srgbClr val="308007"/>
                </a:solidFill>
                <a:latin typeface="小塚ゴシック Pr6N R"/>
                <a:ea typeface="小塚ゴシック Pr6N R"/>
                <a:cs typeface="小塚ゴシック Pr6N R"/>
              </a:rPr>
              <a:t>だけの子育て情報を</a:t>
            </a:r>
            <a:r>
              <a:rPr lang="ja-JP" altLang="en-US" sz="1600" dirty="0" smtClean="0">
                <a:solidFill>
                  <a:srgbClr val="308007"/>
                </a:solidFill>
                <a:latin typeface="小塚ゴシック Pr6N R"/>
                <a:ea typeface="小塚ゴシック Pr6N R"/>
                <a:cs typeface="小塚ゴシック Pr6N R"/>
              </a:rPr>
              <a:t>検索できます。</a:t>
            </a:r>
            <a:r>
              <a:rPr lang="ja-JP" altLang="en-US" sz="1600" dirty="0">
                <a:solidFill>
                  <a:srgbClr val="308007"/>
                </a:solidFill>
                <a:latin typeface="小塚ゴシック Pr6N R"/>
                <a:ea typeface="小塚ゴシック Pr6N R"/>
                <a:cs typeface="小塚ゴシック Pr6N R"/>
              </a:rPr>
              <a:t>（</a:t>
            </a:r>
            <a:r>
              <a:rPr lang="en-US" altLang="ja-JP" sz="1600" dirty="0" smtClean="0">
                <a:solidFill>
                  <a:srgbClr val="308007"/>
                </a:solidFill>
                <a:latin typeface="小塚ゴシック Pr6N R"/>
                <a:ea typeface="小塚ゴシック Pr6N R"/>
                <a:cs typeface="小塚ゴシック Pr6N R"/>
              </a:rPr>
              <a:t>2013</a:t>
            </a:r>
            <a:r>
              <a:rPr lang="ja-JP" altLang="en-US" sz="1600" dirty="0" smtClean="0">
                <a:solidFill>
                  <a:srgbClr val="308007"/>
                </a:solidFill>
                <a:latin typeface="小塚ゴシック Pr6N R"/>
                <a:ea typeface="小塚ゴシック Pr6N R"/>
                <a:cs typeface="小塚ゴシック Pr6N R"/>
              </a:rPr>
              <a:t>年</a:t>
            </a:r>
            <a:r>
              <a:rPr lang="en-US" altLang="ja-JP" sz="1600" dirty="0">
                <a:solidFill>
                  <a:srgbClr val="308007"/>
                </a:solidFill>
                <a:latin typeface="小塚ゴシック Pr6N R"/>
                <a:ea typeface="小塚ゴシック Pr6N R"/>
                <a:cs typeface="小塚ゴシック Pr6N R"/>
              </a:rPr>
              <a:t>8</a:t>
            </a:r>
            <a:r>
              <a:rPr lang="ja-JP" altLang="en-US" sz="1600" dirty="0">
                <a:solidFill>
                  <a:srgbClr val="308007"/>
                </a:solidFill>
                <a:latin typeface="小塚ゴシック Pr6N R"/>
                <a:ea typeface="小塚ゴシック Pr6N R"/>
                <a:cs typeface="小塚ゴシック Pr6N R"/>
              </a:rPr>
              <a:t>月 サービス開始）</a:t>
            </a:r>
            <a:endParaRPr lang="en-US" altLang="ja-JP" sz="1600" dirty="0">
              <a:solidFill>
                <a:srgbClr val="308007"/>
              </a:solidFill>
              <a:latin typeface="小塚ゴシック Pr6N R"/>
              <a:ea typeface="小塚ゴシック Pr6N R"/>
              <a:cs typeface="小塚ゴシック Pr6N R"/>
            </a:endParaRPr>
          </a:p>
        </p:txBody>
      </p:sp>
      <p:cxnSp>
        <p:nvCxnSpPr>
          <p:cNvPr id="108" name="直線コネクタ 107"/>
          <p:cNvCxnSpPr/>
          <p:nvPr/>
        </p:nvCxnSpPr>
        <p:spPr>
          <a:xfrm flipH="1">
            <a:off x="-348" y="2077445"/>
            <a:ext cx="9911640"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109" name="角丸四角形 108"/>
          <p:cNvSpPr/>
          <p:nvPr/>
        </p:nvSpPr>
        <p:spPr>
          <a:xfrm>
            <a:off x="5052210" y="4485925"/>
            <a:ext cx="4743817" cy="2028152"/>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p:nvPr/>
        </p:nvSpPr>
        <p:spPr>
          <a:xfrm>
            <a:off x="5052210" y="4485925"/>
            <a:ext cx="4743817" cy="503242"/>
          </a:xfrm>
          <a:prstGeom prst="round2SameRect">
            <a:avLst>
              <a:gd name="adj1" fmla="val 40827"/>
              <a:gd name="adj2" fmla="val 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1" name="下矢印 110"/>
          <p:cNvSpPr/>
          <p:nvPr/>
        </p:nvSpPr>
        <p:spPr>
          <a:xfrm>
            <a:off x="7270969" y="4168499"/>
            <a:ext cx="302462" cy="317426"/>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112" name="ハテナ.png" descr="/Users/meg/Desktop/特研/特研OD/アイコン/ハテナ.png"/>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a:xfrm>
            <a:off x="8990691" y="3260536"/>
            <a:ext cx="915309" cy="915309"/>
          </a:xfrm>
          <a:prstGeom prst="rect">
            <a:avLst/>
          </a:prstGeom>
        </p:spPr>
      </p:pic>
      <p:sp>
        <p:nvSpPr>
          <p:cNvPr id="113" name="テキスト ボックス 112"/>
          <p:cNvSpPr txBox="1"/>
          <p:nvPr/>
        </p:nvSpPr>
        <p:spPr>
          <a:xfrm>
            <a:off x="5166303" y="2357376"/>
            <a:ext cx="3852337" cy="369332"/>
          </a:xfrm>
          <a:prstGeom prst="rect">
            <a:avLst/>
          </a:prstGeom>
          <a:noFill/>
        </p:spPr>
        <p:txBody>
          <a:bodyPr wrap="none" rtlCol="0">
            <a:spAutoFit/>
          </a:bodyPr>
          <a:lstStyle/>
          <a:p>
            <a:r>
              <a:rPr lang="ja-JP" altLang="en-US" dirty="0" smtClean="0">
                <a:solidFill>
                  <a:srgbClr val="308007"/>
                </a:solidFill>
                <a:latin typeface="小塚ゴシック Pr6N M"/>
                <a:ea typeface="小塚ゴシック Pr6N M"/>
                <a:cs typeface="小塚ゴシック Pr6N M"/>
              </a:rPr>
              <a:t>かなざわ育なび</a:t>
            </a:r>
            <a:r>
              <a:rPr lang="en-US" altLang="ja-JP" dirty="0" err="1" smtClean="0">
                <a:solidFill>
                  <a:srgbClr val="308007"/>
                </a:solidFill>
                <a:latin typeface="小塚ゴシック Pr6N M"/>
                <a:ea typeface="小塚ゴシック Pr6N M"/>
                <a:cs typeface="小塚ゴシック Pr6N M"/>
              </a:rPr>
              <a:t>.net</a:t>
            </a:r>
            <a:r>
              <a:rPr kumimoji="1" lang="en-US" altLang="ja-JP" dirty="0" smtClean="0">
                <a:solidFill>
                  <a:srgbClr val="308007"/>
                </a:solidFill>
                <a:latin typeface="小塚ゴシック Pr6N M"/>
                <a:ea typeface="小塚ゴシック Pr6N M"/>
                <a:cs typeface="小塚ゴシック Pr6N M"/>
              </a:rPr>
              <a:t> </a:t>
            </a:r>
            <a:r>
              <a:rPr kumimoji="1" lang="ja-JP" altLang="en-US" sz="1600" dirty="0" smtClean="0">
                <a:solidFill>
                  <a:srgbClr val="308007"/>
                </a:solidFill>
                <a:latin typeface="小塚ゴシック Pr6N M"/>
                <a:ea typeface="小塚ゴシック Pr6N M"/>
                <a:cs typeface="小塚ゴシック Pr6N M"/>
              </a:rPr>
              <a:t>誕生の</a:t>
            </a:r>
            <a:r>
              <a:rPr kumimoji="1" lang="en-US" altLang="ja-JP" dirty="0" smtClean="0">
                <a:solidFill>
                  <a:srgbClr val="308007"/>
                </a:solidFill>
                <a:latin typeface="小塚ゴシック Pr6N M"/>
                <a:ea typeface="小塚ゴシック Pr6N M"/>
                <a:cs typeface="小塚ゴシック Pr6N M"/>
              </a:rPr>
              <a:t> </a:t>
            </a:r>
            <a:r>
              <a:rPr kumimoji="1" lang="ja-JP" altLang="en-US" dirty="0" smtClean="0">
                <a:solidFill>
                  <a:srgbClr val="308007"/>
                </a:solidFill>
                <a:latin typeface="小塚ゴシック Pr6N M"/>
                <a:ea typeface="小塚ゴシック Pr6N M"/>
                <a:cs typeface="小塚ゴシック Pr6N M"/>
              </a:rPr>
              <a:t>キッカケ</a:t>
            </a:r>
            <a:endParaRPr kumimoji="1" lang="ja-JP" altLang="en-US" dirty="0">
              <a:solidFill>
                <a:srgbClr val="308007"/>
              </a:solidFill>
              <a:latin typeface="小塚ゴシック Pr6N M"/>
              <a:ea typeface="小塚ゴシック Pr6N M"/>
              <a:cs typeface="小塚ゴシック Pr6N M"/>
            </a:endParaRPr>
          </a:p>
        </p:txBody>
      </p:sp>
      <p:sp>
        <p:nvSpPr>
          <p:cNvPr id="114" name="テキスト ボックス 113"/>
          <p:cNvSpPr txBox="1"/>
          <p:nvPr/>
        </p:nvSpPr>
        <p:spPr>
          <a:xfrm>
            <a:off x="5069984" y="2750222"/>
            <a:ext cx="4045138" cy="1384995"/>
          </a:xfrm>
          <a:prstGeom prst="rect">
            <a:avLst/>
          </a:prstGeom>
          <a:noFill/>
        </p:spPr>
        <p:txBody>
          <a:bodyPr wrap="square" rtlCol="0">
            <a:spAutoFit/>
          </a:bodyPr>
          <a:lstStyle/>
          <a:p>
            <a:pPr marL="171450" indent="-171450">
              <a:buFont typeface="Wingdings" charset="2"/>
              <a:buChar char="l"/>
            </a:pPr>
            <a:r>
              <a:rPr lang="ja-JP" altLang="en-US" sz="1200" dirty="0" smtClean="0">
                <a:latin typeface="小塚ゴシック Pr6N L"/>
                <a:ea typeface="小塚ゴシック Pr6N L"/>
                <a:cs typeface="小塚ゴシック Pr6N L"/>
              </a:rPr>
              <a:t>子育てに関する多岐に渡る情報が行政の</a:t>
            </a:r>
            <a:r>
              <a:rPr lang="en-US" altLang="ja-JP" sz="1200" dirty="0" smtClean="0">
                <a:latin typeface="小塚ゴシック Pr6N L"/>
                <a:ea typeface="小塚ゴシック Pr6N L"/>
                <a:cs typeface="小塚ゴシック Pr6N L"/>
              </a:rPr>
              <a:t>Web</a:t>
            </a:r>
            <a:r>
              <a:rPr lang="ja-JP" altLang="en-US" sz="1200" dirty="0" smtClean="0">
                <a:latin typeface="小塚ゴシック Pr6N L"/>
                <a:ea typeface="小塚ゴシック Pr6N L"/>
                <a:cs typeface="小塚ゴシック Pr6N L"/>
              </a:rPr>
              <a:t>サイト内に分散し、検索性が悪くなっていた</a:t>
            </a:r>
            <a:endParaRPr lang="en-US" altLang="ja-JP" sz="1200" dirty="0" smtClean="0">
              <a:latin typeface="小塚ゴシック Pr6N L"/>
              <a:ea typeface="小塚ゴシック Pr6N L"/>
              <a:cs typeface="小塚ゴシック Pr6N L"/>
            </a:endParaRPr>
          </a:p>
          <a:p>
            <a:pPr marL="171450" indent="-171450">
              <a:buFont typeface="Wingdings" charset="2"/>
              <a:buChar char="l"/>
            </a:pPr>
            <a:endParaRPr lang="en-US" altLang="ja-JP" sz="1200" dirty="0" smtClean="0">
              <a:latin typeface="小塚ゴシック Pr6N L"/>
              <a:ea typeface="小塚ゴシック Pr6N L"/>
              <a:cs typeface="小塚ゴシック Pr6N L"/>
            </a:endParaRPr>
          </a:p>
          <a:p>
            <a:pPr marL="171450" indent="-171450">
              <a:buFont typeface="Wingdings" charset="2"/>
              <a:buChar char="l"/>
            </a:pPr>
            <a:r>
              <a:rPr lang="ja-JP" altLang="en-US" sz="1200" dirty="0" smtClean="0">
                <a:latin typeface="小塚ゴシック Pr6N L"/>
                <a:ea typeface="小塚ゴシック Pr6N L"/>
                <a:cs typeface="小塚ゴシック Pr6N L"/>
              </a:rPr>
              <a:t>少子高齢化</a:t>
            </a:r>
            <a:r>
              <a:rPr lang="ja-JP" altLang="en-US" sz="1200" dirty="0">
                <a:latin typeface="小塚ゴシック Pr6N L"/>
                <a:ea typeface="小塚ゴシック Pr6N L"/>
                <a:cs typeface="小塚ゴシック Pr6N L"/>
              </a:rPr>
              <a:t>が進み、子育てする母親が減っていた</a:t>
            </a:r>
            <a:endParaRPr lang="en-US" altLang="ja-JP" sz="1200" dirty="0">
              <a:latin typeface="小塚ゴシック Pr6N L"/>
              <a:ea typeface="小塚ゴシック Pr6N L"/>
              <a:cs typeface="小塚ゴシック Pr6N L"/>
            </a:endParaRPr>
          </a:p>
          <a:p>
            <a:pPr marL="171450" indent="-171450">
              <a:buFont typeface="Wingdings" charset="2"/>
              <a:buChar char="l"/>
            </a:pPr>
            <a:endParaRPr lang="en-US" altLang="ja-JP" sz="1200" dirty="0" smtClean="0">
              <a:latin typeface="小塚ゴシック Pr6N L"/>
              <a:ea typeface="小塚ゴシック Pr6N L"/>
              <a:cs typeface="小塚ゴシック Pr6N L"/>
            </a:endParaRPr>
          </a:p>
          <a:p>
            <a:pPr marL="171450" indent="-171450">
              <a:buFont typeface="Wingdings" charset="2"/>
              <a:buChar char="l"/>
            </a:pPr>
            <a:r>
              <a:rPr lang="ja-JP" altLang="en-US" sz="1200" dirty="0" smtClean="0">
                <a:latin typeface="小塚ゴシック Pr6N L"/>
                <a:ea typeface="小塚ゴシック Pr6N L"/>
                <a:cs typeface="小塚ゴシック Pr6N L"/>
              </a:rPr>
              <a:t>核家族化</a:t>
            </a:r>
            <a:r>
              <a:rPr lang="ja-JP" altLang="en-US" sz="1200" dirty="0">
                <a:latin typeface="小塚ゴシック Pr6N L"/>
                <a:ea typeface="小塚ゴシック Pr6N L"/>
                <a:cs typeface="小塚ゴシック Pr6N L"/>
              </a:rPr>
              <a:t>の進行や地域づきあいの減少により</a:t>
            </a:r>
            <a:r>
              <a:rPr lang="ja-JP" altLang="en-US" sz="1200" dirty="0" smtClean="0">
                <a:latin typeface="小塚ゴシック Pr6N L"/>
                <a:ea typeface="小塚ゴシック Pr6N L"/>
                <a:cs typeface="小塚ゴシック Pr6N L"/>
              </a:rPr>
              <a:t>、</a:t>
            </a:r>
            <a:r>
              <a:rPr lang="en-US" altLang="ja-JP" sz="1200" dirty="0" smtClean="0">
                <a:latin typeface="小塚ゴシック Pr6N L"/>
                <a:ea typeface="小塚ゴシック Pr6N L"/>
                <a:cs typeface="小塚ゴシック Pr6N L"/>
              </a:rPr>
              <a:t/>
            </a:r>
            <a:br>
              <a:rPr lang="en-US" altLang="ja-JP" sz="1200" dirty="0" smtClean="0">
                <a:latin typeface="小塚ゴシック Pr6N L"/>
                <a:ea typeface="小塚ゴシック Pr6N L"/>
                <a:cs typeface="小塚ゴシック Pr6N L"/>
              </a:rPr>
            </a:br>
            <a:r>
              <a:rPr lang="ja-JP" altLang="en-US" sz="1200" dirty="0" smtClean="0">
                <a:latin typeface="小塚ゴシック Pr6N L"/>
                <a:ea typeface="小塚ゴシック Pr6N L"/>
                <a:cs typeface="小塚ゴシック Pr6N L"/>
              </a:rPr>
              <a:t>母親</a:t>
            </a:r>
            <a:r>
              <a:rPr lang="ja-JP" altLang="en-US" sz="1200" dirty="0">
                <a:latin typeface="小塚ゴシック Pr6N L"/>
                <a:ea typeface="小塚ゴシック Pr6N L"/>
                <a:cs typeface="小塚ゴシック Pr6N L"/>
              </a:rPr>
              <a:t>が子育てに関して孤立感を感じるように</a:t>
            </a:r>
            <a:r>
              <a:rPr lang="ja-JP" altLang="en-US" sz="1200" dirty="0" smtClean="0">
                <a:latin typeface="小塚ゴシック Pr6N L"/>
                <a:ea typeface="小塚ゴシック Pr6N L"/>
                <a:cs typeface="小塚ゴシック Pr6N L"/>
              </a:rPr>
              <a:t>なった</a:t>
            </a:r>
            <a:endParaRPr lang="en-US" altLang="ja-JP" sz="1200" dirty="0" smtClean="0">
              <a:latin typeface="小塚ゴシック Pr6N L"/>
              <a:ea typeface="小塚ゴシック Pr6N L"/>
              <a:cs typeface="小塚ゴシック Pr6N L"/>
            </a:endParaRPr>
          </a:p>
        </p:txBody>
      </p:sp>
      <p:pic>
        <p:nvPicPr>
          <p:cNvPr id="115" name="ひらめき.png" descr="/Users/meg/Desktop/特研/特研OD/アイコン/ひらめき.png"/>
          <p:cNvPicPr>
            <a:picLocks noChangeAspect="1"/>
          </p:cNvPicPr>
          <p:nvPr/>
        </p:nvPicPr>
        <p:blipFill>
          <a:blip r:embed="rId5" r:link="rId6">
            <a:extLst>
              <a:ext uri="{28A0092B-C50C-407E-A947-70E740481C1C}">
                <a14:useLocalDpi xmlns:a14="http://schemas.microsoft.com/office/drawing/2010/main" val="0"/>
              </a:ext>
            </a:extLst>
          </a:blip>
          <a:stretch>
            <a:fillRect/>
          </a:stretch>
        </p:blipFill>
        <p:spPr>
          <a:xfrm>
            <a:off x="8990691" y="5407075"/>
            <a:ext cx="915309" cy="915309"/>
          </a:xfrm>
          <a:prstGeom prst="rect">
            <a:avLst/>
          </a:prstGeom>
          <a:noFill/>
        </p:spPr>
      </p:pic>
      <p:sp>
        <p:nvSpPr>
          <p:cNvPr id="116" name="テキスト ボックス 115"/>
          <p:cNvSpPr txBox="1"/>
          <p:nvPr/>
        </p:nvSpPr>
        <p:spPr>
          <a:xfrm>
            <a:off x="5166303" y="4624945"/>
            <a:ext cx="4075320" cy="369332"/>
          </a:xfrm>
          <a:prstGeom prst="rect">
            <a:avLst/>
          </a:prstGeom>
          <a:noFill/>
        </p:spPr>
        <p:txBody>
          <a:bodyPr wrap="none" rtlCol="0">
            <a:spAutoFit/>
          </a:bodyPr>
          <a:lstStyle/>
          <a:p>
            <a:r>
              <a:rPr lang="ja-JP" altLang="en-US" dirty="0" smtClean="0">
                <a:solidFill>
                  <a:schemeClr val="bg1"/>
                </a:solidFill>
                <a:latin typeface="小塚ゴシック Pr6N M"/>
                <a:ea typeface="小塚ゴシック Pr6N M"/>
                <a:cs typeface="小塚ゴシック Pr6N M"/>
              </a:rPr>
              <a:t>かなざわ育なび</a:t>
            </a:r>
            <a:r>
              <a:rPr lang="en-US" altLang="ja-JP" dirty="0" err="1" smtClean="0">
                <a:solidFill>
                  <a:schemeClr val="bg1"/>
                </a:solidFill>
                <a:latin typeface="小塚ゴシック Pr6N M"/>
                <a:ea typeface="小塚ゴシック Pr6N M"/>
                <a:cs typeface="小塚ゴシック Pr6N M"/>
              </a:rPr>
              <a:t>.net</a:t>
            </a:r>
            <a:r>
              <a:rPr kumimoji="1" lang="en-US" altLang="ja-JP" dirty="0" smtClean="0">
                <a:solidFill>
                  <a:schemeClr val="bg1"/>
                </a:solidFill>
                <a:latin typeface="小塚ゴシック Pr6N M"/>
                <a:ea typeface="小塚ゴシック Pr6N M"/>
                <a:cs typeface="小塚ゴシック Pr6N M"/>
              </a:rPr>
              <a:t> </a:t>
            </a:r>
            <a:r>
              <a:rPr lang="ja-JP" altLang="en-US" sz="1600" dirty="0" smtClean="0">
                <a:solidFill>
                  <a:schemeClr val="bg1"/>
                </a:solidFill>
                <a:latin typeface="小塚ゴシック Pr6N M"/>
                <a:ea typeface="小塚ゴシック Pr6N M"/>
                <a:cs typeface="小塚ゴシック Pr6N M"/>
              </a:rPr>
              <a:t>でこう</a:t>
            </a:r>
            <a:r>
              <a:rPr kumimoji="1" lang="en-US" altLang="ja-JP" dirty="0" smtClean="0">
                <a:solidFill>
                  <a:schemeClr val="bg1"/>
                </a:solidFill>
                <a:latin typeface="小塚ゴシック Pr6N M"/>
                <a:ea typeface="小塚ゴシック Pr6N M"/>
                <a:cs typeface="小塚ゴシック Pr6N M"/>
              </a:rPr>
              <a:t> </a:t>
            </a:r>
            <a:r>
              <a:rPr lang="ja-JP" altLang="en-US" dirty="0" smtClean="0">
                <a:solidFill>
                  <a:schemeClr val="bg1"/>
                </a:solidFill>
                <a:latin typeface="小塚ゴシック Pr6N M"/>
                <a:ea typeface="小塚ゴシック Pr6N M"/>
                <a:cs typeface="小塚ゴシック Pr6N M"/>
              </a:rPr>
              <a:t>変わった！</a:t>
            </a:r>
            <a:endParaRPr kumimoji="1" lang="ja-JP" altLang="en-US" dirty="0">
              <a:solidFill>
                <a:schemeClr val="bg1"/>
              </a:solidFill>
              <a:latin typeface="小塚ゴシック Pr6N M"/>
              <a:ea typeface="小塚ゴシック Pr6N M"/>
              <a:cs typeface="小塚ゴシック Pr6N M"/>
            </a:endParaRPr>
          </a:p>
        </p:txBody>
      </p:sp>
      <p:sp>
        <p:nvSpPr>
          <p:cNvPr id="117" name="テキスト ボックス 116"/>
          <p:cNvSpPr txBox="1"/>
          <p:nvPr/>
        </p:nvSpPr>
        <p:spPr>
          <a:xfrm>
            <a:off x="5166304" y="5061235"/>
            <a:ext cx="4075320" cy="1754326"/>
          </a:xfrm>
          <a:prstGeom prst="rect">
            <a:avLst/>
          </a:prstGeom>
          <a:noFill/>
        </p:spPr>
        <p:txBody>
          <a:bodyPr wrap="square" rtlCol="0">
            <a:spAutoFit/>
          </a:bodyPr>
          <a:lstStyle/>
          <a:p>
            <a:pPr marL="171450" indent="-171450">
              <a:buFont typeface="Wingdings" charset="2"/>
              <a:buChar char="l"/>
            </a:pPr>
            <a:r>
              <a:rPr lang="ja-JP" altLang="en-US" sz="1200" dirty="0">
                <a:latin typeface="小塚ゴシック Pr6N L"/>
                <a:ea typeface="小塚ゴシック Pr6N L"/>
                <a:cs typeface="小塚ゴシック Pr6N L"/>
              </a:rPr>
              <a:t>子どもの生年月日や居住地の郵便番号を入力することで健康診断・予防接種の時期、保育園の空き状況など利用者に特化した情報を簡単に探せるように</a:t>
            </a:r>
            <a:r>
              <a:rPr lang="ja-JP" altLang="en-US" sz="1200" dirty="0" smtClean="0">
                <a:latin typeface="小塚ゴシック Pr6N L"/>
                <a:ea typeface="小塚ゴシック Pr6N L"/>
                <a:cs typeface="小塚ゴシック Pr6N L"/>
              </a:rPr>
              <a:t>なった</a:t>
            </a:r>
            <a:endParaRPr lang="en-US" altLang="ja-JP" sz="1200" dirty="0" smtClean="0">
              <a:latin typeface="小塚ゴシック Pr6N L"/>
              <a:ea typeface="小塚ゴシック Pr6N L"/>
              <a:cs typeface="小塚ゴシック Pr6N L"/>
            </a:endParaRPr>
          </a:p>
          <a:p>
            <a:pPr marL="171450" indent="-171450">
              <a:buFont typeface="Wingdings" charset="2"/>
              <a:buChar char="l"/>
            </a:pPr>
            <a:r>
              <a:rPr lang="ja-JP" altLang="en-US" sz="1200" dirty="0" smtClean="0">
                <a:latin typeface="小塚ゴシック Pr6N L"/>
                <a:ea typeface="小塚ゴシック Pr6N L"/>
                <a:cs typeface="小塚ゴシック Pr6N L"/>
              </a:rPr>
              <a:t>パソコン</a:t>
            </a:r>
            <a:r>
              <a:rPr lang="ja-JP" altLang="en-US" sz="1200" dirty="0">
                <a:latin typeface="小塚ゴシック Pr6N L"/>
                <a:ea typeface="小塚ゴシック Pr6N L"/>
                <a:cs typeface="小塚ゴシック Pr6N L"/>
              </a:rPr>
              <a:t>やスマートフォンで、近くの医療機関・保育園</a:t>
            </a:r>
            <a:r>
              <a:rPr lang="ja-JP" altLang="en-US" sz="1200" dirty="0" smtClean="0">
                <a:latin typeface="小塚ゴシック Pr6N L"/>
                <a:ea typeface="小塚ゴシック Pr6N L"/>
                <a:cs typeface="小塚ゴシック Pr6N L"/>
              </a:rPr>
              <a:t>・子ども向け</a:t>
            </a:r>
            <a:r>
              <a:rPr lang="ja-JP" altLang="en-US" sz="1200" dirty="0">
                <a:latin typeface="小塚ゴシック Pr6N L"/>
                <a:ea typeface="小塚ゴシック Pr6N L"/>
                <a:cs typeface="小塚ゴシック Pr6N L"/>
              </a:rPr>
              <a:t>イベント情報などが簡単に分かるように</a:t>
            </a:r>
            <a:r>
              <a:rPr lang="ja-JP" altLang="en-US" sz="1200" dirty="0" smtClean="0">
                <a:latin typeface="小塚ゴシック Pr6N L"/>
                <a:ea typeface="小塚ゴシック Pr6N L"/>
                <a:cs typeface="小塚ゴシック Pr6N L"/>
              </a:rPr>
              <a:t>なったことで母親の孤立感解消の一助となっている</a:t>
            </a:r>
            <a:endParaRPr lang="en-US" altLang="ja-JP" sz="1200" dirty="0" smtClean="0">
              <a:latin typeface="小塚ゴシック Pr6N L"/>
              <a:ea typeface="小塚ゴシック Pr6N L"/>
              <a:cs typeface="小塚ゴシック Pr6N L"/>
            </a:endParaRPr>
          </a:p>
          <a:p>
            <a:pPr marL="171450" indent="-171450">
              <a:buFont typeface="Wingdings" charset="2"/>
              <a:buChar char="l"/>
            </a:pPr>
            <a:r>
              <a:rPr lang="en-US" altLang="ja-JP" sz="1200" dirty="0" smtClean="0">
                <a:latin typeface="小塚ゴシック Pr6N L"/>
                <a:ea typeface="小塚ゴシック Pr6N L"/>
                <a:cs typeface="小塚ゴシック Pr6N L"/>
              </a:rPr>
              <a:t>3,000</a:t>
            </a:r>
            <a:r>
              <a:rPr lang="ja-JP" altLang="en-US" sz="1200" dirty="0" smtClean="0">
                <a:latin typeface="小塚ゴシック Pr6N L"/>
                <a:ea typeface="小塚ゴシック Pr6N L"/>
                <a:cs typeface="小塚ゴシック Pr6N L"/>
              </a:rPr>
              <a:t>～</a:t>
            </a:r>
            <a:r>
              <a:rPr lang="en-US" altLang="ja-JP" sz="1200" dirty="0" smtClean="0">
                <a:latin typeface="小塚ゴシック Pr6N L"/>
                <a:ea typeface="小塚ゴシック Pr6N L"/>
                <a:cs typeface="小塚ゴシック Pr6N L"/>
              </a:rPr>
              <a:t>4,000PV</a:t>
            </a:r>
            <a:r>
              <a:rPr lang="ja-JP" altLang="en-US" sz="1200" dirty="0" smtClean="0">
                <a:latin typeface="小塚ゴシック Pr6N L"/>
                <a:ea typeface="小塚ゴシック Pr6N L"/>
                <a:cs typeface="小塚ゴシック Pr6N L"/>
              </a:rPr>
              <a:t>（ページビュー）／月</a:t>
            </a:r>
            <a:endParaRPr lang="en-US" altLang="ja-JP" sz="1200" dirty="0" smtClean="0">
              <a:latin typeface="小塚ゴシック Pr6N L"/>
              <a:ea typeface="小塚ゴシック Pr6N L"/>
              <a:cs typeface="小塚ゴシック Pr6N L"/>
            </a:endParaRPr>
          </a:p>
          <a:p>
            <a:pPr marL="171450" indent="-171450">
              <a:buFont typeface="Wingdings" charset="2"/>
              <a:buChar char="l"/>
            </a:pPr>
            <a:endParaRPr lang="en-US" altLang="ja-JP" sz="1200" dirty="0" smtClean="0">
              <a:latin typeface="小塚ゴシック Pr6N L"/>
              <a:ea typeface="小塚ゴシック Pr6N L"/>
              <a:cs typeface="小塚ゴシック Pr6N L"/>
            </a:endParaRPr>
          </a:p>
          <a:p>
            <a:pPr marL="171450" indent="-171450">
              <a:buFont typeface="Wingdings" charset="2"/>
              <a:buChar char="l"/>
            </a:pPr>
            <a:endParaRPr lang="en-US" altLang="ja-JP" sz="1200" dirty="0">
              <a:latin typeface="小塚ゴシック Pr6N L"/>
              <a:ea typeface="小塚ゴシック Pr6N L"/>
              <a:cs typeface="小塚ゴシック Pr6N L"/>
            </a:endParaRPr>
          </a:p>
        </p:txBody>
      </p:sp>
      <p:sp>
        <p:nvSpPr>
          <p:cNvPr id="118" name="角丸四角形 117"/>
          <p:cNvSpPr/>
          <p:nvPr/>
        </p:nvSpPr>
        <p:spPr>
          <a:xfrm>
            <a:off x="5050292" y="2327966"/>
            <a:ext cx="4743817" cy="1840961"/>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1026" name="Picture 2" descr="\\Yh-13-00000334\03地振課\地域力推進フォルダ\29 ICTプラットフォーム\04_かなざわ育なび.net\広報用\部品\乳幼児健診.png"/>
          <p:cNvPicPr>
            <a:picLocks noChangeAspect="1" noChangeArrowheads="1"/>
          </p:cNvPicPr>
          <p:nvPr/>
        </p:nvPicPr>
        <p:blipFill rotWithShape="1">
          <a:blip r:embed="rId7">
            <a:extLst>
              <a:ext uri="{28A0092B-C50C-407E-A947-70E740481C1C}">
                <a14:useLocalDpi xmlns:a14="http://schemas.microsoft.com/office/drawing/2010/main" val="0"/>
              </a:ext>
            </a:extLst>
          </a:blip>
          <a:srcRect l="2210" t="14962" r="1272"/>
          <a:stretch/>
        </p:blipFill>
        <p:spPr bwMode="auto">
          <a:xfrm>
            <a:off x="368136" y="4489177"/>
            <a:ext cx="1765771" cy="2015384"/>
          </a:xfrm>
          <a:prstGeom prst="rect">
            <a:avLst/>
          </a:prstGeom>
          <a:noFill/>
          <a:ln>
            <a:solidFill>
              <a:schemeClr val="accent3">
                <a:lumMod val="75000"/>
              </a:schemeClr>
            </a:solidFill>
          </a:ln>
          <a:extLst>
            <a:ext uri="{909E8E84-426E-40dd-AFC4-6F175D3DCCD1}">
              <a14:hiddenFill xmlns:a14="http://schemas.microsoft.com/office/drawing/2010/main" xmlns="">
                <a:solidFill>
                  <a:srgbClr val="FFFFFF"/>
                </a:solidFill>
              </a14:hiddenFill>
            </a:ext>
          </a:extLst>
        </p:spPr>
      </p:pic>
      <p:sp>
        <p:nvSpPr>
          <p:cNvPr id="35" name="角丸四角形 34"/>
          <p:cNvSpPr/>
          <p:nvPr/>
        </p:nvSpPr>
        <p:spPr>
          <a:xfrm>
            <a:off x="1804759" y="4489177"/>
            <a:ext cx="2588197" cy="583874"/>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100" dirty="0" smtClean="0">
                <a:latin typeface="フォントポにほんご"/>
                <a:ea typeface="フォントポにほんご"/>
                <a:cs typeface="フォントポにほんご"/>
              </a:rPr>
              <a:t>【</a:t>
            </a:r>
            <a:r>
              <a:rPr kumimoji="1" lang="ja-JP" altLang="en-US" sz="1100" dirty="0" smtClean="0">
                <a:latin typeface="フォントポにほんご"/>
                <a:ea typeface="フォントポにほんご"/>
                <a:cs typeface="フォントポにほんご"/>
              </a:rPr>
              <a:t>生年月日を登録すると</a:t>
            </a:r>
            <a:r>
              <a:rPr kumimoji="1" lang="en-US" altLang="ja-JP" sz="1100" dirty="0" smtClean="0">
                <a:latin typeface="フォントポにほんご"/>
                <a:ea typeface="フォントポにほんご"/>
                <a:cs typeface="フォントポにほんご"/>
              </a:rPr>
              <a:t>】</a:t>
            </a:r>
          </a:p>
          <a:p>
            <a:pPr algn="ctr"/>
            <a:r>
              <a:rPr kumimoji="1" lang="ja-JP" altLang="en-US" sz="1100" dirty="0" smtClean="0">
                <a:latin typeface="フォントポにほんご"/>
                <a:ea typeface="フォントポにほんご"/>
                <a:cs typeface="フォントポにほんご"/>
              </a:rPr>
              <a:t>該当の健診日を抽出</a:t>
            </a:r>
            <a:endParaRPr kumimoji="1" lang="en-US" altLang="ja-JP" sz="1100" dirty="0" smtClean="0">
              <a:latin typeface="フォントポにほんご"/>
              <a:ea typeface="フォントポにほんご"/>
              <a:cs typeface="フォントポにほんご"/>
            </a:endParaRPr>
          </a:p>
          <a:p>
            <a:pPr algn="ctr"/>
            <a:r>
              <a:rPr lang="ja-JP" altLang="en-US" sz="1100" dirty="0">
                <a:latin typeface="フォントポにほんご"/>
                <a:ea typeface="フォントポにほんご"/>
                <a:cs typeface="フォントポにほんご"/>
              </a:rPr>
              <a:t>予防</a:t>
            </a:r>
            <a:r>
              <a:rPr lang="ja-JP" altLang="en-US" sz="1100" dirty="0" smtClean="0">
                <a:latin typeface="フォントポにほんご"/>
                <a:ea typeface="フォントポにほんご"/>
                <a:cs typeface="フォントポにほんご"/>
              </a:rPr>
              <a:t>接種の目安を表示</a:t>
            </a:r>
            <a:endParaRPr kumimoji="1" lang="ja-JP" altLang="en-US" sz="1100" dirty="0">
              <a:latin typeface="フォントポにほんご"/>
              <a:ea typeface="フォントポにほんご"/>
              <a:cs typeface="フォントポにほんご"/>
            </a:endParaRPr>
          </a:p>
        </p:txBody>
      </p:sp>
      <p:pic>
        <p:nvPicPr>
          <p:cNvPr id="1027" name="Picture 3" descr="\\Yh-13-00000334\03地振課\地域力推進フォルダ\29 ICTプラットフォーム\04_かなざわ育なび.net\広報用\部品\yobousessyu.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88233" y="5186948"/>
            <a:ext cx="3401697" cy="1317614"/>
          </a:xfrm>
          <a:prstGeom prst="rect">
            <a:avLst/>
          </a:prstGeom>
          <a:noFill/>
          <a:ln>
            <a:solidFill>
              <a:schemeClr val="accent3">
                <a:lumMod val="75000"/>
              </a:schemeClr>
            </a:solidFill>
          </a:ln>
          <a:extLst>
            <a:ext uri="{909E8E84-426E-40dd-AFC4-6F175D3DCCD1}">
              <a14:hiddenFill xmlns:a14="http://schemas.microsoft.com/office/drawing/2010/main" xmlns="">
                <a:solidFill>
                  <a:srgbClr val="FFFFFF"/>
                </a:solidFill>
              </a14:hiddenFill>
            </a:ext>
          </a:extLst>
        </p:spPr>
      </p:pic>
      <p:sp>
        <p:nvSpPr>
          <p:cNvPr id="38" name="角丸四角形 37"/>
          <p:cNvSpPr/>
          <p:nvPr/>
        </p:nvSpPr>
        <p:spPr>
          <a:xfrm>
            <a:off x="1618886" y="2125793"/>
            <a:ext cx="3271044" cy="65935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100" dirty="0" smtClean="0">
                <a:latin typeface="フォントポにほんご"/>
                <a:ea typeface="フォントポにほんご"/>
                <a:cs typeface="フォントポにほんご"/>
              </a:rPr>
              <a:t>【</a:t>
            </a:r>
            <a:r>
              <a:rPr kumimoji="1" lang="ja-JP" altLang="en-US" sz="1100" dirty="0" smtClean="0">
                <a:latin typeface="フォントポにほんご"/>
                <a:ea typeface="フォントポにほんご"/>
                <a:cs typeface="フォントポにほんご"/>
              </a:rPr>
              <a:t>居住地の郵便番号や現在地を登録すると</a:t>
            </a:r>
            <a:r>
              <a:rPr kumimoji="1" lang="en-US" altLang="ja-JP" sz="1100" dirty="0" smtClean="0">
                <a:latin typeface="フォントポにほんご"/>
                <a:ea typeface="フォントポにほんご"/>
                <a:cs typeface="フォントポにほんご"/>
              </a:rPr>
              <a:t>】</a:t>
            </a:r>
          </a:p>
          <a:p>
            <a:pPr algn="ctr"/>
            <a:r>
              <a:rPr kumimoji="1" lang="ja-JP" altLang="en-US" sz="1100" dirty="0" smtClean="0">
                <a:latin typeface="フォントポにほんご"/>
                <a:ea typeface="フォントポにほんご"/>
                <a:cs typeface="フォントポにほんご"/>
              </a:rPr>
              <a:t>保育園・幼稚園、医療機関、</a:t>
            </a:r>
            <a:endParaRPr kumimoji="1" lang="en-US" altLang="ja-JP" sz="1100" dirty="0" smtClean="0">
              <a:latin typeface="フォントポにほんご"/>
              <a:ea typeface="フォントポにほんご"/>
              <a:cs typeface="フォントポにほんご"/>
            </a:endParaRPr>
          </a:p>
          <a:p>
            <a:pPr algn="ctr"/>
            <a:r>
              <a:rPr kumimoji="1" lang="ja-JP" altLang="en-US" sz="1100" dirty="0" smtClean="0">
                <a:latin typeface="フォントポにほんご"/>
                <a:ea typeface="フォントポにほんご"/>
                <a:cs typeface="フォントポにほんご"/>
              </a:rPr>
              <a:t>赤ちゃんの駅などを近い順に表示</a:t>
            </a:r>
            <a:endParaRPr kumimoji="1" lang="ja-JP" altLang="en-US" sz="1100" dirty="0">
              <a:latin typeface="フォントポにほんご"/>
              <a:ea typeface="フォントポにほんご"/>
              <a:cs typeface="フォントポにほんご"/>
            </a:endParaRPr>
          </a:p>
        </p:txBody>
      </p:sp>
      <p:pic>
        <p:nvPicPr>
          <p:cNvPr id="1029" name="Picture 5" descr="\\Yh-13-00000334\03地振課\地域力推進フォルダ\29 ICTプラットフォーム\04_かなざわ育なび.net\広報用\部品\赤ちゃんの駅.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39404" y="2802187"/>
            <a:ext cx="1979122" cy="1670221"/>
          </a:xfrm>
          <a:prstGeom prst="rect">
            <a:avLst/>
          </a:prstGeom>
          <a:noFill/>
          <a:extLst>
            <a:ext uri="{909E8E84-426E-40dd-AFC4-6F175D3DCCD1}">
              <a14:hiddenFill xmlns:a14="http://schemas.microsoft.com/office/drawing/2010/main" xmlns="">
                <a:solidFill>
                  <a:srgbClr val="FFFFFF"/>
                </a:solidFill>
              </a14:hiddenFill>
            </a:ext>
          </a:extLst>
        </p:spPr>
      </p:pic>
      <p:sp>
        <p:nvSpPr>
          <p:cNvPr id="41" name="下矢印 40"/>
          <p:cNvSpPr/>
          <p:nvPr/>
        </p:nvSpPr>
        <p:spPr>
          <a:xfrm>
            <a:off x="1940558" y="3649545"/>
            <a:ext cx="302462" cy="839632"/>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7" name="下矢印 36"/>
          <p:cNvSpPr/>
          <p:nvPr/>
        </p:nvSpPr>
        <p:spPr>
          <a:xfrm rot="16200000">
            <a:off x="2094675" y="3215495"/>
            <a:ext cx="302462" cy="882293"/>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50403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p:cNvSpPr txBox="1"/>
          <p:nvPr/>
        </p:nvSpPr>
        <p:spPr>
          <a:xfrm>
            <a:off x="-28030" y="2054818"/>
            <a:ext cx="4981030" cy="4555093"/>
          </a:xfrm>
          <a:prstGeom prst="rect">
            <a:avLst/>
          </a:prstGeom>
          <a:noFill/>
        </p:spPr>
        <p:txBody>
          <a:bodyPr wrap="square" rtlCol="0">
            <a:spAutoFit/>
          </a:bodyPr>
          <a:lstStyle/>
          <a:p>
            <a:r>
              <a:rPr lang="ja-JP" altLang="en-US" sz="1000" dirty="0">
                <a:latin typeface="小塚ゴシック Pr6N L"/>
                <a:ea typeface="小塚ゴシック Pr6N L"/>
                <a:cs typeface="小塚ゴシック Pr6N L"/>
              </a:rPr>
              <a:t>　</a:t>
            </a:r>
            <a:r>
              <a:rPr lang="ja-JP" altLang="en-US" sz="1000" dirty="0" smtClean="0">
                <a:latin typeface="小塚ゴシック Pr6N L"/>
                <a:ea typeface="小塚ゴシック Pr6N L"/>
                <a:cs typeface="小塚ゴシック Pr6N L"/>
              </a:rPr>
              <a:t>少子化が深刻な問題となっている現代</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で、子</a:t>
            </a:r>
            <a:r>
              <a:rPr lang="ja-JP" altLang="en-US" sz="1000" dirty="0">
                <a:latin typeface="小塚ゴシック Pr6N L"/>
                <a:ea typeface="小塚ゴシック Pr6N L"/>
                <a:cs typeface="小塚ゴシック Pr6N L"/>
              </a:rPr>
              <a:t>育てに関し孤立感を</a:t>
            </a:r>
            <a:r>
              <a:rPr lang="ja-JP" altLang="en-US" sz="1000" dirty="0" smtClean="0">
                <a:latin typeface="小塚ゴシック Pr6N L"/>
                <a:ea typeface="小塚ゴシック Pr6N L"/>
                <a:cs typeface="小塚ゴシック Pr6N L"/>
              </a:rPr>
              <a:t>感じている養</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育者は2</a:t>
            </a:r>
            <a:r>
              <a:rPr lang="en-US" altLang="ja-JP" sz="1000" dirty="0" smtClean="0">
                <a:latin typeface="小塚ゴシック Pr6N L"/>
                <a:ea typeface="小塚ゴシック Pr6N L"/>
                <a:cs typeface="小塚ゴシック Pr6N L"/>
              </a:rPr>
              <a:t>2</a:t>
            </a:r>
            <a:r>
              <a:rPr lang="ja-JP" altLang="en-US" sz="1000" dirty="0" smtClean="0">
                <a:latin typeface="小塚ゴシック Pr6N L"/>
                <a:ea typeface="小塚ゴシック Pr6N L"/>
                <a:cs typeface="小塚ゴシック Pr6N L"/>
              </a:rPr>
              <a:t>％。（</a:t>
            </a:r>
            <a:r>
              <a:rPr lang="en-US" altLang="en-US" sz="1000" dirty="0">
                <a:latin typeface="小塚ゴシック Pr6N L"/>
                <a:ea typeface="小塚ゴシック Pr6N L"/>
                <a:cs typeface="小塚ゴシック Pr6N L"/>
              </a:rPr>
              <a:t>0</a:t>
            </a:r>
            <a:r>
              <a:rPr lang="ja-JP" altLang="en-US" sz="1000" dirty="0" smtClean="0">
                <a:latin typeface="小塚ゴシック Pr6N L"/>
                <a:ea typeface="小塚ゴシック Pr6N L"/>
                <a:cs typeface="小塚ゴシック Pr6N L"/>
              </a:rPr>
              <a:t>歳児から</a:t>
            </a:r>
            <a:r>
              <a:rPr lang="en-US" altLang="ja-JP" sz="1000" dirty="0" smtClean="0">
                <a:latin typeface="小塚ゴシック Pr6N L"/>
                <a:ea typeface="小塚ゴシック Pr6N L"/>
                <a:cs typeface="小塚ゴシック Pr6N L"/>
              </a:rPr>
              <a:t>2</a:t>
            </a:r>
            <a:r>
              <a:rPr lang="ja-JP" altLang="en-US" sz="1000" dirty="0" smtClean="0">
                <a:latin typeface="小塚ゴシック Pr6N L"/>
                <a:ea typeface="小塚ゴシック Pr6N L"/>
                <a:cs typeface="小塚ゴシック Pr6N L"/>
              </a:rPr>
              <a:t>歳児の養育者</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対象：平成 </a:t>
            </a:r>
            <a:r>
              <a:rPr lang="en-US" altLang="ja-JP" sz="1000" dirty="0" smtClean="0">
                <a:latin typeface="小塚ゴシック Pr6N L"/>
                <a:ea typeface="小塚ゴシック Pr6N L"/>
                <a:cs typeface="小塚ゴシック Pr6N L"/>
              </a:rPr>
              <a:t>22</a:t>
            </a:r>
            <a:r>
              <a:rPr lang="ja-JP" altLang="en-US" sz="1000" dirty="0" smtClean="0">
                <a:latin typeface="小塚ゴシック Pr6N L"/>
                <a:ea typeface="小塚ゴシック Pr6N L"/>
                <a:cs typeface="小塚ゴシック Pr6N L"/>
              </a:rPr>
              <a:t>年度金沢区子育て実態調査</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）その原因となっているのは、核家族化</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・少子化</a:t>
            </a:r>
            <a:r>
              <a:rPr lang="ja-JP" altLang="en-US" sz="1000" dirty="0">
                <a:latin typeface="小塚ゴシック Pr6N L"/>
                <a:ea typeface="小塚ゴシック Pr6N L"/>
                <a:cs typeface="小塚ゴシック Pr6N L"/>
              </a:rPr>
              <a:t>により</a:t>
            </a:r>
            <a:r>
              <a:rPr lang="ja-JP" altLang="en-US" sz="1000" dirty="0" smtClean="0">
                <a:latin typeface="小塚ゴシック Pr6N L"/>
                <a:ea typeface="小塚ゴシック Pr6N L"/>
                <a:cs typeface="小塚ゴシック Pr6N L"/>
              </a:rPr>
              <a:t>身近に子育て体験者が</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いないこと、同世代間の情報がないこと</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や遊び</a:t>
            </a:r>
            <a:r>
              <a:rPr lang="ja-JP" altLang="en-US" sz="1000" dirty="0">
                <a:latin typeface="小塚ゴシック Pr6N L"/>
                <a:ea typeface="小塚ゴシック Pr6N L"/>
                <a:cs typeface="小塚ゴシック Pr6N L"/>
              </a:rPr>
              <a:t>相手が</a:t>
            </a:r>
            <a:r>
              <a:rPr lang="ja-JP" altLang="en-US" sz="1000" dirty="0" smtClean="0">
                <a:latin typeface="小塚ゴシック Pr6N L"/>
                <a:ea typeface="小塚ゴシック Pr6N L"/>
                <a:cs typeface="小塚ゴシック Pr6N L"/>
              </a:rPr>
              <a:t>いないことなどが挙げられ</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る。孤立感</a:t>
            </a:r>
            <a:r>
              <a:rPr lang="ja-JP" altLang="en-US" sz="1000" dirty="0">
                <a:latin typeface="小塚ゴシック Pr6N L"/>
                <a:ea typeface="小塚ゴシック Pr6N L"/>
                <a:cs typeface="小塚ゴシック Pr6N L"/>
              </a:rPr>
              <a:t>に</a:t>
            </a:r>
            <a:r>
              <a:rPr lang="ja-JP" altLang="en-US" sz="1000" dirty="0" smtClean="0">
                <a:latin typeface="小塚ゴシック Pr6N L"/>
                <a:ea typeface="小塚ゴシック Pr6N L"/>
                <a:cs typeface="小塚ゴシック Pr6N L"/>
              </a:rPr>
              <a:t>加えて不安感</a:t>
            </a:r>
            <a:r>
              <a:rPr lang="ja-JP" altLang="en-US" sz="1000" dirty="0">
                <a:latin typeface="小塚ゴシック Pr6N L"/>
                <a:ea typeface="小塚ゴシック Pr6N L"/>
                <a:cs typeface="小塚ゴシック Pr6N L"/>
              </a:rPr>
              <a:t>・負担感</a:t>
            </a:r>
            <a:r>
              <a:rPr lang="ja-JP" altLang="en-US" sz="1000" dirty="0" smtClean="0">
                <a:latin typeface="小塚ゴシック Pr6N L"/>
                <a:ea typeface="小塚ゴシック Pr6N L"/>
                <a:cs typeface="小塚ゴシック Pr6N L"/>
              </a:rPr>
              <a:t>を</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感じる人</a:t>
            </a:r>
            <a:r>
              <a:rPr lang="ja-JP" altLang="en-US" sz="1000" dirty="0">
                <a:latin typeface="小塚ゴシック Pr6N L"/>
                <a:ea typeface="小塚ゴシック Pr6N L"/>
                <a:cs typeface="小塚ゴシック Pr6N L"/>
              </a:rPr>
              <a:t>も</a:t>
            </a:r>
            <a:r>
              <a:rPr lang="ja-JP" altLang="en-US" sz="1000" dirty="0" smtClean="0">
                <a:latin typeface="小塚ゴシック Pr6N L"/>
                <a:ea typeface="小塚ゴシック Pr6N L"/>
                <a:cs typeface="小塚ゴシック Pr6N L"/>
              </a:rPr>
              <a:t>いる。</a:t>
            </a:r>
            <a:endParaRPr lang="en-US" altLang="ja-JP" sz="1000" dirty="0" smtClean="0">
              <a:latin typeface="小塚ゴシック Pr6N L"/>
              <a:ea typeface="小塚ゴシック Pr6N L"/>
              <a:cs typeface="小塚ゴシック Pr6N L"/>
            </a:endParaRPr>
          </a:p>
          <a:p>
            <a:r>
              <a:rPr lang="ja-JP" altLang="ja-JP" sz="1000" dirty="0">
                <a:latin typeface="小塚ゴシック Pr6N L"/>
                <a:ea typeface="小塚ゴシック Pr6N L"/>
                <a:cs typeface="小塚ゴシック Pr6N L"/>
              </a:rPr>
              <a:t>　</a:t>
            </a:r>
            <a:endParaRPr lang="en-US" altLang="ja-JP" sz="1000" dirty="0" smtClean="0">
              <a:latin typeface="小塚ゴシック Pr6N L"/>
              <a:ea typeface="小塚ゴシック Pr6N L"/>
              <a:cs typeface="小塚ゴシック Pr6N L"/>
            </a:endParaRPr>
          </a:p>
          <a:p>
            <a:r>
              <a:rPr lang="ja-JP" altLang="ja-JP" sz="1000" dirty="0">
                <a:latin typeface="小塚ゴシック Pr6N L"/>
                <a:ea typeface="小塚ゴシック Pr6N L"/>
                <a:cs typeface="小塚ゴシック Pr6N L"/>
              </a:rPr>
              <a:t>　</a:t>
            </a:r>
            <a:r>
              <a:rPr lang="ja-JP" altLang="en-US" sz="1000" dirty="0" smtClean="0">
                <a:latin typeface="小塚ゴシック Pr6N L"/>
                <a:ea typeface="小塚ゴシック Pr6N L"/>
                <a:cs typeface="小塚ゴシック Pr6N L"/>
              </a:rPr>
              <a:t>子育て中</a:t>
            </a:r>
            <a:r>
              <a:rPr lang="ja-JP" altLang="en-US" sz="1000" dirty="0">
                <a:latin typeface="小塚ゴシック Pr6N L"/>
                <a:ea typeface="小塚ゴシック Pr6N L"/>
                <a:cs typeface="小塚ゴシック Pr6N L"/>
              </a:rPr>
              <a:t>の方が必要と</a:t>
            </a:r>
            <a:r>
              <a:rPr lang="ja-JP" altLang="en-US" sz="1000" dirty="0" smtClean="0">
                <a:latin typeface="小塚ゴシック Pr6N L"/>
                <a:ea typeface="小塚ゴシック Pr6N L"/>
                <a:cs typeface="小塚ゴシック Pr6N L"/>
              </a:rPr>
              <a:t>する情報</a:t>
            </a:r>
            <a:r>
              <a:rPr lang="ja-JP" altLang="en-US" sz="1000" dirty="0">
                <a:latin typeface="小塚ゴシック Pr6N L"/>
                <a:ea typeface="小塚ゴシック Pr6N L"/>
                <a:cs typeface="小塚ゴシック Pr6N L"/>
              </a:rPr>
              <a:t>は</a:t>
            </a:r>
            <a:r>
              <a:rPr lang="ja-JP" altLang="en-US" sz="1000" dirty="0" smtClean="0">
                <a:latin typeface="小塚ゴシック Pr6N L"/>
                <a:ea typeface="小塚ゴシック Pr6N L"/>
                <a:cs typeface="小塚ゴシック Pr6N L"/>
              </a:rPr>
              <a:t>、市</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役所の様々な部署から提供されているが、</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初めて子育て</a:t>
            </a:r>
            <a:r>
              <a:rPr lang="ja-JP" altLang="en-US" sz="1000" dirty="0">
                <a:latin typeface="小塚ゴシック Pr6N L"/>
                <a:ea typeface="小塚ゴシック Pr6N L"/>
                <a:cs typeface="小塚ゴシック Pr6N L"/>
              </a:rPr>
              <a:t>を体験</a:t>
            </a:r>
            <a:r>
              <a:rPr lang="ja-JP" altLang="en-US" sz="1000" dirty="0" smtClean="0">
                <a:latin typeface="小塚ゴシック Pr6N L"/>
                <a:ea typeface="小塚ゴシック Pr6N L"/>
                <a:cs typeface="小塚ゴシック Pr6N L"/>
              </a:rPr>
              <a:t>する養育者</a:t>
            </a:r>
            <a:r>
              <a:rPr lang="ja-JP" altLang="en-US" sz="1000" dirty="0">
                <a:latin typeface="小塚ゴシック Pr6N L"/>
                <a:ea typeface="小塚ゴシック Pr6N L"/>
                <a:cs typeface="小塚ゴシック Pr6N L"/>
              </a:rPr>
              <a:t>や新た</a:t>
            </a:r>
            <a:r>
              <a:rPr lang="ja-JP" altLang="en-US" sz="1000" dirty="0" smtClean="0">
                <a:latin typeface="小塚ゴシック Pr6N L"/>
                <a:ea typeface="小塚ゴシック Pr6N L"/>
                <a:cs typeface="小塚ゴシック Pr6N L"/>
              </a:rPr>
              <a:t>に</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転入された養育者に多岐に渡り過ぎる情報をわかりやすく届ける</a:t>
            </a:r>
            <a:r>
              <a:rPr lang="ja-JP" altLang="en-US" sz="1000" dirty="0">
                <a:latin typeface="小塚ゴシック Pr6N L"/>
                <a:ea typeface="小塚ゴシック Pr6N L"/>
                <a:cs typeface="小塚ゴシック Pr6N L"/>
              </a:rPr>
              <a:t>ため</a:t>
            </a:r>
            <a:r>
              <a:rPr lang="ja-JP" altLang="en-US" sz="1000" dirty="0" smtClean="0">
                <a:latin typeface="小塚ゴシック Pr6N L"/>
                <a:ea typeface="小塚ゴシック Pr6N L"/>
                <a:cs typeface="小塚ゴシック Pr6N L"/>
              </a:rPr>
              <a:t>に、地理的な面も含め集約</a:t>
            </a:r>
            <a:r>
              <a:rPr lang="ja-JP" altLang="en-US" sz="1000" dirty="0">
                <a:latin typeface="小塚ゴシック Pr6N L"/>
                <a:ea typeface="小塚ゴシック Pr6N L"/>
                <a:cs typeface="小塚ゴシック Pr6N L"/>
              </a:rPr>
              <a:t>された</a:t>
            </a:r>
            <a:r>
              <a:rPr lang="ja-JP" altLang="en-US" sz="1000" dirty="0" smtClean="0">
                <a:latin typeface="小塚ゴシック Pr6N L"/>
                <a:ea typeface="小塚ゴシック Pr6N L"/>
                <a:cs typeface="小塚ゴシック Pr6N L"/>
              </a:rPr>
              <a:t>子育て情報が必要だった。</a:t>
            </a:r>
            <a:endParaRPr lang="en-US" altLang="ja-JP" sz="1000" dirty="0" smtClean="0">
              <a:latin typeface="小塚ゴシック Pr6N L"/>
              <a:ea typeface="小塚ゴシック Pr6N L"/>
              <a:cs typeface="小塚ゴシック Pr6N L"/>
            </a:endParaRPr>
          </a:p>
          <a:p>
            <a:endParaRPr lang="en-US" altLang="ja-JP" sz="1000" dirty="0">
              <a:latin typeface="小塚ゴシック Pr6N L"/>
              <a:ea typeface="小塚ゴシック Pr6N L"/>
              <a:cs typeface="小塚ゴシック Pr6N L"/>
            </a:endParaRPr>
          </a:p>
          <a:p>
            <a:r>
              <a:rPr lang="ja-JP" altLang="ja-JP" sz="1000" dirty="0" smtClean="0">
                <a:latin typeface="小塚ゴシック Pr6N L"/>
                <a:ea typeface="小塚ゴシック Pr6N L"/>
                <a:cs typeface="小塚ゴシック Pr6N L"/>
              </a:rPr>
              <a:t>　</a:t>
            </a:r>
            <a:r>
              <a:rPr lang="ja-JP" altLang="en-US" sz="1000" dirty="0" smtClean="0">
                <a:latin typeface="小塚ゴシック Pr6N L"/>
                <a:ea typeface="小塚ゴシック Pr6N L"/>
                <a:cs typeface="小塚ゴシック Pr6N L"/>
              </a:rPr>
              <a:t>そこで横浜市金沢区が取り組んだのがこのかなざわ育なび</a:t>
            </a:r>
            <a:r>
              <a:rPr lang="en-US" altLang="ja-JP" sz="1000" dirty="0" err="1" smtClean="0">
                <a:latin typeface="小塚ゴシック Pr6N L"/>
                <a:ea typeface="小塚ゴシック Pr6N L"/>
                <a:cs typeface="小塚ゴシック Pr6N L"/>
              </a:rPr>
              <a:t>.net</a:t>
            </a:r>
            <a:r>
              <a:rPr lang="ja-JP" altLang="en-US" sz="1000" dirty="0" smtClean="0">
                <a:latin typeface="小塚ゴシック Pr6N L"/>
                <a:ea typeface="小塚ゴシック Pr6N L"/>
                <a:cs typeface="小塚ゴシック Pr6N L"/>
              </a:rPr>
              <a:t>である。</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各局区の子育て関連情報を集約し、その人にあったデータを一元配信することによ</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り、“必要な情報だからこそ伝わり“、”知らないという機会損失を減らし”、”新しい</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出会いやリフレッシュの場へ誘導する“広報を実現した。</a:t>
            </a:r>
            <a:endParaRPr lang="en-US" altLang="ja-JP" sz="1000" dirty="0" smtClean="0">
              <a:latin typeface="小塚ゴシック Pr6N L"/>
              <a:ea typeface="小塚ゴシック Pr6N L"/>
              <a:cs typeface="小塚ゴシック Pr6N L"/>
            </a:endParaRPr>
          </a:p>
          <a:p>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　紙媒体の編集作業と並行してデータを集めるなどの工夫により、関連各課と連携</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した効率的なデータ収集に成功したが、プログラム処理に必要な緯度経度を付け加</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えるなどデータの「かたちを揃える」作業が大きな壁となったようである。</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　しかしその壁を乗り越えたこれからは、各課からのデータをオープン化することにより各担当者の負担を減らし、新たな情報提供や様々な協働を行える兆しも見えている。区民の生活に寄り添うため、</a:t>
            </a:r>
            <a:r>
              <a:rPr lang="en-US" altLang="ja-JP" sz="1000" dirty="0" smtClean="0">
                <a:latin typeface="小塚ゴシック Pr6N L"/>
                <a:ea typeface="小塚ゴシック Pr6N L"/>
                <a:cs typeface="小塚ゴシック Pr6N L"/>
              </a:rPr>
              <a:t>IT</a:t>
            </a:r>
            <a:r>
              <a:rPr lang="ja-JP" altLang="en-US" sz="1000" dirty="0" smtClean="0">
                <a:latin typeface="小塚ゴシック Pr6N L"/>
                <a:ea typeface="小塚ゴシック Pr6N L"/>
                <a:cs typeface="小塚ゴシック Pr6N L"/>
              </a:rPr>
              <a:t>とともに行政も進化している。</a:t>
            </a:r>
            <a:endParaRPr lang="ja-JP" altLang="en-US" sz="1000" dirty="0">
              <a:latin typeface="小塚ゴシック Pr6N L"/>
              <a:ea typeface="小塚ゴシック Pr6N L"/>
              <a:cs typeface="小塚ゴシック Pr6N L"/>
            </a:endParaRPr>
          </a:p>
        </p:txBody>
      </p:sp>
      <p:pic>
        <p:nvPicPr>
          <p:cNvPr id="5" name="図 4" descr="アイディア.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63596" y="1292394"/>
            <a:ext cx="643434" cy="643434"/>
          </a:xfrm>
          <a:prstGeom prst="rect">
            <a:avLst/>
          </a:prstGeom>
        </p:spPr>
      </p:pic>
      <p:pic>
        <p:nvPicPr>
          <p:cNvPr id="8" name="図 7" descr="受賞.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6573" y="2841696"/>
            <a:ext cx="643434" cy="643434"/>
          </a:xfrm>
          <a:prstGeom prst="rect">
            <a:avLst/>
          </a:prstGeom>
        </p:spPr>
      </p:pic>
      <p:pic>
        <p:nvPicPr>
          <p:cNvPr id="10" name="図 9" descr="チーム.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63596" y="2333781"/>
            <a:ext cx="643434" cy="643434"/>
          </a:xfrm>
          <a:prstGeom prst="rect">
            <a:avLst/>
          </a:prstGeom>
        </p:spPr>
      </p:pic>
      <p:pic>
        <p:nvPicPr>
          <p:cNvPr id="11" name="図 10" descr="パソコン作業.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05667" y="1745423"/>
            <a:ext cx="643434" cy="643434"/>
          </a:xfrm>
          <a:prstGeom prst="rect">
            <a:avLst/>
          </a:prstGeom>
        </p:spPr>
      </p:pic>
      <p:pic>
        <p:nvPicPr>
          <p:cNvPr id="33" name="図 32" descr="マーカー.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63596" y="3334378"/>
            <a:ext cx="643434" cy="643434"/>
          </a:xfrm>
          <a:prstGeom prst="rect">
            <a:avLst/>
          </a:prstGeom>
        </p:spPr>
      </p:pic>
      <p:sp>
        <p:nvSpPr>
          <p:cNvPr id="40" name="正方形/長方形 39"/>
          <p:cNvSpPr/>
          <p:nvPr/>
        </p:nvSpPr>
        <p:spPr>
          <a:xfrm>
            <a:off x="6046963" y="1499638"/>
            <a:ext cx="3116631"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　区内保育室一覧、医療機関一覧など</a:t>
            </a:r>
            <a:endParaRPr lang="en-US" altLang="ja-JP" sz="1200" dirty="0" smtClean="0">
              <a:solidFill>
                <a:schemeClr val="tx1"/>
              </a:solidFill>
              <a:latin typeface="小塚ゴシック Pr6N L"/>
              <a:ea typeface="小塚ゴシック Pr6N L"/>
              <a:cs typeface="小塚ゴシック Pr6N L"/>
            </a:endParaRPr>
          </a:p>
        </p:txBody>
      </p:sp>
      <p:sp>
        <p:nvSpPr>
          <p:cNvPr id="57" name="正方形/長方形 56"/>
          <p:cNvSpPr/>
          <p:nvPr/>
        </p:nvSpPr>
        <p:spPr>
          <a:xfrm>
            <a:off x="6342965" y="2982689"/>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　　</a:t>
            </a:r>
            <a:r>
              <a:rPr lang="en-US" altLang="ja-JP" sz="1200" dirty="0" smtClean="0">
                <a:solidFill>
                  <a:schemeClr val="tx1"/>
                </a:solidFill>
                <a:latin typeface="小塚ゴシック Pr6N L"/>
                <a:ea typeface="小塚ゴシック Pr6N L"/>
                <a:cs typeface="小塚ゴシック Pr6N L"/>
              </a:rPr>
              <a:t>LOD</a:t>
            </a:r>
            <a:r>
              <a:rPr lang="ja-JP" altLang="en-US" sz="1200" dirty="0" smtClean="0">
                <a:solidFill>
                  <a:schemeClr val="tx1"/>
                </a:solidFill>
                <a:latin typeface="小塚ゴシック Pr6N L"/>
                <a:ea typeface="小塚ゴシック Pr6N L"/>
                <a:cs typeface="小塚ゴシック Pr6N L"/>
              </a:rPr>
              <a:t>チャレンジ</a:t>
            </a:r>
            <a:r>
              <a:rPr lang="en-US" altLang="ja-JP" sz="1200" dirty="0" smtClean="0">
                <a:solidFill>
                  <a:schemeClr val="tx1"/>
                </a:solidFill>
                <a:latin typeface="小塚ゴシック Pr6N L"/>
                <a:ea typeface="小塚ゴシック Pr6N L"/>
                <a:cs typeface="小塚ゴシック Pr6N L"/>
              </a:rPr>
              <a:t>2013</a:t>
            </a:r>
            <a:r>
              <a:rPr lang="ja-JP" altLang="en-US" sz="1200" dirty="0" smtClean="0">
                <a:solidFill>
                  <a:schemeClr val="tx1"/>
                </a:solidFill>
                <a:latin typeface="小塚ゴシック Pr6N L"/>
                <a:ea typeface="小塚ゴシック Pr6N L"/>
                <a:cs typeface="小塚ゴシック Pr6N L"/>
              </a:rPr>
              <a:t>審査員特別賞　受賞</a:t>
            </a:r>
            <a:endParaRPr lang="en-US" altLang="ja-JP" sz="1200" dirty="0" smtClean="0">
              <a:solidFill>
                <a:schemeClr val="tx1"/>
              </a:solidFill>
              <a:latin typeface="小塚ゴシック Pr6N L"/>
              <a:ea typeface="小塚ゴシック Pr6N L"/>
              <a:cs typeface="小塚ゴシック Pr6N L"/>
            </a:endParaRPr>
          </a:p>
        </p:txBody>
      </p:sp>
      <p:sp>
        <p:nvSpPr>
          <p:cNvPr id="58" name="角丸四角形 57"/>
          <p:cNvSpPr/>
          <p:nvPr/>
        </p:nvSpPr>
        <p:spPr>
          <a:xfrm>
            <a:off x="5690007" y="2977215"/>
            <a:ext cx="950821"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latin typeface="フォントポにほんご"/>
                <a:ea typeface="フォントポにほんご"/>
                <a:cs typeface="フォントポにほんご"/>
              </a:rPr>
              <a:t>受賞歴</a:t>
            </a:r>
            <a:endParaRPr kumimoji="1" lang="ja-JP" altLang="en-US" sz="1400" dirty="0">
              <a:latin typeface="フォントポにほんご"/>
              <a:ea typeface="フォントポにほんご"/>
              <a:cs typeface="フォントポにほんご"/>
            </a:endParaRPr>
          </a:p>
        </p:txBody>
      </p:sp>
      <p:sp>
        <p:nvSpPr>
          <p:cNvPr id="61" name="正方形/長方形 60"/>
          <p:cNvSpPr/>
          <p:nvPr/>
        </p:nvSpPr>
        <p:spPr>
          <a:xfrm>
            <a:off x="5749101" y="3485130"/>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横浜市金沢区</a:t>
            </a:r>
            <a:endParaRPr kumimoji="1" lang="ja-JP" altLang="en-US" sz="1200" dirty="0">
              <a:solidFill>
                <a:schemeClr val="tx1"/>
              </a:solidFill>
              <a:latin typeface="小塚ゴシック Pr6N L"/>
              <a:ea typeface="小塚ゴシック Pr6N L"/>
              <a:cs typeface="小塚ゴシック Pr6N L"/>
            </a:endParaRPr>
          </a:p>
        </p:txBody>
      </p:sp>
      <p:sp>
        <p:nvSpPr>
          <p:cNvPr id="62" name="角丸四角形 61"/>
          <p:cNvSpPr/>
          <p:nvPr/>
        </p:nvSpPr>
        <p:spPr>
          <a:xfrm>
            <a:off x="5096143" y="3479656"/>
            <a:ext cx="950821"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sp>
        <p:nvSpPr>
          <p:cNvPr id="65" name="テキスト ボックス 64"/>
          <p:cNvSpPr txBox="1"/>
          <p:nvPr/>
        </p:nvSpPr>
        <p:spPr>
          <a:xfrm>
            <a:off x="161554" y="1400774"/>
            <a:ext cx="4528804" cy="646331"/>
          </a:xfrm>
          <a:prstGeom prst="rect">
            <a:avLst/>
          </a:prstGeom>
          <a:noFill/>
        </p:spPr>
        <p:txBody>
          <a:bodyPr wrap="none" rtlCol="0">
            <a:spAutoFit/>
          </a:bodyPr>
          <a:lstStyle/>
          <a:p>
            <a:r>
              <a:rPr lang="ja-JP" altLang="en-US" dirty="0">
                <a:solidFill>
                  <a:srgbClr val="308007"/>
                </a:solidFill>
                <a:latin typeface="小塚ゴシック Pr6N R"/>
                <a:ea typeface="小塚ゴシック Pr6N R"/>
                <a:cs typeface="小塚ゴシック Pr6N R"/>
              </a:rPr>
              <a:t> 行政データを集約してひとり一人に合わせて</a:t>
            </a:r>
            <a:endParaRPr lang="en-US" altLang="ja-JP" dirty="0">
              <a:solidFill>
                <a:srgbClr val="308007"/>
              </a:solidFill>
              <a:latin typeface="小塚ゴシック Pr6N R"/>
              <a:ea typeface="小塚ゴシック Pr6N R"/>
              <a:cs typeface="小塚ゴシック Pr6N R"/>
            </a:endParaRPr>
          </a:p>
          <a:p>
            <a:r>
              <a:rPr lang="ja-JP" altLang="en-US" dirty="0">
                <a:solidFill>
                  <a:srgbClr val="308007"/>
                </a:solidFill>
                <a:latin typeface="小塚ゴシック Pr6N R"/>
                <a:ea typeface="小塚ゴシック Pr6N R"/>
                <a:cs typeface="小塚ゴシック Pr6N R"/>
              </a:rPr>
              <a:t>リアルタイムに反映したことがポイント</a:t>
            </a:r>
          </a:p>
        </p:txBody>
      </p:sp>
      <p:cxnSp>
        <p:nvCxnSpPr>
          <p:cNvPr id="67" name="直線コネクタ 66"/>
          <p:cNvCxnSpPr/>
          <p:nvPr/>
        </p:nvCxnSpPr>
        <p:spPr>
          <a:xfrm flipH="1">
            <a:off x="10565" y="1405574"/>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68" name="直線コネクタ 67"/>
          <p:cNvCxnSpPr/>
          <p:nvPr/>
        </p:nvCxnSpPr>
        <p:spPr>
          <a:xfrm flipH="1">
            <a:off x="10565" y="2038988"/>
            <a:ext cx="494243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72" name="直線コネクタ 71"/>
          <p:cNvCxnSpPr/>
          <p:nvPr/>
        </p:nvCxnSpPr>
        <p:spPr>
          <a:xfrm flipH="1">
            <a:off x="10565" y="6428143"/>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75" name="角丸四角形 74"/>
          <p:cNvSpPr/>
          <p:nvPr/>
        </p:nvSpPr>
        <p:spPr>
          <a:xfrm>
            <a:off x="5084282" y="4080778"/>
            <a:ext cx="4711409" cy="2347365"/>
          </a:xfrm>
          <a:prstGeom prst="roundRect">
            <a:avLst>
              <a:gd name="adj" fmla="val 9905"/>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76" name="図 75" descr="拡声器.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14548" y="4091278"/>
            <a:ext cx="903101" cy="903101"/>
          </a:xfrm>
          <a:prstGeom prst="rect">
            <a:avLst/>
          </a:prstGeom>
        </p:spPr>
      </p:pic>
      <p:sp>
        <p:nvSpPr>
          <p:cNvPr id="41" name="テキスト ボックス 40"/>
          <p:cNvSpPr txBox="1"/>
          <p:nvPr/>
        </p:nvSpPr>
        <p:spPr>
          <a:xfrm>
            <a:off x="5964177" y="4093549"/>
            <a:ext cx="3774877" cy="954107"/>
          </a:xfrm>
          <a:prstGeom prst="rect">
            <a:avLst/>
          </a:prstGeom>
          <a:noFill/>
        </p:spPr>
        <p:txBody>
          <a:bodyPr vert="horz" wrap="square" rtlCol="0">
            <a:spAutoFit/>
          </a:bodyPr>
          <a:lstStyle/>
          <a:p>
            <a:r>
              <a:rPr lang="ja-JP" altLang="en-US" sz="2800" dirty="0" smtClean="0">
                <a:solidFill>
                  <a:srgbClr val="008000"/>
                </a:solidFill>
                <a:latin typeface="フォントポにほんご"/>
                <a:ea typeface="フォントポにほんご"/>
                <a:cs typeface="フォントポにほんご"/>
              </a:rPr>
              <a:t>オープンデータと</a:t>
            </a:r>
          </a:p>
          <a:p>
            <a:r>
              <a:rPr lang="ja-JP" altLang="en-US" sz="2800" dirty="0" smtClean="0">
                <a:solidFill>
                  <a:srgbClr val="008000"/>
                </a:solidFill>
                <a:latin typeface="フォントポにほんご"/>
                <a:ea typeface="フォントポにほんご"/>
                <a:cs typeface="フォントポにほんご"/>
              </a:rPr>
              <a:t>　　　オープンソース</a:t>
            </a:r>
            <a:endParaRPr lang="en-US" altLang="ja-JP" sz="2800" dirty="0" smtClean="0">
              <a:solidFill>
                <a:srgbClr val="008000"/>
              </a:solidFill>
              <a:latin typeface="フォントポにほんご"/>
              <a:ea typeface="フォントポにほんご"/>
              <a:cs typeface="フォントポにほんご"/>
            </a:endParaRPr>
          </a:p>
        </p:txBody>
      </p:sp>
      <p:sp>
        <p:nvSpPr>
          <p:cNvPr id="44" name="テキスト ボックス 43"/>
          <p:cNvSpPr txBox="1"/>
          <p:nvPr/>
        </p:nvSpPr>
        <p:spPr>
          <a:xfrm>
            <a:off x="5102903" y="4950815"/>
            <a:ext cx="4636151" cy="1477328"/>
          </a:xfrm>
          <a:prstGeom prst="rect">
            <a:avLst/>
          </a:prstGeom>
          <a:noFill/>
        </p:spPr>
        <p:txBody>
          <a:bodyPr wrap="square" rtlCol="0">
            <a:spAutoFit/>
          </a:bodyPr>
          <a:lstStyle/>
          <a:p>
            <a:r>
              <a:rPr lang="ja-JP" altLang="en-US" sz="1000" dirty="0" smtClean="0">
                <a:latin typeface="小塚ゴシック Pr6N L"/>
                <a:ea typeface="小塚ゴシック Pr6N L"/>
                <a:cs typeface="小塚ゴシック Pr6N L"/>
              </a:rPr>
              <a:t>かなざわ育なび</a:t>
            </a:r>
            <a:r>
              <a:rPr lang="en-US" altLang="ja-JP" sz="1000" dirty="0" err="1" smtClean="0">
                <a:latin typeface="小塚ゴシック Pr6N L"/>
                <a:ea typeface="小塚ゴシック Pr6N L"/>
                <a:cs typeface="小塚ゴシック Pr6N L"/>
              </a:rPr>
              <a:t>.net</a:t>
            </a:r>
            <a:r>
              <a:rPr lang="ja-JP" altLang="en-US" sz="1000" dirty="0" smtClean="0">
                <a:latin typeface="小塚ゴシック Pr6N L"/>
                <a:ea typeface="小塚ゴシック Pr6N L"/>
                <a:cs typeface="小塚ゴシック Pr6N L"/>
              </a:rPr>
              <a:t>は、サービス上で提供する情報をオープンにする、「オープンデータ」化と同時進行でアプリやシステムの仕組みの部分をオープンにする「オープンソース」化にも取り組んでいる。オープンソース化することで、別の自治体の二次利用や、有志によるシステムの改変を見込むことができるようになる。全国的に注目される取り組みとなっている。</a:t>
            </a:r>
            <a:endParaRPr lang="en-US" altLang="ja-JP" sz="1000" dirty="0" smtClean="0">
              <a:latin typeface="小塚ゴシック Pr6N L"/>
              <a:ea typeface="小塚ゴシック Pr6N L"/>
              <a:cs typeface="小塚ゴシック Pr6N L"/>
            </a:endParaRPr>
          </a:p>
          <a:p>
            <a:r>
              <a:rPr lang="ja-JP" altLang="en-US" sz="1000" dirty="0" smtClean="0">
                <a:latin typeface="小塚ゴシック Pr6N L"/>
                <a:ea typeface="小塚ゴシック Pr6N L"/>
                <a:cs typeface="小塚ゴシック Pr6N L"/>
              </a:rPr>
              <a:t>オープンデータを利用したアプリ等はほかにもオープンソース化されている例が多く存在する。複数の場所や主体に利用されることで、サービスがより洗練されることも期待できるため、公共利用目的のサービスはシステムについてもオープンにする選択肢があること</a:t>
            </a:r>
            <a:r>
              <a:rPr lang="ja-JP" altLang="en-US" sz="1000" smtClean="0">
                <a:latin typeface="小塚ゴシック Pr6N L"/>
                <a:ea typeface="小塚ゴシック Pr6N L"/>
                <a:cs typeface="小塚ゴシック Pr6N L"/>
              </a:rPr>
              <a:t>を抑えておきたい。</a:t>
            </a:r>
            <a:endParaRPr lang="en-US" altLang="ja-JP" sz="1000" dirty="0" smtClean="0">
              <a:latin typeface="小塚ゴシック Pr6N L"/>
              <a:ea typeface="小塚ゴシック Pr6N L"/>
              <a:cs typeface="小塚ゴシック Pr6N L"/>
            </a:endParaRPr>
          </a:p>
        </p:txBody>
      </p:sp>
      <p:sp>
        <p:nvSpPr>
          <p:cNvPr id="34" name="角丸四角形 33"/>
          <p:cNvSpPr/>
          <p:nvPr/>
        </p:nvSpPr>
        <p:spPr>
          <a:xfrm>
            <a:off x="5114549" y="1494164"/>
            <a:ext cx="1228416"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35" name="正方形/長方形 34"/>
          <p:cNvSpPr/>
          <p:nvPr/>
        </p:nvSpPr>
        <p:spPr>
          <a:xfrm>
            <a:off x="6342965" y="1989141"/>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a:t>
            </a:r>
            <a:r>
              <a:rPr lang="en-US" altLang="ja-JP" sz="1200" dirty="0" smtClean="0">
                <a:solidFill>
                  <a:schemeClr val="tx1"/>
                </a:solidFill>
                <a:latin typeface="小塚ゴシック Pr6N L"/>
                <a:ea typeface="小塚ゴシック Pr6N L"/>
                <a:cs typeface="小塚ゴシック Pr6N L"/>
              </a:rPr>
              <a:t>CSV</a:t>
            </a:r>
            <a:endParaRPr lang="en-US" altLang="ja-JP" sz="1200" dirty="0">
              <a:solidFill>
                <a:schemeClr val="tx1"/>
              </a:solidFill>
              <a:latin typeface="小塚ゴシック Pr6N L"/>
              <a:ea typeface="小塚ゴシック Pr6N L"/>
              <a:cs typeface="小塚ゴシック Pr6N L"/>
            </a:endParaRPr>
          </a:p>
        </p:txBody>
      </p:sp>
      <p:sp>
        <p:nvSpPr>
          <p:cNvPr id="36" name="角丸四角形 35"/>
          <p:cNvSpPr/>
          <p:nvPr/>
        </p:nvSpPr>
        <p:spPr>
          <a:xfrm>
            <a:off x="5690006" y="1983667"/>
            <a:ext cx="1274749"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39" name="正方形/長方形 38"/>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42" name="正方形/長方形 41"/>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43" name="タイトル 1"/>
          <p:cNvSpPr txBox="1">
            <a:spLocks/>
          </p:cNvSpPr>
          <p:nvPr/>
        </p:nvSpPr>
        <p:spPr>
          <a:xfrm>
            <a:off x="45112" y="223283"/>
            <a:ext cx="4749931" cy="7445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4000" dirty="0" smtClean="0">
                <a:solidFill>
                  <a:schemeClr val="bg1"/>
                </a:solidFill>
                <a:latin typeface="小塚ゴシック Pro M"/>
                <a:ea typeface="小塚ゴシック Pro M"/>
                <a:cs typeface="小塚ゴシック Pro M"/>
              </a:rPr>
              <a:t>かなざわ育なび</a:t>
            </a:r>
            <a:r>
              <a:rPr lang="en-US" altLang="ja-JP" sz="4000" dirty="0" err="1" smtClean="0">
                <a:solidFill>
                  <a:schemeClr val="bg1"/>
                </a:solidFill>
                <a:latin typeface="小塚ゴシック Pro M"/>
                <a:ea typeface="小塚ゴシック Pro M"/>
                <a:cs typeface="小塚ゴシック Pro M"/>
              </a:rPr>
              <a:t>.net</a:t>
            </a:r>
            <a:endParaRPr lang="ja-JP" altLang="en-US" sz="4000" dirty="0">
              <a:solidFill>
                <a:schemeClr val="bg1"/>
              </a:solidFill>
              <a:latin typeface="小塚ゴシック Pro M"/>
              <a:ea typeface="小塚ゴシック Pro M"/>
              <a:cs typeface="小塚ゴシック Pro M"/>
            </a:endParaRPr>
          </a:p>
        </p:txBody>
      </p:sp>
      <p:sp>
        <p:nvSpPr>
          <p:cNvPr id="46"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rgbClr val="FFFFFF"/>
                </a:solidFill>
                <a:latin typeface="小塚ゴシック Pr6N R"/>
                <a:ea typeface="小塚ゴシック Pr6N R"/>
                <a:cs typeface="小塚ゴシック Pr6N R"/>
              </a:rPr>
              <a:t>ワタシだけの、子育て支援ポータルサイト</a:t>
            </a:r>
            <a:endParaRPr kumimoji="1" lang="ja-JP" altLang="en-US" sz="1400" dirty="0">
              <a:solidFill>
                <a:srgbClr val="FFFFFF"/>
              </a:solidFill>
              <a:latin typeface="小塚ゴシック Pr6N R"/>
              <a:ea typeface="小塚ゴシック Pr6N R"/>
              <a:cs typeface="小塚ゴシック Pr6N R"/>
            </a:endParaRPr>
          </a:p>
        </p:txBody>
      </p:sp>
      <p:sp>
        <p:nvSpPr>
          <p:cNvPr id="50"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rgbClr val="FFFFFF"/>
                </a:solidFill>
                <a:latin typeface="小塚ゴシック Pr6N R"/>
                <a:ea typeface="小塚ゴシック Pr6N R"/>
                <a:cs typeface="小塚ゴシック Pr6N R"/>
              </a:rPr>
              <a:t>By</a:t>
            </a:r>
            <a:r>
              <a:rPr lang="ja-JP" altLang="en-US" sz="1400" dirty="0" smtClean="0">
                <a:solidFill>
                  <a:srgbClr val="FFFFFF"/>
                </a:solidFill>
                <a:latin typeface="小塚ゴシック Pr6N R"/>
                <a:ea typeface="小塚ゴシック Pr6N R"/>
                <a:cs typeface="小塚ゴシック Pr6N R"/>
              </a:rPr>
              <a:t> 横浜市金沢区</a:t>
            </a:r>
            <a:endParaRPr kumimoji="1" lang="ja-JP" altLang="en-US" sz="1400" dirty="0">
              <a:solidFill>
                <a:srgbClr val="FFFFFF"/>
              </a:solidFill>
              <a:latin typeface="小塚ゴシック Pr6N R"/>
              <a:ea typeface="小塚ゴシック Pr6N R"/>
              <a:cs typeface="小塚ゴシック Pr6N R"/>
            </a:endParaRPr>
          </a:p>
        </p:txBody>
      </p:sp>
      <p:grpSp>
        <p:nvGrpSpPr>
          <p:cNvPr id="51" name="図形グループ 50"/>
          <p:cNvGrpSpPr/>
          <p:nvPr/>
        </p:nvGrpSpPr>
        <p:grpSpPr>
          <a:xfrm>
            <a:off x="6255233" y="250008"/>
            <a:ext cx="752743" cy="752743"/>
            <a:chOff x="6255233" y="281179"/>
            <a:chExt cx="752743" cy="752743"/>
          </a:xfrm>
        </p:grpSpPr>
        <p:sp>
          <p:nvSpPr>
            <p:cNvPr id="52" name="角丸四角形 51"/>
            <p:cNvSpPr/>
            <p:nvPr/>
          </p:nvSpPr>
          <p:spPr>
            <a:xfrm>
              <a:off x="6255233"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6308439" y="334385"/>
              <a:ext cx="646331" cy="646331"/>
            </a:xfrm>
            <a:prstGeom prst="rect">
              <a:avLst/>
            </a:prstGeom>
            <a:noFill/>
          </p:spPr>
          <p:txBody>
            <a:bodyPr wrap="none" rtlCol="0">
              <a:spAutoFit/>
            </a:bodyPr>
            <a:lstStyle/>
            <a:p>
              <a:r>
                <a:rPr kumimoji="1" lang="ja-JP" altLang="en-US" dirty="0" smtClean="0">
                  <a:solidFill>
                    <a:srgbClr val="CCFFCC"/>
                  </a:solidFill>
                  <a:latin typeface="小塚ゴシック Pr6N M"/>
                  <a:ea typeface="小塚ゴシック Pr6N M"/>
                  <a:cs typeface="小塚ゴシック Pr6N M"/>
                </a:rPr>
                <a:t>防災</a:t>
              </a:r>
              <a:endParaRPr kumimoji="1"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減災</a:t>
              </a:r>
              <a:endParaRPr kumimoji="1" lang="ja-JP" altLang="en-US" dirty="0">
                <a:solidFill>
                  <a:srgbClr val="CCFFCC"/>
                </a:solidFill>
                <a:latin typeface="小塚ゴシック Pr6N M"/>
                <a:ea typeface="小塚ゴシック Pr6N M"/>
                <a:cs typeface="小塚ゴシック Pr6N M"/>
              </a:endParaRPr>
            </a:p>
          </p:txBody>
        </p:sp>
      </p:grpSp>
      <p:grpSp>
        <p:nvGrpSpPr>
          <p:cNvPr id="54" name="図形グループ 53"/>
          <p:cNvGrpSpPr/>
          <p:nvPr/>
        </p:nvGrpSpPr>
        <p:grpSpPr>
          <a:xfrm>
            <a:off x="8089329" y="250008"/>
            <a:ext cx="752743" cy="752743"/>
            <a:chOff x="8060984" y="281179"/>
            <a:chExt cx="752743" cy="752743"/>
          </a:xfrm>
        </p:grpSpPr>
        <p:sp>
          <p:nvSpPr>
            <p:cNvPr id="55" name="角丸四角形 54"/>
            <p:cNvSpPr/>
            <p:nvPr/>
          </p:nvSpPr>
          <p:spPr>
            <a:xfrm>
              <a:off x="8060984"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8114190" y="334385"/>
              <a:ext cx="646331" cy="646331"/>
            </a:xfrm>
            <a:prstGeom prst="rect">
              <a:avLst/>
            </a:prstGeom>
            <a:noFill/>
          </p:spPr>
          <p:txBody>
            <a:bodyPr wrap="none" rtlCol="0">
              <a:spAutoFit/>
            </a:bodyPr>
            <a:lstStyle/>
            <a:p>
              <a:r>
                <a:rPr lang="ja-JP" altLang="en-US" dirty="0" smtClean="0">
                  <a:solidFill>
                    <a:srgbClr val="CCFFCC"/>
                  </a:solidFill>
                  <a:latin typeface="小塚ゴシック Pr6N M"/>
                  <a:ea typeface="小塚ゴシック Pr6N M"/>
                  <a:cs typeface="小塚ゴシック Pr6N M"/>
                </a:rPr>
                <a:t>産業</a:t>
              </a:r>
              <a:endParaRPr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創出</a:t>
              </a:r>
              <a:endParaRPr kumimoji="1" lang="en-US" altLang="ja-JP" dirty="0" smtClean="0">
                <a:solidFill>
                  <a:srgbClr val="CCFFCC"/>
                </a:solidFill>
                <a:latin typeface="小塚ゴシック Pr6N M"/>
                <a:ea typeface="小塚ゴシック Pr6N M"/>
                <a:cs typeface="小塚ゴシック Pr6N M"/>
              </a:endParaRPr>
            </a:p>
          </p:txBody>
        </p:sp>
      </p:grpSp>
      <p:grpSp>
        <p:nvGrpSpPr>
          <p:cNvPr id="59" name="図形グループ 58"/>
          <p:cNvGrpSpPr/>
          <p:nvPr/>
        </p:nvGrpSpPr>
        <p:grpSpPr>
          <a:xfrm>
            <a:off x="7172281" y="250008"/>
            <a:ext cx="752743" cy="752743"/>
            <a:chOff x="7154801" y="281179"/>
            <a:chExt cx="752743" cy="752743"/>
          </a:xfrm>
        </p:grpSpPr>
        <p:sp>
          <p:nvSpPr>
            <p:cNvPr id="60" name="角丸四角形 59"/>
            <p:cNvSpPr/>
            <p:nvPr/>
          </p:nvSpPr>
          <p:spPr>
            <a:xfrm>
              <a:off x="7154801" y="281179"/>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4" name="テキスト ボックス 63"/>
            <p:cNvSpPr txBox="1"/>
            <p:nvPr/>
          </p:nvSpPr>
          <p:spPr>
            <a:xfrm>
              <a:off x="7208007" y="334385"/>
              <a:ext cx="646331" cy="646331"/>
            </a:xfrm>
            <a:prstGeom prst="rect">
              <a:avLst/>
            </a:prstGeom>
            <a:noFill/>
          </p:spPr>
          <p:txBody>
            <a:bodyPr wrap="none" rtlCol="0">
              <a:spAutoFit/>
            </a:bodyPr>
            <a:lstStyle/>
            <a:p>
              <a:r>
                <a:rPr lang="ja-JP" altLang="en-US" dirty="0" smtClean="0">
                  <a:solidFill>
                    <a:srgbClr val="4FD962"/>
                  </a:solidFill>
                  <a:latin typeface="小塚ゴシック Pr6N M"/>
                  <a:ea typeface="小塚ゴシック Pr6N M"/>
                  <a:cs typeface="小塚ゴシック Pr6N M"/>
                </a:rPr>
                <a:t>少子</a:t>
              </a:r>
              <a:endParaRPr lang="en-US" altLang="ja-JP" dirty="0" smtClean="0">
                <a:solidFill>
                  <a:srgbClr val="4FD962"/>
                </a:solidFill>
                <a:latin typeface="小塚ゴシック Pr6N M"/>
                <a:ea typeface="小塚ゴシック Pr6N M"/>
                <a:cs typeface="小塚ゴシック Pr6N M"/>
              </a:endParaRPr>
            </a:p>
            <a:p>
              <a:r>
                <a:rPr lang="ja-JP" altLang="en-US" dirty="0" smtClean="0">
                  <a:solidFill>
                    <a:srgbClr val="4FD962"/>
                  </a:solidFill>
                  <a:latin typeface="小塚ゴシック Pr6N M"/>
                  <a:ea typeface="小塚ゴシック Pr6N M"/>
                  <a:cs typeface="小塚ゴシック Pr6N M"/>
                </a:rPr>
                <a:t>高齢</a:t>
              </a:r>
              <a:endParaRPr lang="en-US" altLang="ja-JP" dirty="0" smtClean="0">
                <a:solidFill>
                  <a:srgbClr val="4FD962"/>
                </a:solidFill>
                <a:latin typeface="小塚ゴシック Pr6N M"/>
                <a:ea typeface="小塚ゴシック Pr6N M"/>
                <a:cs typeface="小塚ゴシック Pr6N M"/>
              </a:endParaRPr>
            </a:p>
          </p:txBody>
        </p:sp>
      </p:grpSp>
      <p:sp>
        <p:nvSpPr>
          <p:cNvPr id="66" name="角丸四角形 65"/>
          <p:cNvSpPr/>
          <p:nvPr/>
        </p:nvSpPr>
        <p:spPr>
          <a:xfrm>
            <a:off x="9006672" y="250008"/>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CCFFCC"/>
                </a:solidFill>
                <a:latin typeface="小塚ゴシック Pr6N M"/>
                <a:ea typeface="小塚ゴシック Pr6N M"/>
                <a:cs typeface="小塚ゴシック Pr6N M"/>
              </a:rPr>
              <a:t>防犯</a:t>
            </a:r>
            <a:endParaRPr lang="en-US" altLang="ja-JP" sz="1400" dirty="0" smtClean="0">
              <a:solidFill>
                <a:srgbClr val="CCFFCC"/>
              </a:solidFill>
              <a:latin typeface="小塚ゴシック Pr6N M"/>
              <a:ea typeface="小塚ゴシック Pr6N M"/>
              <a:cs typeface="小塚ゴシック Pr6N M"/>
            </a:endParaRPr>
          </a:p>
          <a:p>
            <a:r>
              <a:rPr lang="ja-JP" altLang="en-US" sz="1400" dirty="0" smtClean="0">
                <a:solidFill>
                  <a:srgbClr val="CCFFCC"/>
                </a:solidFill>
                <a:latin typeface="小塚ゴシック Pr6N M"/>
                <a:ea typeface="小塚ゴシック Pr6N M"/>
                <a:cs typeface="小塚ゴシック Pr6N M"/>
              </a:rPr>
              <a:t>医療</a:t>
            </a:r>
            <a:endParaRPr lang="en-US" altLang="ja-JP" sz="1400" dirty="0" smtClean="0">
              <a:solidFill>
                <a:srgbClr val="CCFFCC"/>
              </a:solidFill>
              <a:latin typeface="小塚ゴシック Pr6N M"/>
              <a:ea typeface="小塚ゴシック Pr6N M"/>
              <a:cs typeface="小塚ゴシック Pr6N M"/>
            </a:endParaRPr>
          </a:p>
          <a:p>
            <a:r>
              <a:rPr lang="ja-JP" altLang="en-US" sz="1400" dirty="0" smtClean="0">
                <a:solidFill>
                  <a:srgbClr val="CCFFCC"/>
                </a:solidFill>
                <a:latin typeface="小塚ゴシック Pr6N M"/>
                <a:ea typeface="小塚ゴシック Pr6N M"/>
                <a:cs typeface="小塚ゴシック Pr6N M"/>
              </a:rPr>
              <a:t>教育</a:t>
            </a:r>
            <a:r>
              <a:rPr lang="ja-JP" altLang="en-US" sz="1000" dirty="0" smtClean="0">
                <a:solidFill>
                  <a:srgbClr val="CCFFCC"/>
                </a:solidFill>
                <a:latin typeface="小塚ゴシック Pr6N M"/>
                <a:ea typeface="小塚ゴシック Pr6N M"/>
                <a:cs typeface="小塚ゴシック Pr6N M"/>
              </a:rPr>
              <a:t>等</a:t>
            </a:r>
            <a:endParaRPr lang="en-US" altLang="ja-JP" dirty="0" smtClean="0">
              <a:solidFill>
                <a:srgbClr val="CCFFCC"/>
              </a:solidFill>
              <a:latin typeface="小塚ゴシック Pr6N M"/>
              <a:ea typeface="小塚ゴシック Pr6N M"/>
              <a:cs typeface="小塚ゴシック Pr6N M"/>
            </a:endParaRPr>
          </a:p>
        </p:txBody>
      </p:sp>
      <p:sp>
        <p:nvSpPr>
          <p:cNvPr id="70" name="正方形/長方形 69"/>
          <p:cNvSpPr/>
          <p:nvPr/>
        </p:nvSpPr>
        <p:spPr>
          <a:xfrm>
            <a:off x="6095243" y="2485379"/>
            <a:ext cx="3049947"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200" dirty="0" smtClean="0">
                <a:solidFill>
                  <a:schemeClr val="tx1"/>
                </a:solidFill>
                <a:latin typeface="小塚ゴシック Pr6N L"/>
                <a:ea typeface="小塚ゴシック Pr6N L"/>
                <a:cs typeface="小塚ゴシック Pr6N L"/>
              </a:rPr>
              <a:t>We</a:t>
            </a:r>
            <a:r>
              <a:rPr lang="en-US" altLang="ja-JP" sz="1200" dirty="0">
                <a:solidFill>
                  <a:schemeClr val="tx1"/>
                </a:solidFill>
                <a:latin typeface="小塚ゴシック Pr6N L"/>
                <a:ea typeface="小塚ゴシック Pr6N L"/>
                <a:cs typeface="小塚ゴシック Pr6N L"/>
              </a:rPr>
              <a:t>b</a:t>
            </a:r>
            <a:r>
              <a:rPr lang="ja-JP" altLang="en-US" sz="1200" smtClean="0">
                <a:solidFill>
                  <a:schemeClr val="tx1"/>
                </a:solidFill>
                <a:latin typeface="小塚ゴシック Pr6N L"/>
                <a:ea typeface="小塚ゴシック Pr6N L"/>
                <a:cs typeface="小塚ゴシック Pr6N L"/>
              </a:rPr>
              <a:t>アプリ・スマート</a:t>
            </a:r>
            <a:r>
              <a:rPr lang="ja-JP" altLang="en-US" sz="1200">
                <a:solidFill>
                  <a:schemeClr val="tx1"/>
                </a:solidFill>
                <a:latin typeface="小塚ゴシック Pr6N L"/>
                <a:ea typeface="小塚ゴシック Pr6N L"/>
                <a:cs typeface="小塚ゴシック Pr6N L"/>
              </a:rPr>
              <a:t>フォン</a:t>
            </a:r>
            <a:r>
              <a:rPr lang="ja-JP" altLang="en-US" sz="1200" smtClean="0">
                <a:solidFill>
                  <a:schemeClr val="tx1"/>
                </a:solidFill>
                <a:latin typeface="小塚ゴシック Pr6N L"/>
                <a:ea typeface="小塚ゴシック Pr6N L"/>
                <a:cs typeface="小塚ゴシック Pr6N L"/>
              </a:rPr>
              <a:t>アプリ</a:t>
            </a:r>
            <a:endParaRPr kumimoji="1" lang="ja-JP" altLang="en-US" sz="1200" dirty="0">
              <a:solidFill>
                <a:schemeClr val="tx1"/>
              </a:solidFill>
              <a:latin typeface="小塚ゴシック Pr6N L"/>
              <a:ea typeface="小塚ゴシック Pr6N L"/>
              <a:cs typeface="小塚ゴシック Pr6N L"/>
            </a:endParaRPr>
          </a:p>
        </p:txBody>
      </p:sp>
      <p:sp>
        <p:nvSpPr>
          <p:cNvPr id="71" name="角丸四角形 70"/>
          <p:cNvSpPr/>
          <p:nvPr/>
        </p:nvSpPr>
        <p:spPr>
          <a:xfrm>
            <a:off x="5096142" y="2479905"/>
            <a:ext cx="1246823" cy="361791"/>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pic>
        <p:nvPicPr>
          <p:cNvPr id="4" name="96.jpg" descr="/Users/meg/Desktop/特研/特研OD/かなざわ育なび.net/96.jpg"/>
          <p:cNvPicPr>
            <a:picLocks noChangeAspect="1"/>
          </p:cNvPicPr>
          <p:nvPr/>
        </p:nvPicPr>
        <p:blipFill rotWithShape="1">
          <a:blip r:embed="rId8" r:link="rId9">
            <a:extLst>
              <a:ext uri="{28A0092B-C50C-407E-A947-70E740481C1C}">
                <a14:useLocalDpi xmlns:a14="http://schemas.microsoft.com/office/drawing/2010/main" val="0"/>
              </a:ext>
            </a:extLst>
          </a:blip>
          <a:srcRect/>
          <a:stretch/>
        </p:blipFill>
        <p:spPr>
          <a:xfrm>
            <a:off x="2539816" y="2066397"/>
            <a:ext cx="2413183" cy="1971562"/>
          </a:xfrm>
          <a:prstGeom prst="rect">
            <a:avLst/>
          </a:prstGeom>
        </p:spPr>
      </p:pic>
      <p:sp>
        <p:nvSpPr>
          <p:cNvPr id="2" name="テキスト ボックス 1"/>
          <p:cNvSpPr txBox="1"/>
          <p:nvPr/>
        </p:nvSpPr>
        <p:spPr>
          <a:xfrm>
            <a:off x="8832285" y="2097531"/>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1176099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473</Words>
  <Application>Microsoft Office PowerPoint</Application>
  <PresentationFormat>A4 210 x 297 mm</PresentationFormat>
  <Paragraphs>83</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ＭＳ Ｐゴシック</vt:lpstr>
      <vt:lpstr>ヒラギノ角ゴ Pro W3</vt:lpstr>
      <vt:lpstr>フォントポにほんご</vt:lpstr>
      <vt:lpstr>小塚ゴシック Pr6N L</vt:lpstr>
      <vt:lpstr>小塚ゴシック Pr6N M</vt:lpstr>
      <vt:lpstr>小塚ゴシック Pr6N R</vt:lpstr>
      <vt:lpstr>小塚ゴシック Pro M</vt:lpstr>
      <vt:lpstr>Arial</vt:lpstr>
      <vt:lpstr>Calibri</vt:lpstr>
      <vt:lpstr>Corbel</vt:lpstr>
      <vt:lpstr>Wingdings</vt:lpstr>
      <vt:lpstr>ホワイト</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2018-02-21T08:06:24Z</dcterms:created>
  <dcterms:modified xsi:type="dcterms:W3CDTF">2018-02-21T08:06:29Z</dcterms:modified>
</cp:coreProperties>
</file>