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60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8007"/>
    <a:srgbClr val="118803"/>
    <a:srgbClr val="1EE65B"/>
    <a:srgbClr val="BDFFC9"/>
    <a:srgbClr val="1BD41E"/>
    <a:srgbClr val="AFFFBD"/>
    <a:srgbClr val="1CCC3F"/>
    <a:srgbClr val="49C85B"/>
    <a:srgbClr val="1CB900"/>
    <a:srgbClr val="00D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6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50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2020/9/4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meg/Desktop/%E7%89%B9%E7%A0%94/%E7%89%B9%E7%A0%94OD/%E3%82%A2%E3%82%A4%E3%82%B3%E3%83%B3/%E3%81%B2%E3%82%89%E3%82%81%E3%81%8D.pn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meg/Desktop/%E7%89%B9%E7%A0%94/%E7%89%B9%E7%A0%94OD/%E3%82%A2%E3%82%A4%E3%82%B3%E3%83%B3/%E3%83%8F%E3%83%86%E3%83%8A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クリーンショット 2016-01-26 18.54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91" y="2880263"/>
            <a:ext cx="1867152" cy="2936600"/>
          </a:xfrm>
          <a:prstGeom prst="rect">
            <a:avLst/>
          </a:prstGeom>
        </p:spPr>
      </p:pic>
      <p:sp>
        <p:nvSpPr>
          <p:cNvPr id="55" name="角丸四角形 54"/>
          <p:cNvSpPr/>
          <p:nvPr/>
        </p:nvSpPr>
        <p:spPr>
          <a:xfrm>
            <a:off x="301169" y="4791686"/>
            <a:ext cx="1840874" cy="944067"/>
          </a:xfrm>
          <a:prstGeom prst="roundRect">
            <a:avLst>
              <a:gd name="adj" fmla="val 10424"/>
            </a:avLst>
          </a:prstGeom>
          <a:noFill/>
          <a:ln w="28575" cmpd="sng"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スクリーンショット 2016-01-26 18.58.4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551" y="2923060"/>
            <a:ext cx="1958834" cy="2211444"/>
          </a:xfrm>
          <a:prstGeom prst="rect">
            <a:avLst/>
          </a:prstGeom>
        </p:spPr>
      </p:pic>
      <p:pic>
        <p:nvPicPr>
          <p:cNvPr id="18" name="図 17" descr="スクリーンショット 2016-01-26 19.05.48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88992" y="5335659"/>
            <a:ext cx="929387" cy="1083083"/>
          </a:xfrm>
          <a:prstGeom prst="rect">
            <a:avLst/>
          </a:prstGeom>
        </p:spPr>
      </p:pic>
      <p:sp>
        <p:nvSpPr>
          <p:cNvPr id="41" name="角丸四角形 40"/>
          <p:cNvSpPr/>
          <p:nvPr/>
        </p:nvSpPr>
        <p:spPr>
          <a:xfrm>
            <a:off x="335851" y="5992871"/>
            <a:ext cx="3585561" cy="436577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フォントポにほんご"/>
                <a:ea typeface="フォントポにほんご"/>
                <a:cs typeface="フォントポにほんご"/>
              </a:rPr>
              <a:t>通常のマップ上だけでなく、ストリートビューで</a:t>
            </a:r>
            <a:endParaRPr lang="en-US" altLang="ja-JP" sz="1000" dirty="0" smtClean="0"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000" dirty="0" smtClean="0">
                <a:latin typeface="フォントポにほんご"/>
                <a:ea typeface="フォントポにほんご"/>
                <a:cs typeface="フォントポにほんご"/>
              </a:rPr>
              <a:t>実際の風景と照らし合わせて場所を確認できる</a:t>
            </a:r>
            <a:endParaRPr lang="en-US" altLang="ja-JP" sz="10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3036863" y="4236830"/>
            <a:ext cx="376897" cy="376897"/>
          </a:xfrm>
          <a:prstGeom prst="ellipse">
            <a:avLst/>
          </a:prstGeom>
          <a:noFill/>
          <a:ln w="28575" cmpd="sng">
            <a:solidFill>
              <a:srgbClr val="11880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516192" y="5147367"/>
            <a:ext cx="121184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500" dirty="0" smtClean="0">
                <a:latin typeface="小塚ゴシック Pr6N L"/>
                <a:ea typeface="小塚ゴシック Pr6N L"/>
                <a:cs typeface="小塚ゴシック Pr6N L"/>
              </a:rPr>
              <a:t>地図データ </a:t>
            </a:r>
            <a:r>
              <a:rPr lang="en-US" altLang="ja-JP" sz="500" dirty="0" smtClean="0">
                <a:latin typeface="小塚ゴシック Pr6N L"/>
                <a:ea typeface="小塚ゴシック Pr6N L"/>
                <a:cs typeface="小塚ゴシック Pr6N L"/>
              </a:rPr>
              <a:t>©2016 Google, ZENRIN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556974" y="5234059"/>
            <a:ext cx="1425472" cy="174025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フォントポにほんご"/>
                <a:ea typeface="フォントポにほんご"/>
                <a:cs typeface="フォントポにほんご"/>
              </a:rPr>
              <a:t>例：福島県立博物館</a:t>
            </a:r>
            <a:endParaRPr lang="en-US" altLang="ja-JP" sz="10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2142043" y="4539830"/>
            <a:ext cx="784037" cy="312207"/>
          </a:xfrm>
          <a:prstGeom prst="straightConnector1">
            <a:avLst/>
          </a:prstGeom>
          <a:ln w="28575" cmpd="sng">
            <a:solidFill>
              <a:srgbClr val="11880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3353928" y="4539830"/>
            <a:ext cx="669432" cy="957608"/>
          </a:xfrm>
          <a:prstGeom prst="straightConnector1">
            <a:avLst/>
          </a:prstGeom>
          <a:ln w="28575" cmpd="sng">
            <a:solidFill>
              <a:srgbClr val="118803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5052210" y="4723026"/>
            <a:ext cx="4743817" cy="1691174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片側の 2 つの角を丸めた四角形 31"/>
          <p:cNvSpPr/>
          <p:nvPr/>
        </p:nvSpPr>
        <p:spPr>
          <a:xfrm>
            <a:off x="5052210" y="4712866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-350" y="1496340"/>
            <a:ext cx="9911641" cy="46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「消火栓が見つからない！」を無くしたい。そんな地元消防団員の願いから生まれた</a:t>
            </a:r>
            <a:endParaRPr lang="en-US" altLang="ja-JP" sz="1500" dirty="0">
              <a:solidFill>
                <a:srgbClr val="308007"/>
              </a:solidFill>
              <a:latin typeface="小塚ゴシック Pr6N R"/>
              <a:ea typeface="小塚ゴシック Pr6N R"/>
              <a:cs typeface="小塚ゴシック Pr6N R"/>
            </a:endParaRPr>
          </a:p>
          <a:p>
            <a:pPr algn="l"/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デバイスの位置情報を基に</a:t>
            </a:r>
            <a:r>
              <a:rPr lang="en-US" altLang="ja-JP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Google Map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上に周囲の消火栓と消火水槽を表示するアプリです。</a:t>
            </a:r>
            <a:r>
              <a:rPr lang="en-US" altLang="ja-JP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(2014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年</a:t>
            </a:r>
            <a:r>
              <a:rPr lang="en-US" altLang="ja-JP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5</a:t>
            </a:r>
            <a:r>
              <a:rPr lang="ja-JP" altLang="en-US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月サービス開始</a:t>
            </a:r>
            <a:r>
              <a:rPr lang="en-US" altLang="ja-JP" sz="1500" dirty="0" smtClean="0">
                <a:solidFill>
                  <a:srgbClr val="308007"/>
                </a:solidFill>
                <a:latin typeface="小塚ゴシック Pr6N R"/>
                <a:ea typeface="小塚ゴシック Pr6N R"/>
                <a:cs typeface="小塚ゴシック Pr6N R"/>
              </a:rPr>
              <a:t>)</a:t>
            </a:r>
            <a:endParaRPr lang="en-US" altLang="ja-JP" sz="1500" dirty="0">
              <a:solidFill>
                <a:srgbClr val="308007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7270969" y="4333582"/>
            <a:ext cx="302462" cy="317426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4372" y="1405574"/>
            <a:ext cx="9901628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-348" y="2077445"/>
            <a:ext cx="9911640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図形グループ 13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solidFill>
            <a:schemeClr val="bg1"/>
          </a:solidFill>
        </p:grpSpPr>
        <p:sp>
          <p:nvSpPr>
            <p:cNvPr id="11" name="角丸四角形 10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solidFill>
              <a:srgbClr val="FFFFFF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1BD41E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1BD41E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1BD41E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1BD41E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6" name="図形グループ 15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  <a:solidFill>
            <a:srgbClr val="00D861"/>
          </a:solidFill>
        </p:grpSpPr>
        <p:sp>
          <p:nvSpPr>
            <p:cNvPr id="65" name="角丸四角形 64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BDFFC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BDFFC9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BDFFC9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BDFFC9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BDFFC9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19" name="図形グループ 18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67" name="角丸四角形 66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77" name="角丸四角形 76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noFill/>
          <a:ln w="38100">
            <a:solidFill>
              <a:srgbClr val="CCFF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pic>
        <p:nvPicPr>
          <p:cNvPr id="24" name="ハテナ.png" descr="/Users/meg/Desktop/特研/特研OD/アイコン/ハテナ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3198073"/>
            <a:ext cx="915309" cy="915309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5166303" y="2393001"/>
            <a:ext cx="3222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消火栓マップ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sz="1600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誕生の</a:t>
            </a:r>
            <a:r>
              <a:rPr kumimoji="1" lang="en-US" altLang="ja-JP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kumimoji="1" lang="ja-JP" altLang="en-US" dirty="0" smtClean="0">
                <a:solidFill>
                  <a:srgbClr val="308007"/>
                </a:solidFill>
                <a:latin typeface="小塚ゴシック Pr6N M"/>
                <a:ea typeface="小塚ゴシック Pr6N M"/>
                <a:cs typeface="小塚ゴシック Pr6N M"/>
              </a:rPr>
              <a:t>キッカケ</a:t>
            </a:r>
            <a:endParaRPr kumimoji="1" lang="ja-JP" altLang="en-US" dirty="0">
              <a:solidFill>
                <a:srgbClr val="308007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069983" y="2942307"/>
            <a:ext cx="4535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消防団員が管轄外へ応援に行く際、消火栓を探すために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大変な苦労と時間がかかった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特に冬場の消火活動時、雪で消火栓が埋まってしまい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どこに消火栓があるか発見するのが難しかった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endParaRPr lang="en-US" altLang="ja-JP" sz="1200" dirty="0">
              <a:latin typeface="小塚ゴシック Pr6N L"/>
              <a:ea typeface="小塚ゴシック Pr6N L"/>
              <a:cs typeface="小塚ゴシック Pr6N L"/>
            </a:endParaRPr>
          </a:p>
        </p:txBody>
      </p:sp>
      <p:pic>
        <p:nvPicPr>
          <p:cNvPr id="30" name="ひらめき.png" descr="/Users/meg/Desktop/特研/特研OD/アイコン/ひらめき.png"/>
          <p:cNvPicPr>
            <a:picLocks noChangeAspect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691" y="5387291"/>
            <a:ext cx="915309" cy="915309"/>
          </a:xfrm>
          <a:prstGeom prst="rect">
            <a:avLst/>
          </a:prstGeom>
          <a:noFill/>
        </p:spPr>
      </p:pic>
      <p:sp>
        <p:nvSpPr>
          <p:cNvPr id="81" name="テキスト ボックス 80"/>
          <p:cNvSpPr txBox="1"/>
          <p:nvPr/>
        </p:nvSpPr>
        <p:spPr>
          <a:xfrm>
            <a:off x="5166303" y="4798546"/>
            <a:ext cx="345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消火栓マップ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でこう</a:t>
            </a:r>
            <a:r>
              <a:rPr kumimoji="1" lang="en-US" altLang="ja-JP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 </a:t>
            </a:r>
            <a:r>
              <a:rPr lang="ja-JP" altLang="en-US" dirty="0" smtClean="0">
                <a:solidFill>
                  <a:schemeClr val="bg1"/>
                </a:solidFill>
                <a:latin typeface="小塚ゴシック Pr6N M"/>
                <a:ea typeface="小塚ゴシック Pr6N M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66303" y="5497438"/>
            <a:ext cx="405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応援に駆けつけた消防団員が、現地に到着するまでに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2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あらかじめ消火栓の位置を把握できるようになり、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200" dirty="0" smtClean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latin typeface="小塚ゴシック Pr6N L"/>
                <a:ea typeface="小塚ゴシック Pr6N L"/>
                <a:cs typeface="小塚ゴシック Pr6N L"/>
              </a:rPr>
              <a:t>迅速な応援が可能となった</a:t>
            </a:r>
            <a:endParaRPr lang="en-US" altLang="ja-JP" sz="12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5050292" y="2327966"/>
            <a:ext cx="4743817" cy="1908864"/>
          </a:xfrm>
          <a:prstGeom prst="roundRect">
            <a:avLst>
              <a:gd name="adj" fmla="val 10424"/>
            </a:avLst>
          </a:prstGeom>
          <a:noFill/>
          <a:ln>
            <a:solidFill>
              <a:srgbClr val="30800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オープンデータで消防団員をレスキュー！　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en-US" altLang="ja-JP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Code for Aizu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37" name="タイトル 1"/>
          <p:cNvSpPr>
            <a:spLocks noGrp="1"/>
          </p:cNvSpPr>
          <p:nvPr>
            <p:ph type="ctrTitle"/>
          </p:nvPr>
        </p:nvSpPr>
        <p:spPr>
          <a:xfrm>
            <a:off x="45112" y="222937"/>
            <a:ext cx="5415888" cy="744513"/>
          </a:xfrm>
        </p:spPr>
        <p:txBody>
          <a:bodyPr>
            <a:noAutofit/>
          </a:bodyPr>
          <a:lstStyle/>
          <a:p>
            <a:pPr algn="l"/>
            <a:r>
              <a:rPr lang="ja-JP" altLang="en-US" sz="3600" dirty="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会津若松市消火栓マップ</a:t>
            </a:r>
            <a:endParaRPr kumimoji="1" lang="ja-JP" altLang="en-US" sz="36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34281" y="2266261"/>
            <a:ext cx="4536223" cy="496072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「全体表示」「現在地から最寄りのルート表示」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  <a:p>
            <a:pPr algn="ctr"/>
            <a:r>
              <a:rPr lang="ja-JP" altLang="en-US" sz="1100" dirty="0" smtClean="0">
                <a:latin typeface="フォントポにほんご"/>
                <a:ea typeface="フォントポにほんご"/>
                <a:cs typeface="フォントポにほんご"/>
              </a:rPr>
              <a:t>「地図の中心地を指定して表示」から選択して検索する</a:t>
            </a:r>
            <a:endParaRPr lang="en-US" altLang="ja-JP" sz="1100" dirty="0" smtClean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5158" y="221915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4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pic>
        <p:nvPicPr>
          <p:cNvPr id="5" name="図 4" descr="アイディア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1292394"/>
            <a:ext cx="643434" cy="643434"/>
          </a:xfrm>
          <a:prstGeom prst="rect">
            <a:avLst/>
          </a:prstGeom>
        </p:spPr>
      </p:pic>
      <p:pic>
        <p:nvPicPr>
          <p:cNvPr id="8" name="図 7" descr="受賞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73" y="2841696"/>
            <a:ext cx="643434" cy="643434"/>
          </a:xfrm>
          <a:prstGeom prst="rect">
            <a:avLst/>
          </a:prstGeom>
        </p:spPr>
      </p:pic>
      <p:pic>
        <p:nvPicPr>
          <p:cNvPr id="10" name="図 9" descr="チーム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2333781"/>
            <a:ext cx="643434" cy="643434"/>
          </a:xfrm>
          <a:prstGeom prst="rect">
            <a:avLst/>
          </a:prstGeom>
        </p:spPr>
      </p:pic>
      <p:pic>
        <p:nvPicPr>
          <p:cNvPr id="11" name="図 10" descr="パソコン作業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67" y="1745423"/>
            <a:ext cx="643434" cy="643434"/>
          </a:xfrm>
          <a:prstGeom prst="rect">
            <a:avLst/>
          </a:prstGeom>
        </p:spPr>
      </p:pic>
      <p:pic>
        <p:nvPicPr>
          <p:cNvPr id="33" name="図 32" descr="マーカー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596" y="3334378"/>
            <a:ext cx="643434" cy="643434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6431654" y="2982689"/>
            <a:ext cx="3307400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 </a:t>
            </a:r>
            <a:r>
              <a:rPr lang="ja-JP" altLang="en-US" sz="11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ー</a:t>
            </a:r>
            <a:endParaRPr lang="en-US" altLang="ja-JP" sz="11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77215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受賞歴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福島県会津若松市等、合計</a:t>
            </a:r>
            <a:r>
              <a:rPr lang="en-US" altLang="ja-JP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市</a:t>
            </a:r>
            <a:endParaRPr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地域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 flipH="1">
            <a:off x="10565" y="1405574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4080778"/>
            <a:ext cx="4711409" cy="2347365"/>
          </a:xfrm>
          <a:prstGeom prst="roundRect">
            <a:avLst>
              <a:gd name="adj" fmla="val 9905"/>
            </a:avLst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6" name="図 75" descr="拡声器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48" y="4159318"/>
            <a:ext cx="903101" cy="903101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767506" y="1499638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会津若松市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消防水利位置情報</a:t>
            </a:r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使用データ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342965" y="1989141"/>
            <a:ext cx="3396089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CSV</a:t>
            </a:r>
            <a:endParaRPr lang="en-US" altLang="ja-JP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データ形式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Web</a:t>
            </a:r>
            <a:r>
              <a:rPr lang="ja-JP" altLang="en-US" sz="1200" dirty="0" smtClean="0">
                <a:solidFill>
                  <a:schemeClr val="tx1"/>
                </a:solidFill>
                <a:latin typeface="小塚ゴシック Pr6N L"/>
                <a:ea typeface="小塚ゴシック Pr6N L"/>
                <a:cs typeface="小塚ゴシック Pr6N L"/>
              </a:rPr>
              <a:t>アプリ</a:t>
            </a:r>
            <a:endParaRPr kumimoji="1" lang="ja-JP" altLang="en-US" sz="1200" dirty="0">
              <a:solidFill>
                <a:schemeClr val="tx1"/>
              </a:solidFill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フォントポにほんご"/>
                <a:ea typeface="フォントポにほんご"/>
                <a:cs typeface="フォントポにほんご"/>
              </a:rPr>
              <a:t>提供形態</a:t>
            </a:r>
            <a:endParaRPr kumimoji="1" lang="ja-JP" altLang="en-US" sz="1400" dirty="0"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17649" y="4224557"/>
            <a:ext cx="3416320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“市民のアイデア”</a:t>
            </a:r>
            <a:r>
              <a:rPr lang="ja-JP" altLang="en-US" sz="24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で</a:t>
            </a:r>
            <a:endParaRPr lang="en-US" altLang="ja-JP" sz="2400" dirty="0" smtClean="0">
              <a:solidFill>
                <a:srgbClr val="008000"/>
              </a:solidFill>
              <a:latin typeface="フォントポにほんご"/>
              <a:ea typeface="フォントポにほんご"/>
              <a:cs typeface="フォントポにほんご"/>
            </a:endParaRPr>
          </a:p>
          <a:p>
            <a:r>
              <a:rPr kumimoji="1" lang="en-US" altLang="ja-JP" sz="24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	</a:t>
            </a:r>
            <a:r>
              <a:rPr kumimoji="1" lang="ja-JP" altLang="en-US" sz="2400" dirty="0" smtClean="0">
                <a:solidFill>
                  <a:srgbClr val="008000"/>
                </a:solidFill>
                <a:latin typeface="フォントポにほんご"/>
                <a:ea typeface="フォントポにほんご"/>
                <a:cs typeface="フォントポにほんご"/>
              </a:rPr>
              <a:t>　　　社会に活力を</a:t>
            </a:r>
            <a:endParaRPr kumimoji="1" lang="en-US" altLang="ja-JP" sz="2400" dirty="0" smtClean="0">
              <a:solidFill>
                <a:srgbClr val="008000"/>
              </a:solidFill>
              <a:latin typeface="フォントポにほんご"/>
              <a:ea typeface="フォントポにほんご"/>
              <a:cs typeface="フォントポにほんご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282448" y="5163960"/>
            <a:ext cx="43813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「</a:t>
            </a:r>
            <a:r>
              <a:rPr lang="en-US" altLang="ja-JP" sz="1100" dirty="0" smtClean="0">
                <a:latin typeface="小塚ゴシック Pr6N L"/>
                <a:ea typeface="小塚ゴシック Pr6N L"/>
                <a:cs typeface="小塚ゴシック Pr6N L"/>
              </a:rPr>
              <a:t>DATA for CITZEN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」のサイトでは、市民の「こんなデータが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欲しい」「こんなサービスを作って欲しい」という声を“あいべ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あ”という地域密着型コミュニケーションサービスを通して募集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している。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100" dirty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地域住民が協働し活発になることによって、社会の効率性を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100" dirty="0" smtClean="0">
                <a:latin typeface="小塚ゴシック Pr6N L"/>
                <a:ea typeface="小塚ゴシック Pr6N L"/>
                <a:cs typeface="小塚ゴシック Pr6N L"/>
              </a:rPr>
              <a:t>高めることができる「ソーシャル・キャピタル」を目指している。</a:t>
            </a:r>
            <a:endParaRPr lang="en-US" altLang="ja-JP" sz="11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-73111" y="1518394"/>
            <a:ext cx="5057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8000"/>
                </a:solidFill>
                <a:latin typeface="小塚ゴシック Pro M"/>
                <a:ea typeface="小塚ゴシック Pro M"/>
                <a:cs typeface="小塚ゴシック Pro M"/>
              </a:rPr>
              <a:t> “スマートシティ会津若松”の実現へ</a:t>
            </a:r>
            <a:endParaRPr kumimoji="1" lang="ja-JP" altLang="en-US" sz="2400" dirty="0">
              <a:solidFill>
                <a:srgbClr val="008000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38417" y="2098818"/>
            <a:ext cx="5068034" cy="44873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会津若松市消火栓マップは、スマー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トフォンや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PC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の位置情報を基に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Google</a:t>
            </a:r>
          </a:p>
          <a:p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Map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上に周囲の「消火栓」と「防火水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槽」を表示するアプリである。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05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全ての消火栓を表示する・最も近い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消火栓へのルートを探す・住所を指定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して消火栓を探すといった、利用者を</a:t>
            </a:r>
            <a:endParaRPr lang="en-US" altLang="ja-JP" sz="1050" dirty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想定した多彩な検索機能を持つ。</a:t>
            </a:r>
            <a:endParaRPr lang="en-US" altLang="ja-JP" sz="1050" dirty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アプリを作成したのは「行動 </a:t>
            </a:r>
            <a:r>
              <a:rPr lang="en-US" altLang="ja-JP" sz="1050" dirty="0">
                <a:latin typeface="小塚ゴシック Pr6N L"/>
                <a:ea typeface="小塚ゴシック Pr6N L"/>
                <a:cs typeface="小塚ゴシック Pr6N L"/>
              </a:rPr>
              <a:t>for 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会津」というネットワーク型の集団である。地元</a:t>
            </a:r>
            <a:r>
              <a:rPr lang="en-US" altLang="ja-JP" sz="1050" dirty="0">
                <a:latin typeface="小塚ゴシック Pr6N L"/>
                <a:ea typeface="小塚ゴシック Pr6N L"/>
                <a:cs typeface="小塚ゴシック Pr6N L"/>
              </a:rPr>
              <a:t>IT</a:t>
            </a:r>
            <a:r>
              <a:rPr lang="ja-JP" altLang="en-US" sz="1050" dirty="0">
                <a:latin typeface="小塚ゴシック Pr6N L"/>
                <a:ea typeface="小塚ゴシック Pr6N L"/>
                <a:cs typeface="小塚ゴシック Pr6N L"/>
              </a:rPr>
              <a:t>企業・団体・行政や学生などそれぞれの活動が集まり、関わり合うことで地域の抱える課題の解決に向けて の持続的な活動が行われている。消火栓マップもその活動の中で生まれた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この活動における情報基盤となっているのは、会津若松市のオープンデー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タ利活用基盤サイト「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DATA for CITIZEN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」。このサイトでは会津若松市の公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共データが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60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も公開されている（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2015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年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月現在）ほか、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18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ものアプリを一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般市民に向けて公開している。会津若松市消火栓マップはこの中の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>1</a:t>
            </a: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つに過ぎ</a:t>
            </a:r>
            <a: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  <a:t/>
            </a:r>
            <a:br>
              <a:rPr lang="en-US" altLang="ja-JP" sz="1050" dirty="0" smtClean="0">
                <a:latin typeface="小塚ゴシック Pr6N L"/>
                <a:ea typeface="小塚ゴシック Pr6N L"/>
                <a:cs typeface="小塚ゴシック Pr6N L"/>
              </a:rPr>
            </a:br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ないのである。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　これらの政策を推進している会津若松市が掲げる目標は「スマートシティ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会津若松」の実現である。情報通信技術や環境技術などを応用し、健康・福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祉・教育・防災・エネルギー・交通・環境といった市民生活を取り巻く様々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な分野の結びつきを深め、効率・高度化を目指している。「スマートシティ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  <a:p>
            <a:r>
              <a:rPr lang="ja-JP" altLang="en-US" sz="1050" dirty="0" smtClean="0">
                <a:latin typeface="小塚ゴシック Pr6N L"/>
                <a:ea typeface="小塚ゴシック Pr6N L"/>
                <a:cs typeface="小塚ゴシック Pr6N L"/>
              </a:rPr>
              <a:t>会津若松」の達成に向けて、会津若松市の勢いは留まりそうにない。</a:t>
            </a:r>
            <a:endParaRPr lang="en-US" altLang="ja-JP" sz="105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555029" y="3461894"/>
            <a:ext cx="141823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（</a:t>
            </a:r>
            <a:r>
              <a:rPr lang="en-US" altLang="ja-JP" sz="700" dirty="0" smtClean="0">
                <a:latin typeface="小塚ゴシック Pr6N L"/>
                <a:ea typeface="小塚ゴシック Pr6N L"/>
                <a:cs typeface="小塚ゴシック Pr6N L"/>
              </a:rPr>
              <a:t>DATA for CITIZEN</a:t>
            </a:r>
            <a:r>
              <a:rPr lang="en-US" altLang="ja-JP" sz="700" dirty="0">
                <a:latin typeface="小塚ゴシック Pr6N L"/>
                <a:ea typeface="小塚ゴシック Pr6N L"/>
                <a:cs typeface="小塚ゴシック Pr6N L"/>
              </a:rPr>
              <a:t> </a:t>
            </a:r>
            <a:r>
              <a:rPr lang="en-US" altLang="ja-JP" sz="700" dirty="0" smtClean="0">
                <a:latin typeface="小塚ゴシック Pr6N L"/>
                <a:ea typeface="小塚ゴシック Pr6N L"/>
                <a:cs typeface="小塚ゴシック Pr6N L"/>
              </a:rPr>
              <a:t>HP</a:t>
            </a:r>
            <a:r>
              <a:rPr lang="ja-JP" altLang="en-US" sz="700" dirty="0" smtClean="0">
                <a:latin typeface="小塚ゴシック Pr6N L"/>
                <a:ea typeface="小塚ゴシック Pr6N L"/>
                <a:cs typeface="小塚ゴシック Pr6N L"/>
              </a:rPr>
              <a:t>より）</a:t>
            </a:r>
            <a:endParaRPr lang="en-US" altLang="ja-JP" sz="700" dirty="0" smtClean="0">
              <a:latin typeface="小塚ゴシック Pr6N L"/>
              <a:ea typeface="小塚ゴシック Pr6N L"/>
              <a:cs typeface="小塚ゴシック Pr6N L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00D861"/>
          </a:solidFill>
          <a:ln w="9525" cap="flat" cmpd="sng" algn="ctr">
            <a:solidFill>
              <a:srgbClr val="00FF6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ヒラギノ角ゴ Pro W3"/>
              <a:cs typeface="+mn-cs"/>
            </a:endParaRPr>
          </a:p>
        </p:txBody>
      </p:sp>
      <p:sp>
        <p:nvSpPr>
          <p:cNvPr id="102" name="タイトル 1"/>
          <p:cNvSpPr txBox="1">
            <a:spLocks/>
          </p:cNvSpPr>
          <p:nvPr/>
        </p:nvSpPr>
        <p:spPr>
          <a:xfrm>
            <a:off x="57563" y="-26855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オープンデータで消防団員をレスキュー！　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103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By</a:t>
            </a:r>
            <a:r>
              <a:rPr lang="ja-JP" altLang="en-US" sz="1400" dirty="0" smtClean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 </a:t>
            </a:r>
            <a:r>
              <a:rPr lang="en-US" altLang="ja-JP" sz="1400" dirty="0">
                <a:solidFill>
                  <a:srgbClr val="FFFFFF"/>
                </a:solidFill>
                <a:latin typeface="小塚ゴシック Pr6N R"/>
                <a:ea typeface="小塚ゴシック Pr6N R"/>
                <a:cs typeface="小塚ゴシック Pr6N R"/>
              </a:rPr>
              <a:t>Code for Aizu</a:t>
            </a:r>
            <a:endParaRPr kumimoji="1" lang="ja-JP" altLang="en-US" sz="1400" dirty="0">
              <a:solidFill>
                <a:srgbClr val="FFFFFF"/>
              </a:solidFill>
              <a:latin typeface="小塚ゴシック Pr6N R"/>
              <a:ea typeface="小塚ゴシック Pr6N R"/>
              <a:cs typeface="小塚ゴシック Pr6N R"/>
            </a:endParaRPr>
          </a:p>
        </p:txBody>
      </p:sp>
      <p:sp>
        <p:nvSpPr>
          <p:cNvPr id="104" name="タイトル 1"/>
          <p:cNvSpPr txBox="1">
            <a:spLocks/>
          </p:cNvSpPr>
          <p:nvPr/>
        </p:nvSpPr>
        <p:spPr>
          <a:xfrm>
            <a:off x="45112" y="222937"/>
            <a:ext cx="5415888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smtClean="0">
                <a:solidFill>
                  <a:schemeClr val="bg1"/>
                </a:solidFill>
                <a:latin typeface="小塚ゴシック Pro M"/>
                <a:ea typeface="小塚ゴシック Pro M"/>
                <a:cs typeface="小塚ゴシック Pro M"/>
              </a:rPr>
              <a:t>会津若松市消火栓マップ</a:t>
            </a:r>
            <a:endParaRPr lang="ja-JP" altLang="en-US" sz="3600" dirty="0">
              <a:solidFill>
                <a:schemeClr val="bg1"/>
              </a:solidFill>
              <a:latin typeface="小塚ゴシック Pro M"/>
              <a:ea typeface="小塚ゴシック Pro M"/>
              <a:cs typeface="小塚ゴシック Pro M"/>
            </a:endParaRPr>
          </a:p>
        </p:txBody>
      </p:sp>
      <p:pic>
        <p:nvPicPr>
          <p:cNvPr id="4" name="図 3" descr="スクリーンショット 2016-01-26 19.57.27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16" y="2279560"/>
            <a:ext cx="1085214" cy="1182334"/>
          </a:xfrm>
          <a:prstGeom prst="rect">
            <a:avLst/>
          </a:prstGeom>
        </p:spPr>
      </p:pic>
      <p:pic>
        <p:nvPicPr>
          <p:cNvPr id="6" name="図 5" descr="スクリーンショット 2016-01-26 19.57.23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758" y="2279560"/>
            <a:ext cx="1093658" cy="1182334"/>
          </a:xfrm>
          <a:prstGeom prst="rect">
            <a:avLst/>
          </a:prstGeom>
        </p:spPr>
      </p:pic>
      <p:grpSp>
        <p:nvGrpSpPr>
          <p:cNvPr id="48" name="図形グループ 47"/>
          <p:cNvGrpSpPr/>
          <p:nvPr/>
        </p:nvGrpSpPr>
        <p:grpSpPr>
          <a:xfrm>
            <a:off x="6255233" y="250008"/>
            <a:ext cx="752743" cy="752743"/>
            <a:chOff x="6255233" y="281179"/>
            <a:chExt cx="752743" cy="752743"/>
          </a:xfrm>
          <a:solidFill>
            <a:schemeClr val="bg1"/>
          </a:solidFill>
        </p:grpSpPr>
        <p:sp>
          <p:nvSpPr>
            <p:cNvPr id="49" name="角丸四角形 48"/>
            <p:cNvSpPr/>
            <p:nvPr/>
          </p:nvSpPr>
          <p:spPr>
            <a:xfrm>
              <a:off x="6255233" y="281179"/>
              <a:ext cx="752743" cy="752743"/>
            </a:xfrm>
            <a:prstGeom prst="roundRect">
              <a:avLst/>
            </a:prstGeom>
            <a:solidFill>
              <a:srgbClr val="FFFFFF"/>
            </a:solidFill>
            <a:ln w="3810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308439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1BD41E"/>
                  </a:solidFill>
                  <a:latin typeface="小塚ゴシック Pr6N M"/>
                  <a:ea typeface="小塚ゴシック Pr6N M"/>
                  <a:cs typeface="小塚ゴシック Pr6N M"/>
                </a:rPr>
                <a:t>防災</a:t>
              </a:r>
              <a:endParaRPr kumimoji="1" lang="en-US" altLang="ja-JP" dirty="0" smtClean="0">
                <a:solidFill>
                  <a:srgbClr val="1BD41E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1BD41E"/>
                  </a:solidFill>
                  <a:latin typeface="小塚ゴシック Pr6N M"/>
                  <a:ea typeface="小塚ゴシック Pr6N M"/>
                  <a:cs typeface="小塚ゴシック Pr6N M"/>
                </a:rPr>
                <a:t>減災</a:t>
              </a:r>
              <a:endParaRPr kumimoji="1" lang="ja-JP" altLang="en-US" dirty="0">
                <a:solidFill>
                  <a:srgbClr val="1BD41E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1" name="図形グループ 50"/>
          <p:cNvGrpSpPr/>
          <p:nvPr/>
        </p:nvGrpSpPr>
        <p:grpSpPr>
          <a:xfrm>
            <a:off x="8089329" y="250008"/>
            <a:ext cx="752743" cy="752743"/>
            <a:chOff x="8060984" y="281179"/>
            <a:chExt cx="752743" cy="752743"/>
          </a:xfrm>
          <a:solidFill>
            <a:srgbClr val="00D861"/>
          </a:solidFill>
        </p:grpSpPr>
        <p:sp>
          <p:nvSpPr>
            <p:cNvPr id="52" name="角丸四角形 51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BDFFC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BDFFC9"/>
                  </a:solidFill>
                  <a:latin typeface="小塚ゴシック Pr6N M"/>
                  <a:ea typeface="小塚ゴシック Pr6N M"/>
                  <a:cs typeface="小塚ゴシック Pr6N M"/>
                </a:rPr>
                <a:t>産業</a:t>
              </a:r>
              <a:endParaRPr lang="en-US" altLang="ja-JP" dirty="0" smtClean="0">
                <a:solidFill>
                  <a:srgbClr val="BDFFC9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BDFFC9"/>
                  </a:solidFill>
                  <a:latin typeface="小塚ゴシック Pr6N M"/>
                  <a:ea typeface="小塚ゴシック Pr6N M"/>
                  <a:cs typeface="小塚ゴシック Pr6N M"/>
                </a:rPr>
                <a:t>創出</a:t>
              </a:r>
              <a:endParaRPr kumimoji="1" lang="en-US" altLang="ja-JP" dirty="0" smtClean="0">
                <a:solidFill>
                  <a:srgbClr val="BDFFC9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grpSp>
        <p:nvGrpSpPr>
          <p:cNvPr id="54" name="図形グループ 53"/>
          <p:cNvGrpSpPr/>
          <p:nvPr/>
        </p:nvGrpSpPr>
        <p:grpSpPr>
          <a:xfrm>
            <a:off x="7172281" y="250008"/>
            <a:ext cx="752743" cy="752743"/>
            <a:chOff x="7154801" y="281179"/>
            <a:chExt cx="752743" cy="752743"/>
          </a:xfrm>
        </p:grpSpPr>
        <p:sp>
          <p:nvSpPr>
            <p:cNvPr id="55" name="角丸四角形 54"/>
            <p:cNvSpPr/>
            <p:nvPr/>
          </p:nvSpPr>
          <p:spPr>
            <a:xfrm>
              <a:off x="7154801" y="281179"/>
              <a:ext cx="752743" cy="752743"/>
            </a:xfrm>
            <a:prstGeom prst="roundRect">
              <a:avLst/>
            </a:prstGeom>
            <a:noFill/>
            <a:ln w="38100">
              <a:solidFill>
                <a:srgbClr val="CCFF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7208007" y="33438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少子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  <a:p>
              <a:r>
                <a:rPr lang="ja-JP" altLang="en-US" dirty="0" smtClean="0">
                  <a:solidFill>
                    <a:srgbClr val="CCFFCC"/>
                  </a:solidFill>
                  <a:latin typeface="小塚ゴシック Pr6N M"/>
                  <a:ea typeface="小塚ゴシック Pr6N M"/>
                  <a:cs typeface="小塚ゴシック Pr6N M"/>
                </a:rPr>
                <a:t>高齢</a:t>
              </a:r>
              <a:endParaRPr lang="en-US" altLang="ja-JP" dirty="0" smtClean="0">
                <a:solidFill>
                  <a:srgbClr val="CCFFCC"/>
                </a:solidFill>
                <a:latin typeface="小塚ゴシック Pr6N M"/>
                <a:ea typeface="小塚ゴシック Pr6N M"/>
                <a:cs typeface="小塚ゴシック Pr6N M"/>
              </a:endParaRPr>
            </a:p>
          </p:txBody>
        </p:sp>
      </p:grpSp>
      <p:sp>
        <p:nvSpPr>
          <p:cNvPr id="59" name="角丸四角形 58"/>
          <p:cNvSpPr/>
          <p:nvPr/>
        </p:nvSpPr>
        <p:spPr>
          <a:xfrm>
            <a:off x="9006672" y="250008"/>
            <a:ext cx="752743" cy="752743"/>
          </a:xfrm>
          <a:prstGeom prst="roundRect">
            <a:avLst/>
          </a:prstGeom>
          <a:noFill/>
          <a:ln w="38100">
            <a:solidFill>
              <a:srgbClr val="CCFF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059584" y="259585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防犯</a:t>
            </a:r>
            <a:endParaRPr lang="en-US" altLang="ja-JP" sz="1400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医療</a:t>
            </a:r>
            <a:endParaRPr lang="en-US" altLang="ja-JP" sz="1400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  <a:p>
            <a:r>
              <a:rPr lang="ja-JP" altLang="en-US" sz="14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教育</a:t>
            </a:r>
            <a:r>
              <a:rPr lang="ja-JP" altLang="en-US" sz="1000" dirty="0" smtClean="0">
                <a:solidFill>
                  <a:srgbClr val="AFFFBD"/>
                </a:solidFill>
                <a:latin typeface="小塚ゴシック Pr6N M"/>
                <a:ea typeface="小塚ゴシック Pr6N M"/>
                <a:cs typeface="小塚ゴシック Pr6N M"/>
              </a:rPr>
              <a:t>等</a:t>
            </a:r>
            <a:endParaRPr lang="en-US" altLang="ja-JP" dirty="0" smtClean="0">
              <a:solidFill>
                <a:srgbClr val="AFFFBD"/>
              </a:solidFill>
              <a:latin typeface="小塚ゴシック Pr6N M"/>
              <a:ea typeface="小塚ゴシック Pr6N M"/>
              <a:cs typeface="小塚ゴシック Pr6N M"/>
            </a:endParaRPr>
          </a:p>
        </p:txBody>
      </p:sp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Office PowerPoint</Application>
  <PresentationFormat>A4 210 x 297 mm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Ｐゴシック</vt:lpstr>
      <vt:lpstr>ヒラギノ角ゴ Pro W3</vt:lpstr>
      <vt:lpstr>フォントポにほんご</vt:lpstr>
      <vt:lpstr>小塚ゴシック Pr6N L</vt:lpstr>
      <vt:lpstr>小塚ゴシック Pr6N M</vt:lpstr>
      <vt:lpstr>小塚ゴシック Pr6N R</vt:lpstr>
      <vt:lpstr>小塚ゴシック Pro M</vt:lpstr>
      <vt:lpstr>Arial</vt:lpstr>
      <vt:lpstr>Calibri</vt:lpstr>
      <vt:lpstr>Corbel</vt:lpstr>
      <vt:lpstr>Wingdings</vt:lpstr>
      <vt:lpstr>ホワイト</vt:lpstr>
      <vt:lpstr>会津若松市消火栓マップ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2018-02-21T08:04:09Z</dcterms:created>
  <dcterms:modified xsi:type="dcterms:W3CDTF">2020-09-04T00:48:04Z</dcterms:modified>
</cp:coreProperties>
</file>