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trictFirstAndLastChars="0" embedTrueTypeFonts="1" saveSubsetFonts="1" autoCompressPictures="0">
  <p:sldMasterIdLst>
    <p:sldMasterId id="2147483665" r:id="rId1"/>
  </p:sldMasterIdLst>
  <p:notesMasterIdLst>
    <p:notesMasterId r:id="rId4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Lst>
  <p:sldSz cx="9144000" cy="5143500" type="screen16x9"/>
  <p:notesSz cx="6858000" cy="9144000"/>
  <p:embeddedFontLst>
    <p:embeddedFont>
      <p:font typeface="M PLUS 1p" panose="020B0600070205080204" charset="-128"/>
      <p:regular r:id="rId48"/>
      <p:bold r:id="rId49"/>
    </p:embeddedFont>
    <p:embeddedFont>
      <p:font typeface="M PLUS 1p Medium" panose="020B0600070205080204" charset="-128"/>
      <p:regular r:id="rId50"/>
      <p:bold r:id="rId51"/>
    </p:embeddedFont>
    <p:embeddedFont>
      <p:font typeface="Meiryo" panose="020B0604030504040204" pitchFamily="50" charset="-128"/>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EE81D9-FC73-4627-A161-A4A3829D0838}" v="4" dt="2023-01-23T11:24:58.644"/>
  </p1510:revLst>
</p1510:revInfo>
</file>

<file path=ppt/tableStyles.xml><?xml version="1.0" encoding="utf-8"?>
<a:tblStyleLst xmlns:a="http://schemas.openxmlformats.org/drawingml/2006/main" def="{1AAB6FED-DCB5-46EE-9118-3E3DC43DF8FC}">
  <a:tblStyle styleId="{1AAB6FED-DCB5-46EE-9118-3E3DC43DF8F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83"/>
    <p:restoredTop sz="94694"/>
  </p:normalViewPr>
  <p:slideViewPr>
    <p:cSldViewPr snapToGrid="0">
      <p:cViewPr varScale="1">
        <p:scale>
          <a:sx n="95" d="100"/>
          <a:sy n="95" d="100"/>
        </p:scale>
        <p:origin x="86"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customXml" Target="../customXml/item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eiryo" panose="020B0604030504040204" pitchFamily="34" charset="-128"/>
        <a:ea typeface="Meiryo" panose="020B0604030504040204" pitchFamily="34"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ac3d1ca2f8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1ac3d1ca2f8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1ac3d1ca2f8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1ac3d1ca2f8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ac3d1ca2f8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1ac3d1ca2f8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5b2e8d3bcc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15b2e8d3bcc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ac3d1ca2f8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ac3d1ca2f8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8365979a76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18365979a7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150" dirty="0">
              <a:solidFill>
                <a:srgbClr val="111111"/>
              </a:solidFill>
              <a:highlight>
                <a:srgbClr val="FFFFFF"/>
              </a:highlight>
              <a:cs typeface="Meiryo"/>
              <a:sym typeface="Meiry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168795c6a26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168795c6a26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150" dirty="0">
              <a:solidFill>
                <a:srgbClr val="111111"/>
              </a:solidFill>
              <a:highlight>
                <a:srgbClr val="FFFFFF"/>
              </a:highlight>
              <a:cs typeface="Meiryo"/>
              <a:sym typeface="Meiryo"/>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15d5f4d47d9_0_10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15d5f4d47d9_0_10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177f56066b1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177f56066b1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177f56066b1_1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177f56066b1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98e5656ed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98e5656ed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1431a9425a6_0_1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1431a9425a6_0_1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177f56066b1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177f56066b1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168795c6a26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168795c6a26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000" dirty="0">
              <a:solidFill>
                <a:schemeClr val="dk1"/>
              </a:solidFill>
              <a:cs typeface="M PLUS 1p"/>
              <a:sym typeface="M PLUS 1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176c078aab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176c078aab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000" dirty="0">
              <a:solidFill>
                <a:schemeClr val="dk1"/>
              </a:solidFill>
              <a:cs typeface="M PLUS 1p"/>
              <a:sym typeface="M PLUS 1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177f56066b1_1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177f56066b1_1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000" dirty="0">
              <a:solidFill>
                <a:schemeClr val="dk1"/>
              </a:solidFill>
              <a:cs typeface="M PLUS 1p"/>
              <a:sym typeface="M PLUS 1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177f56066b1_1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177f56066b1_1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14df944ce8f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14df944ce8f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15346883acc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15346883ac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15b04ba3e10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15b04ba3e10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000" dirty="0">
              <a:solidFill>
                <a:schemeClr val="dk1"/>
              </a:solidFill>
              <a:highlight>
                <a:srgbClr val="FFFFFF"/>
              </a:highlight>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fec0075b1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fec0075b1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dirty="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431a9425a6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1431a9425a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6e2f0816d4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6e2f0816d4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dirty="0">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15b2e8d3bcc_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15b2e8d3bcc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16cda0e3717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16cda0e3717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16cda0e3717_0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16cda0e3717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1431a9425a6_0_1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 name="Google Shape;740;g1431a9425a6_0_1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15857605e8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15857605e8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14df944ce8f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14df944ce8f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15857605e80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 name="Google Shape;825;g15857605e80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15857605e80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6" name="Google Shape;836;g15857605e80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1431a9425a6_0_1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8" name="Google Shape;848;g1431a9425a6_0_1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592a4065d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592a4065d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1ac3d1ca2f8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 name="Google Shape;857;g1ac3d1ca2f8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14df944ce8f_0_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14df944ce8f_0_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14df944ce8f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g14df944ce8f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14df944ce8f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14df944ce8f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1ac3d1ca2f8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0" name="Google Shape;910;g1ac3d1ca2f8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1ac3d1ca2f8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 name="Google Shape;922;g1ac3d1ca2f8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98e5656ed4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198e5656ed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5e18156789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15e18156789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5b2e8d3bcc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15b2e8d3bc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5039262e0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15039262e0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98e5656ed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198e5656ed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atin typeface="Meiryo" panose="020B0604030504040204" pitchFamily="34" charset="-128"/>
                <a:ea typeface="Meiryo" panose="020B0604030504040204" pitchFamily="34" charset="-128"/>
              </a:defRPr>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11" name="Google Shape;11;p2"/>
          <p:cNvSpPr txBox="1">
            <a:spLocks noGrp="1"/>
          </p:cNvSpPr>
          <p:nvPr>
            <p:ph type="title"/>
          </p:nvPr>
        </p:nvSpPr>
        <p:spPr>
          <a:xfrm>
            <a:off x="1242000" y="525425"/>
            <a:ext cx="7200000" cy="4092600"/>
          </a:xfrm>
          <a:prstGeom prst="rect">
            <a:avLst/>
          </a:prstGeom>
        </p:spPr>
        <p:txBody>
          <a:bodyPr spcFirstLastPara="1" wrap="square" lIns="0" tIns="0" rIns="0" bIns="0" anchor="ctr" anchorCtr="0">
            <a:noAutofit/>
          </a:bodyPr>
          <a:lstStyle>
            <a:lvl1pPr lvl="0" rtl="0">
              <a:lnSpc>
                <a:spcPct val="115000"/>
              </a:lnSpc>
              <a:spcBef>
                <a:spcPts val="0"/>
              </a:spcBef>
              <a:spcAft>
                <a:spcPts val="0"/>
              </a:spcAft>
              <a:buSzPts val="4500"/>
              <a:buNone/>
              <a:defRPr sz="4500" b="0" i="0">
                <a:latin typeface="Meiryo" panose="020B0604030504040204" pitchFamily="34" charset="-128"/>
                <a:ea typeface="Meiryo" panose="020B0604030504040204" pitchFamily="34" charset="-128"/>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2" name="Google Shape;12;p2"/>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4"/>
        <p:cNvGrpSpPr/>
        <p:nvPr/>
      </p:nvGrpSpPr>
      <p:grpSpPr>
        <a:xfrm>
          <a:off x="0" y="0"/>
          <a:ext cx="0" cy="0"/>
          <a:chOff x="0" y="0"/>
          <a:chExt cx="0" cy="0"/>
        </a:xfrm>
      </p:grpSpPr>
      <p:sp>
        <p:nvSpPr>
          <p:cNvPr id="105" name="Google Shape;105;p11"/>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atin typeface="Meiryo" panose="020B0604030504040204" pitchFamily="34" charset="-128"/>
                <a:ea typeface="Meiryo" panose="020B0604030504040204" pitchFamily="34" charset="-128"/>
              </a:defRPr>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106" name="Google Shape;106;p11"/>
          <p:cNvSpPr txBox="1">
            <a:spLocks noGrp="1"/>
          </p:cNvSpPr>
          <p:nvPr>
            <p:ph type="subTitle" idx="1"/>
          </p:nvPr>
        </p:nvSpPr>
        <p:spPr>
          <a:xfrm>
            <a:off x="1242426" y="504000"/>
            <a:ext cx="7200000" cy="248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rtl="0">
              <a:lnSpc>
                <a:spcPct val="100000"/>
              </a:lnSpc>
              <a:spcBef>
                <a:spcPts val="0"/>
              </a:spcBef>
              <a:spcAft>
                <a:spcPts val="0"/>
              </a:spcAft>
              <a:buSzPts val="1600"/>
              <a:buNone/>
              <a:defRPr b="1">
                <a:highlight>
                  <a:schemeClr val="lt1"/>
                </a:highlight>
              </a:defRPr>
            </a:lvl2pPr>
            <a:lvl3pPr lvl="2" rtl="0">
              <a:lnSpc>
                <a:spcPct val="100000"/>
              </a:lnSpc>
              <a:spcBef>
                <a:spcPts val="0"/>
              </a:spcBef>
              <a:spcAft>
                <a:spcPts val="0"/>
              </a:spcAft>
              <a:buSzPts val="1600"/>
              <a:buNone/>
              <a:defRPr b="1">
                <a:highlight>
                  <a:schemeClr val="lt1"/>
                </a:highlight>
              </a:defRPr>
            </a:lvl3pPr>
            <a:lvl4pPr lvl="3" rtl="0">
              <a:lnSpc>
                <a:spcPct val="100000"/>
              </a:lnSpc>
              <a:spcBef>
                <a:spcPts val="0"/>
              </a:spcBef>
              <a:spcAft>
                <a:spcPts val="0"/>
              </a:spcAft>
              <a:buSzPts val="1600"/>
              <a:buNone/>
              <a:defRPr b="1">
                <a:highlight>
                  <a:schemeClr val="lt1"/>
                </a:highlight>
              </a:defRPr>
            </a:lvl4pPr>
            <a:lvl5pPr lvl="4" rtl="0">
              <a:lnSpc>
                <a:spcPct val="100000"/>
              </a:lnSpc>
              <a:spcBef>
                <a:spcPts val="0"/>
              </a:spcBef>
              <a:spcAft>
                <a:spcPts val="0"/>
              </a:spcAft>
              <a:buSzPts val="1600"/>
              <a:buNone/>
              <a:defRPr b="1">
                <a:highlight>
                  <a:schemeClr val="lt1"/>
                </a:highlight>
              </a:defRPr>
            </a:lvl5pPr>
            <a:lvl6pPr lvl="5" rtl="0">
              <a:lnSpc>
                <a:spcPct val="100000"/>
              </a:lnSpc>
              <a:spcBef>
                <a:spcPts val="0"/>
              </a:spcBef>
              <a:spcAft>
                <a:spcPts val="0"/>
              </a:spcAft>
              <a:buSzPts val="1600"/>
              <a:buNone/>
              <a:defRPr b="1">
                <a:highlight>
                  <a:schemeClr val="lt1"/>
                </a:highlight>
              </a:defRPr>
            </a:lvl6pPr>
            <a:lvl7pPr lvl="6" rtl="0">
              <a:lnSpc>
                <a:spcPct val="100000"/>
              </a:lnSpc>
              <a:spcBef>
                <a:spcPts val="0"/>
              </a:spcBef>
              <a:spcAft>
                <a:spcPts val="0"/>
              </a:spcAft>
              <a:buSzPts val="1600"/>
              <a:buNone/>
              <a:defRPr b="1">
                <a:highlight>
                  <a:schemeClr val="lt1"/>
                </a:highlight>
              </a:defRPr>
            </a:lvl7pPr>
            <a:lvl8pPr lvl="7" rtl="0">
              <a:lnSpc>
                <a:spcPct val="100000"/>
              </a:lnSpc>
              <a:spcBef>
                <a:spcPts val="0"/>
              </a:spcBef>
              <a:spcAft>
                <a:spcPts val="0"/>
              </a:spcAft>
              <a:buSzPts val="1600"/>
              <a:buNone/>
              <a:defRPr b="1">
                <a:highlight>
                  <a:schemeClr val="lt1"/>
                </a:highlight>
              </a:defRPr>
            </a:lvl8pPr>
            <a:lvl9pPr lvl="8" rtl="0">
              <a:lnSpc>
                <a:spcPct val="100000"/>
              </a:lnSpc>
              <a:spcBef>
                <a:spcPts val="0"/>
              </a:spcBef>
              <a:spcAft>
                <a:spcPts val="0"/>
              </a:spcAft>
              <a:buSzPts val="1600"/>
              <a:buNone/>
              <a:defRPr b="1">
                <a:highlight>
                  <a:schemeClr val="lt1"/>
                </a:highlight>
              </a:defRPr>
            </a:lvl9pPr>
          </a:lstStyle>
          <a:p>
            <a:endParaRPr dirty="0"/>
          </a:p>
        </p:txBody>
      </p:sp>
      <p:sp>
        <p:nvSpPr>
          <p:cNvPr id="107" name="Google Shape;107;p11"/>
          <p:cNvSpPr txBox="1">
            <a:spLocks noGrp="1"/>
          </p:cNvSpPr>
          <p:nvPr>
            <p:ph type="title"/>
          </p:nvPr>
        </p:nvSpPr>
        <p:spPr>
          <a:xfrm>
            <a:off x="1242002" y="828000"/>
            <a:ext cx="3420000" cy="7200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2400" b="0" i="0">
                <a:latin typeface="Meiryo" panose="020B0604030504040204" pitchFamily="34" charset="-128"/>
                <a:ea typeface="Meiryo" panose="020B0604030504040204" pitchFamily="34" charset="-128"/>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dirty="0"/>
          </a:p>
        </p:txBody>
      </p:sp>
      <p:sp>
        <p:nvSpPr>
          <p:cNvPr id="108" name="Google Shape;108;p11"/>
          <p:cNvSpPr txBox="1">
            <a:spLocks noGrp="1"/>
          </p:cNvSpPr>
          <p:nvPr>
            <p:ph type="body" idx="2"/>
          </p:nvPr>
        </p:nvSpPr>
        <p:spPr>
          <a:xfrm>
            <a:off x="1242000" y="1710000"/>
            <a:ext cx="3420000" cy="307777"/>
          </a:xfrm>
          <a:prstGeom prst="rect">
            <a:avLst/>
          </a:prstGeom>
        </p:spPr>
        <p:txBody>
          <a:bodyPr spcFirstLastPara="1" wrap="square" lIns="0" tIns="0" rIns="0" bIns="0" anchor="t" anchorCtr="0">
            <a:spAutoFit/>
          </a:bodyPr>
          <a:lstStyle>
            <a:lvl1pPr marL="457200" lvl="0" indent="-330200" rtl="0">
              <a:spcBef>
                <a:spcPts val="0"/>
              </a:spcBef>
              <a:spcAft>
                <a:spcPts val="0"/>
              </a:spcAft>
              <a:buSzPts val="1600"/>
              <a:buChar char="●"/>
              <a:defRPr b="0" i="0">
                <a:latin typeface="Meiryo" panose="020B0604030504040204" pitchFamily="34" charset="-128"/>
                <a:ea typeface="Meiryo" panose="020B0604030504040204" pitchFamily="34" charset="-128"/>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dirty="0"/>
          </a:p>
        </p:txBody>
      </p:sp>
      <p:sp>
        <p:nvSpPr>
          <p:cNvPr id="109" name="Google Shape;109;p11"/>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10" name="Google Shape;110;p11"/>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セクション タイトル(2行)と説明">
  <p:cSld name="SECTION_TITLE_AND_DESCRIPTION_1">
    <p:spTree>
      <p:nvGrpSpPr>
        <p:cNvPr id="1" name="Shape 111"/>
        <p:cNvGrpSpPr/>
        <p:nvPr/>
      </p:nvGrpSpPr>
      <p:grpSpPr>
        <a:xfrm>
          <a:off x="0" y="0"/>
          <a:ext cx="0" cy="0"/>
          <a:chOff x="0" y="0"/>
          <a:chExt cx="0" cy="0"/>
        </a:xfrm>
      </p:grpSpPr>
      <p:sp>
        <p:nvSpPr>
          <p:cNvPr id="112" name="Google Shape;112;p12"/>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atin typeface="Meiryo" panose="020B0604030504040204" pitchFamily="34" charset="-128"/>
                <a:ea typeface="Meiryo" panose="020B0604030504040204" pitchFamily="34" charset="-128"/>
              </a:defRPr>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113" name="Google Shape;113;p12"/>
          <p:cNvSpPr txBox="1">
            <a:spLocks noGrp="1"/>
          </p:cNvSpPr>
          <p:nvPr>
            <p:ph type="subTitle" idx="1"/>
          </p:nvPr>
        </p:nvSpPr>
        <p:spPr>
          <a:xfrm>
            <a:off x="1242426" y="504000"/>
            <a:ext cx="7200000" cy="248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rtl="0">
              <a:lnSpc>
                <a:spcPct val="100000"/>
              </a:lnSpc>
              <a:spcBef>
                <a:spcPts val="0"/>
              </a:spcBef>
              <a:spcAft>
                <a:spcPts val="0"/>
              </a:spcAft>
              <a:buSzPts val="1600"/>
              <a:buNone/>
              <a:defRPr b="1">
                <a:highlight>
                  <a:schemeClr val="lt1"/>
                </a:highlight>
              </a:defRPr>
            </a:lvl2pPr>
            <a:lvl3pPr lvl="2" rtl="0">
              <a:lnSpc>
                <a:spcPct val="100000"/>
              </a:lnSpc>
              <a:spcBef>
                <a:spcPts val="0"/>
              </a:spcBef>
              <a:spcAft>
                <a:spcPts val="0"/>
              </a:spcAft>
              <a:buSzPts val="1600"/>
              <a:buNone/>
              <a:defRPr b="1">
                <a:highlight>
                  <a:schemeClr val="lt1"/>
                </a:highlight>
              </a:defRPr>
            </a:lvl3pPr>
            <a:lvl4pPr lvl="3" rtl="0">
              <a:lnSpc>
                <a:spcPct val="100000"/>
              </a:lnSpc>
              <a:spcBef>
                <a:spcPts val="0"/>
              </a:spcBef>
              <a:spcAft>
                <a:spcPts val="0"/>
              </a:spcAft>
              <a:buSzPts val="1600"/>
              <a:buNone/>
              <a:defRPr b="1">
                <a:highlight>
                  <a:schemeClr val="lt1"/>
                </a:highlight>
              </a:defRPr>
            </a:lvl4pPr>
            <a:lvl5pPr lvl="4" rtl="0">
              <a:lnSpc>
                <a:spcPct val="100000"/>
              </a:lnSpc>
              <a:spcBef>
                <a:spcPts val="0"/>
              </a:spcBef>
              <a:spcAft>
                <a:spcPts val="0"/>
              </a:spcAft>
              <a:buSzPts val="1600"/>
              <a:buNone/>
              <a:defRPr b="1">
                <a:highlight>
                  <a:schemeClr val="lt1"/>
                </a:highlight>
              </a:defRPr>
            </a:lvl5pPr>
            <a:lvl6pPr lvl="5" rtl="0">
              <a:lnSpc>
                <a:spcPct val="100000"/>
              </a:lnSpc>
              <a:spcBef>
                <a:spcPts val="0"/>
              </a:spcBef>
              <a:spcAft>
                <a:spcPts val="0"/>
              </a:spcAft>
              <a:buSzPts val="1600"/>
              <a:buNone/>
              <a:defRPr b="1">
                <a:highlight>
                  <a:schemeClr val="lt1"/>
                </a:highlight>
              </a:defRPr>
            </a:lvl6pPr>
            <a:lvl7pPr lvl="6" rtl="0">
              <a:lnSpc>
                <a:spcPct val="100000"/>
              </a:lnSpc>
              <a:spcBef>
                <a:spcPts val="0"/>
              </a:spcBef>
              <a:spcAft>
                <a:spcPts val="0"/>
              </a:spcAft>
              <a:buSzPts val="1600"/>
              <a:buNone/>
              <a:defRPr b="1">
                <a:highlight>
                  <a:schemeClr val="lt1"/>
                </a:highlight>
              </a:defRPr>
            </a:lvl7pPr>
            <a:lvl8pPr lvl="7" rtl="0">
              <a:lnSpc>
                <a:spcPct val="100000"/>
              </a:lnSpc>
              <a:spcBef>
                <a:spcPts val="0"/>
              </a:spcBef>
              <a:spcAft>
                <a:spcPts val="0"/>
              </a:spcAft>
              <a:buSzPts val="1600"/>
              <a:buNone/>
              <a:defRPr b="1">
                <a:highlight>
                  <a:schemeClr val="lt1"/>
                </a:highlight>
              </a:defRPr>
            </a:lvl8pPr>
            <a:lvl9pPr lvl="8" rtl="0">
              <a:lnSpc>
                <a:spcPct val="100000"/>
              </a:lnSpc>
              <a:spcBef>
                <a:spcPts val="0"/>
              </a:spcBef>
              <a:spcAft>
                <a:spcPts val="0"/>
              </a:spcAft>
              <a:buSzPts val="1600"/>
              <a:buNone/>
              <a:defRPr b="1">
                <a:highlight>
                  <a:schemeClr val="lt1"/>
                </a:highlight>
              </a:defRPr>
            </a:lvl9pPr>
          </a:lstStyle>
          <a:p>
            <a:endParaRPr dirty="0"/>
          </a:p>
        </p:txBody>
      </p:sp>
      <p:sp>
        <p:nvSpPr>
          <p:cNvPr id="114" name="Google Shape;114;p12"/>
          <p:cNvSpPr txBox="1">
            <a:spLocks noGrp="1"/>
          </p:cNvSpPr>
          <p:nvPr>
            <p:ph type="title"/>
          </p:nvPr>
        </p:nvSpPr>
        <p:spPr>
          <a:xfrm>
            <a:off x="1242002" y="828000"/>
            <a:ext cx="3600000" cy="7200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2400" b="0" i="0">
                <a:latin typeface="Meiryo" panose="020B0604030504040204" pitchFamily="34" charset="-128"/>
                <a:ea typeface="Meiryo" panose="020B0604030504040204" pitchFamily="34" charset="-128"/>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dirty="0"/>
          </a:p>
        </p:txBody>
      </p:sp>
      <p:sp>
        <p:nvSpPr>
          <p:cNvPr id="115" name="Google Shape;115;p12"/>
          <p:cNvSpPr txBox="1">
            <a:spLocks noGrp="1"/>
          </p:cNvSpPr>
          <p:nvPr>
            <p:ph type="body" idx="2"/>
          </p:nvPr>
        </p:nvSpPr>
        <p:spPr>
          <a:xfrm>
            <a:off x="1242000" y="1710000"/>
            <a:ext cx="3600000" cy="307777"/>
          </a:xfrm>
          <a:prstGeom prst="rect">
            <a:avLst/>
          </a:prstGeom>
        </p:spPr>
        <p:txBody>
          <a:bodyPr spcFirstLastPara="1" wrap="square" lIns="0" tIns="0" rIns="0" bIns="0" anchor="t" anchorCtr="0">
            <a:spAutoFit/>
          </a:bodyPr>
          <a:lstStyle>
            <a:lvl1pPr marL="457200" lvl="0" indent="-330200" rtl="0">
              <a:spcBef>
                <a:spcPts val="0"/>
              </a:spcBef>
              <a:spcAft>
                <a:spcPts val="0"/>
              </a:spcAft>
              <a:buSzPts val="1600"/>
              <a:buChar char="●"/>
              <a:defRPr b="0" i="0">
                <a:latin typeface="Meiryo" panose="020B0604030504040204" pitchFamily="34" charset="-128"/>
                <a:ea typeface="Meiryo" panose="020B0604030504040204" pitchFamily="34" charset="-128"/>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dirty="0"/>
          </a:p>
        </p:txBody>
      </p:sp>
      <p:sp>
        <p:nvSpPr>
          <p:cNvPr id="116" name="Google Shape;116;p12"/>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17" name="Google Shape;117;p12"/>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8"/>
        <p:cNvGrpSpPr/>
        <p:nvPr/>
      </p:nvGrpSpPr>
      <p:grpSpPr>
        <a:xfrm>
          <a:off x="0" y="0"/>
          <a:ext cx="0" cy="0"/>
          <a:chOff x="0" y="0"/>
          <a:chExt cx="0" cy="0"/>
        </a:xfrm>
      </p:grpSpPr>
      <p:sp>
        <p:nvSpPr>
          <p:cNvPr id="119" name="Google Shape;119;p13"/>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atin typeface="Meiryo" panose="020B0604030504040204" pitchFamily="34" charset="-128"/>
                <a:ea typeface="Meiryo" panose="020B0604030504040204" pitchFamily="34" charset="-128"/>
              </a:defRPr>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120" name="Google Shape;120;p13"/>
          <p:cNvSpPr txBox="1">
            <a:spLocks noGrp="1"/>
          </p:cNvSpPr>
          <p:nvPr>
            <p:ph type="body" idx="1"/>
          </p:nvPr>
        </p:nvSpPr>
        <p:spPr>
          <a:xfrm>
            <a:off x="1242000" y="3906000"/>
            <a:ext cx="7200000" cy="720000"/>
          </a:xfrm>
          <a:prstGeom prst="rect">
            <a:avLst/>
          </a:prstGeom>
        </p:spPr>
        <p:txBody>
          <a:bodyPr spcFirstLastPara="1" wrap="square" lIns="0" tIns="0" rIns="0" bIns="0" anchor="b" anchorCtr="0">
            <a:noAutofit/>
          </a:bodyPr>
          <a:lstStyle>
            <a:lvl1pPr marL="457200" lvl="0" indent="-228600" rtl="0">
              <a:lnSpc>
                <a:spcPct val="100000"/>
              </a:lnSpc>
              <a:spcBef>
                <a:spcPts val="0"/>
              </a:spcBef>
              <a:spcAft>
                <a:spcPts val="0"/>
              </a:spcAft>
              <a:buSzPts val="1600"/>
              <a:buNone/>
              <a:defRPr b="0" i="0">
                <a:latin typeface="Meiryo" panose="020B0604030504040204" pitchFamily="34" charset="-128"/>
                <a:ea typeface="Meiryo" panose="020B0604030504040204" pitchFamily="34" charset="-128"/>
              </a:defRPr>
            </a:lvl1pPr>
          </a:lstStyle>
          <a:p>
            <a:endParaRPr dirty="0"/>
          </a:p>
        </p:txBody>
      </p:sp>
      <p:sp>
        <p:nvSpPr>
          <p:cNvPr id="121" name="Google Shape;121;p13"/>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2"/>
        <p:cNvGrpSpPr/>
        <p:nvPr/>
      </p:nvGrpSpPr>
      <p:grpSpPr>
        <a:xfrm>
          <a:off x="0" y="0"/>
          <a:ext cx="0" cy="0"/>
          <a:chOff x="0" y="0"/>
          <a:chExt cx="0" cy="0"/>
        </a:xfrm>
      </p:grpSpPr>
      <p:sp>
        <p:nvSpPr>
          <p:cNvPr id="123" name="Google Shape;123;p14"/>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atin typeface="Meiryo" panose="020B0604030504040204" pitchFamily="34" charset="-128"/>
                <a:ea typeface="Meiryo" panose="020B0604030504040204" pitchFamily="34" charset="-128"/>
              </a:defRPr>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124" name="Google Shape;124;p14"/>
          <p:cNvSpPr txBox="1">
            <a:spLocks noGrp="1"/>
          </p:cNvSpPr>
          <p:nvPr>
            <p:ph type="title" hasCustomPrompt="1"/>
          </p:nvPr>
        </p:nvSpPr>
        <p:spPr>
          <a:xfrm>
            <a:off x="1242000" y="504000"/>
            <a:ext cx="7200000" cy="1607100"/>
          </a:xfrm>
          <a:prstGeom prst="rect">
            <a:avLst/>
          </a:prstGeom>
        </p:spPr>
        <p:txBody>
          <a:bodyPr spcFirstLastPara="1" wrap="square" lIns="0" tIns="0" rIns="0" bIns="0" anchor="t" anchorCtr="0">
            <a:noAutofit/>
          </a:bodyPr>
          <a:lstStyle>
            <a:lvl1pPr lvl="0" algn="ctr" rtl="0">
              <a:spcBef>
                <a:spcPts val="0"/>
              </a:spcBef>
              <a:spcAft>
                <a:spcPts val="0"/>
              </a:spcAft>
              <a:buSzPts val="12000"/>
              <a:buNone/>
              <a:defRPr sz="12000" b="0" i="0">
                <a:latin typeface="Meiryo" panose="020B0604030504040204" pitchFamily="34" charset="-128"/>
                <a:ea typeface="Meiryo" panose="020B0604030504040204" pitchFamily="34" charset="-128"/>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dirty="0"/>
              <a:t>xx%</a:t>
            </a:r>
          </a:p>
        </p:txBody>
      </p:sp>
      <p:sp>
        <p:nvSpPr>
          <p:cNvPr id="125" name="Google Shape;125;p14"/>
          <p:cNvSpPr txBox="1">
            <a:spLocks noGrp="1"/>
          </p:cNvSpPr>
          <p:nvPr>
            <p:ph type="body" idx="1"/>
          </p:nvPr>
        </p:nvSpPr>
        <p:spPr>
          <a:xfrm>
            <a:off x="1242000" y="2332700"/>
            <a:ext cx="7200000" cy="22923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b="0" i="0">
                <a:latin typeface="Meiryo" panose="020B0604030504040204" pitchFamily="34" charset="-128"/>
                <a:ea typeface="Meiryo" panose="020B0604030504040204" pitchFamily="34" charset="-128"/>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dirty="0"/>
          </a:p>
        </p:txBody>
      </p:sp>
      <p:sp>
        <p:nvSpPr>
          <p:cNvPr id="126" name="Google Shape;126;p14"/>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7"/>
        <p:cNvGrpSpPr/>
        <p:nvPr/>
      </p:nvGrpSpPr>
      <p:grpSpPr>
        <a:xfrm>
          <a:off x="0" y="0"/>
          <a:ext cx="0" cy="0"/>
          <a:chOff x="0" y="0"/>
          <a:chExt cx="0" cy="0"/>
        </a:xfrm>
      </p:grpSpPr>
      <p:sp>
        <p:nvSpPr>
          <p:cNvPr id="128" name="Google Shape;128;p15"/>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atin typeface="Meiryo" panose="020B0604030504040204" pitchFamily="34" charset="-128"/>
                <a:ea typeface="Meiryo" panose="020B0604030504040204" pitchFamily="34" charset="-128"/>
              </a:defRPr>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129" name="Google Shape;129;p15"/>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タイトルスライド">
  <p:cSld name="TITLE_2">
    <p:spTree>
      <p:nvGrpSpPr>
        <p:cNvPr id="1" name="Shape 130"/>
        <p:cNvGrpSpPr/>
        <p:nvPr/>
      </p:nvGrpSpPr>
      <p:grpSpPr>
        <a:xfrm>
          <a:off x="0" y="0"/>
          <a:ext cx="0" cy="0"/>
          <a:chOff x="0" y="0"/>
          <a:chExt cx="0" cy="0"/>
        </a:xfrm>
      </p:grpSpPr>
      <p:sp>
        <p:nvSpPr>
          <p:cNvPr id="131" name="Google Shape;131;p16"/>
          <p:cNvSpPr/>
          <p:nvPr/>
        </p:nvSpPr>
        <p:spPr>
          <a:xfrm>
            <a:off x="-1257300" y="-1486725"/>
            <a:ext cx="3171900" cy="3171900"/>
          </a:xfrm>
          <a:prstGeom prst="donut">
            <a:avLst>
              <a:gd name="adj" fmla="val 973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32" name="Google Shape;132;p16"/>
          <p:cNvSpPr txBox="1">
            <a:spLocks noGrp="1"/>
          </p:cNvSpPr>
          <p:nvPr>
            <p:ph type="ctrTitle"/>
          </p:nvPr>
        </p:nvSpPr>
        <p:spPr>
          <a:xfrm>
            <a:off x="972000" y="1620000"/>
            <a:ext cx="7200000" cy="1440000"/>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200" b="0" i="0">
                <a:latin typeface="Meiryo" panose="020B0604030504040204" pitchFamily="34" charset="-128"/>
                <a:ea typeface="Meiryo" panose="020B0604030504040204" pitchFamily="34" charset="-128"/>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dirty="0"/>
          </a:p>
        </p:txBody>
      </p:sp>
      <p:sp>
        <p:nvSpPr>
          <p:cNvPr id="133" name="Google Shape;133;p16"/>
          <p:cNvSpPr txBox="1">
            <a:spLocks noGrp="1"/>
          </p:cNvSpPr>
          <p:nvPr>
            <p:ph type="subTitle" idx="1"/>
          </p:nvPr>
        </p:nvSpPr>
        <p:spPr>
          <a:xfrm>
            <a:off x="972000" y="3240000"/>
            <a:ext cx="7200000" cy="792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700"/>
              <a:buNone/>
              <a:defRPr sz="1700" b="0" i="0">
                <a:latin typeface="Meiryo" panose="020B0604030504040204" pitchFamily="34" charset="-128"/>
                <a:ea typeface="Meiryo" panose="020B0604030504040204" pitchFamily="34" charset="-128"/>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dirty="0"/>
          </a:p>
        </p:txBody>
      </p:sp>
      <p:sp>
        <p:nvSpPr>
          <p:cNvPr id="134" name="Google Shape;134;p16"/>
          <p:cNvSpPr/>
          <p:nvPr/>
        </p:nvSpPr>
        <p:spPr>
          <a:xfrm>
            <a:off x="7327075" y="423175"/>
            <a:ext cx="1157100" cy="1157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grpSp>
        <p:nvGrpSpPr>
          <p:cNvPr id="135" name="Google Shape;135;p16"/>
          <p:cNvGrpSpPr/>
          <p:nvPr/>
        </p:nvGrpSpPr>
        <p:grpSpPr>
          <a:xfrm>
            <a:off x="7049938" y="3060003"/>
            <a:ext cx="1333930" cy="1326729"/>
            <a:chOff x="5559125" y="380950"/>
            <a:chExt cx="941708" cy="936625"/>
          </a:xfrm>
        </p:grpSpPr>
        <p:sp>
          <p:nvSpPr>
            <p:cNvPr id="136" name="Google Shape;136;p16"/>
            <p:cNvSpPr/>
            <p:nvPr/>
          </p:nvSpPr>
          <p:spPr>
            <a:xfrm>
              <a:off x="5559125" y="380950"/>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37" name="Google Shape;137;p16"/>
            <p:cNvSpPr/>
            <p:nvPr/>
          </p:nvSpPr>
          <p:spPr>
            <a:xfrm>
              <a:off x="5683455" y="380950"/>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38" name="Google Shape;138;p16"/>
            <p:cNvSpPr/>
            <p:nvPr/>
          </p:nvSpPr>
          <p:spPr>
            <a:xfrm>
              <a:off x="5807785" y="380950"/>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39" name="Google Shape;139;p16"/>
            <p:cNvSpPr/>
            <p:nvPr/>
          </p:nvSpPr>
          <p:spPr>
            <a:xfrm>
              <a:off x="5932114" y="380950"/>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40" name="Google Shape;140;p16"/>
            <p:cNvSpPr/>
            <p:nvPr/>
          </p:nvSpPr>
          <p:spPr>
            <a:xfrm>
              <a:off x="6056444" y="380950"/>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41" name="Google Shape;141;p16"/>
            <p:cNvSpPr/>
            <p:nvPr/>
          </p:nvSpPr>
          <p:spPr>
            <a:xfrm>
              <a:off x="6180774" y="380950"/>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42" name="Google Shape;142;p16"/>
            <p:cNvSpPr/>
            <p:nvPr/>
          </p:nvSpPr>
          <p:spPr>
            <a:xfrm>
              <a:off x="6305104" y="380950"/>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43" name="Google Shape;143;p16"/>
            <p:cNvSpPr/>
            <p:nvPr/>
          </p:nvSpPr>
          <p:spPr>
            <a:xfrm>
              <a:off x="6429433" y="380950"/>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44" name="Google Shape;144;p16"/>
            <p:cNvSpPr/>
            <p:nvPr/>
          </p:nvSpPr>
          <p:spPr>
            <a:xfrm>
              <a:off x="5559125" y="50455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45" name="Google Shape;145;p16"/>
            <p:cNvSpPr/>
            <p:nvPr/>
          </p:nvSpPr>
          <p:spPr>
            <a:xfrm>
              <a:off x="5683455" y="50455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46" name="Google Shape;146;p16"/>
            <p:cNvSpPr/>
            <p:nvPr/>
          </p:nvSpPr>
          <p:spPr>
            <a:xfrm>
              <a:off x="5807785" y="50455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47" name="Google Shape;147;p16"/>
            <p:cNvSpPr/>
            <p:nvPr/>
          </p:nvSpPr>
          <p:spPr>
            <a:xfrm>
              <a:off x="5932114" y="50455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48" name="Google Shape;148;p16"/>
            <p:cNvSpPr/>
            <p:nvPr/>
          </p:nvSpPr>
          <p:spPr>
            <a:xfrm>
              <a:off x="6056444" y="50455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49" name="Google Shape;149;p16"/>
            <p:cNvSpPr/>
            <p:nvPr/>
          </p:nvSpPr>
          <p:spPr>
            <a:xfrm>
              <a:off x="6180774" y="50455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50" name="Google Shape;150;p16"/>
            <p:cNvSpPr/>
            <p:nvPr/>
          </p:nvSpPr>
          <p:spPr>
            <a:xfrm>
              <a:off x="6305104" y="50455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51" name="Google Shape;151;p16"/>
            <p:cNvSpPr/>
            <p:nvPr/>
          </p:nvSpPr>
          <p:spPr>
            <a:xfrm>
              <a:off x="6429433" y="50455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52" name="Google Shape;152;p16"/>
            <p:cNvSpPr/>
            <p:nvPr/>
          </p:nvSpPr>
          <p:spPr>
            <a:xfrm>
              <a:off x="5559125" y="628157"/>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53" name="Google Shape;153;p16"/>
            <p:cNvSpPr/>
            <p:nvPr/>
          </p:nvSpPr>
          <p:spPr>
            <a:xfrm>
              <a:off x="5683455" y="628157"/>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54" name="Google Shape;154;p16"/>
            <p:cNvSpPr/>
            <p:nvPr/>
          </p:nvSpPr>
          <p:spPr>
            <a:xfrm>
              <a:off x="5807785" y="628157"/>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55" name="Google Shape;155;p16"/>
            <p:cNvSpPr/>
            <p:nvPr/>
          </p:nvSpPr>
          <p:spPr>
            <a:xfrm>
              <a:off x="5932114" y="628157"/>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56" name="Google Shape;156;p16"/>
            <p:cNvSpPr/>
            <p:nvPr/>
          </p:nvSpPr>
          <p:spPr>
            <a:xfrm>
              <a:off x="6056444" y="628157"/>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57" name="Google Shape;157;p16"/>
            <p:cNvSpPr/>
            <p:nvPr/>
          </p:nvSpPr>
          <p:spPr>
            <a:xfrm>
              <a:off x="6180774" y="628157"/>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58" name="Google Shape;158;p16"/>
            <p:cNvSpPr/>
            <p:nvPr/>
          </p:nvSpPr>
          <p:spPr>
            <a:xfrm>
              <a:off x="6305104" y="628157"/>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59" name="Google Shape;159;p16"/>
            <p:cNvSpPr/>
            <p:nvPr/>
          </p:nvSpPr>
          <p:spPr>
            <a:xfrm>
              <a:off x="6429433" y="628157"/>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60" name="Google Shape;160;p16"/>
            <p:cNvSpPr/>
            <p:nvPr/>
          </p:nvSpPr>
          <p:spPr>
            <a:xfrm>
              <a:off x="5559125" y="75176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61" name="Google Shape;161;p16"/>
            <p:cNvSpPr/>
            <p:nvPr/>
          </p:nvSpPr>
          <p:spPr>
            <a:xfrm>
              <a:off x="5683455" y="75176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62" name="Google Shape;162;p16"/>
            <p:cNvSpPr/>
            <p:nvPr/>
          </p:nvSpPr>
          <p:spPr>
            <a:xfrm>
              <a:off x="5807785" y="75176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63" name="Google Shape;163;p16"/>
            <p:cNvSpPr/>
            <p:nvPr/>
          </p:nvSpPr>
          <p:spPr>
            <a:xfrm>
              <a:off x="5932114" y="75176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64" name="Google Shape;164;p16"/>
            <p:cNvSpPr/>
            <p:nvPr/>
          </p:nvSpPr>
          <p:spPr>
            <a:xfrm>
              <a:off x="6056444" y="75176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65" name="Google Shape;165;p16"/>
            <p:cNvSpPr/>
            <p:nvPr/>
          </p:nvSpPr>
          <p:spPr>
            <a:xfrm>
              <a:off x="6180774" y="75176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66" name="Google Shape;166;p16"/>
            <p:cNvSpPr/>
            <p:nvPr/>
          </p:nvSpPr>
          <p:spPr>
            <a:xfrm>
              <a:off x="6305104" y="75176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67" name="Google Shape;167;p16"/>
            <p:cNvSpPr/>
            <p:nvPr/>
          </p:nvSpPr>
          <p:spPr>
            <a:xfrm>
              <a:off x="6429433" y="75176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68" name="Google Shape;168;p16"/>
            <p:cNvSpPr/>
            <p:nvPr/>
          </p:nvSpPr>
          <p:spPr>
            <a:xfrm>
              <a:off x="5559125" y="87536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69" name="Google Shape;169;p16"/>
            <p:cNvSpPr/>
            <p:nvPr/>
          </p:nvSpPr>
          <p:spPr>
            <a:xfrm>
              <a:off x="5683455" y="87536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70" name="Google Shape;170;p16"/>
            <p:cNvSpPr/>
            <p:nvPr/>
          </p:nvSpPr>
          <p:spPr>
            <a:xfrm>
              <a:off x="5807785" y="87536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71" name="Google Shape;171;p16"/>
            <p:cNvSpPr/>
            <p:nvPr/>
          </p:nvSpPr>
          <p:spPr>
            <a:xfrm>
              <a:off x="5932114" y="87536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72" name="Google Shape;172;p16"/>
            <p:cNvSpPr/>
            <p:nvPr/>
          </p:nvSpPr>
          <p:spPr>
            <a:xfrm>
              <a:off x="6056444" y="87536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73" name="Google Shape;173;p16"/>
            <p:cNvSpPr/>
            <p:nvPr/>
          </p:nvSpPr>
          <p:spPr>
            <a:xfrm>
              <a:off x="6180774" y="87536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74" name="Google Shape;174;p16"/>
            <p:cNvSpPr/>
            <p:nvPr/>
          </p:nvSpPr>
          <p:spPr>
            <a:xfrm>
              <a:off x="6305104" y="87536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75" name="Google Shape;175;p16"/>
            <p:cNvSpPr/>
            <p:nvPr/>
          </p:nvSpPr>
          <p:spPr>
            <a:xfrm>
              <a:off x="6429433" y="87536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76" name="Google Shape;176;p16"/>
            <p:cNvSpPr/>
            <p:nvPr/>
          </p:nvSpPr>
          <p:spPr>
            <a:xfrm>
              <a:off x="5559125" y="998968"/>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77" name="Google Shape;177;p16"/>
            <p:cNvSpPr/>
            <p:nvPr/>
          </p:nvSpPr>
          <p:spPr>
            <a:xfrm>
              <a:off x="5683455" y="998968"/>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78" name="Google Shape;178;p16"/>
            <p:cNvSpPr/>
            <p:nvPr/>
          </p:nvSpPr>
          <p:spPr>
            <a:xfrm>
              <a:off x="5807785" y="998968"/>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79" name="Google Shape;179;p16"/>
            <p:cNvSpPr/>
            <p:nvPr/>
          </p:nvSpPr>
          <p:spPr>
            <a:xfrm>
              <a:off x="5932114" y="998968"/>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0" name="Google Shape;180;p16"/>
            <p:cNvSpPr/>
            <p:nvPr/>
          </p:nvSpPr>
          <p:spPr>
            <a:xfrm>
              <a:off x="6056444" y="998968"/>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1" name="Google Shape;181;p16"/>
            <p:cNvSpPr/>
            <p:nvPr/>
          </p:nvSpPr>
          <p:spPr>
            <a:xfrm>
              <a:off x="6180774" y="998968"/>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2" name="Google Shape;182;p16"/>
            <p:cNvSpPr/>
            <p:nvPr/>
          </p:nvSpPr>
          <p:spPr>
            <a:xfrm>
              <a:off x="6305104" y="998968"/>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3" name="Google Shape;183;p16"/>
            <p:cNvSpPr/>
            <p:nvPr/>
          </p:nvSpPr>
          <p:spPr>
            <a:xfrm>
              <a:off x="6429433" y="998968"/>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4" name="Google Shape;184;p16"/>
            <p:cNvSpPr/>
            <p:nvPr/>
          </p:nvSpPr>
          <p:spPr>
            <a:xfrm>
              <a:off x="5559125" y="112257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5" name="Google Shape;185;p16"/>
            <p:cNvSpPr/>
            <p:nvPr/>
          </p:nvSpPr>
          <p:spPr>
            <a:xfrm>
              <a:off x="5683455" y="112257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6" name="Google Shape;186;p16"/>
            <p:cNvSpPr/>
            <p:nvPr/>
          </p:nvSpPr>
          <p:spPr>
            <a:xfrm>
              <a:off x="5807785" y="112257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7" name="Google Shape;187;p16"/>
            <p:cNvSpPr/>
            <p:nvPr/>
          </p:nvSpPr>
          <p:spPr>
            <a:xfrm>
              <a:off x="5932114" y="112257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8" name="Google Shape;188;p16"/>
            <p:cNvSpPr/>
            <p:nvPr/>
          </p:nvSpPr>
          <p:spPr>
            <a:xfrm>
              <a:off x="6056444" y="112257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9" name="Google Shape;189;p16"/>
            <p:cNvSpPr/>
            <p:nvPr/>
          </p:nvSpPr>
          <p:spPr>
            <a:xfrm>
              <a:off x="6180774" y="112257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90" name="Google Shape;190;p16"/>
            <p:cNvSpPr/>
            <p:nvPr/>
          </p:nvSpPr>
          <p:spPr>
            <a:xfrm>
              <a:off x="6305104" y="112257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91" name="Google Shape;191;p16"/>
            <p:cNvSpPr/>
            <p:nvPr/>
          </p:nvSpPr>
          <p:spPr>
            <a:xfrm>
              <a:off x="6429433" y="112257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92" name="Google Shape;192;p16"/>
            <p:cNvSpPr/>
            <p:nvPr/>
          </p:nvSpPr>
          <p:spPr>
            <a:xfrm>
              <a:off x="5559125" y="1246175"/>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93" name="Google Shape;193;p16"/>
            <p:cNvSpPr/>
            <p:nvPr/>
          </p:nvSpPr>
          <p:spPr>
            <a:xfrm>
              <a:off x="5683455" y="1246175"/>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94" name="Google Shape;194;p16"/>
            <p:cNvSpPr/>
            <p:nvPr/>
          </p:nvSpPr>
          <p:spPr>
            <a:xfrm>
              <a:off x="5807785" y="1246175"/>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95" name="Google Shape;195;p16"/>
            <p:cNvSpPr/>
            <p:nvPr/>
          </p:nvSpPr>
          <p:spPr>
            <a:xfrm>
              <a:off x="5932114" y="1246175"/>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96" name="Google Shape;196;p16"/>
            <p:cNvSpPr/>
            <p:nvPr/>
          </p:nvSpPr>
          <p:spPr>
            <a:xfrm>
              <a:off x="6056444" y="1246175"/>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97" name="Google Shape;197;p16"/>
            <p:cNvSpPr/>
            <p:nvPr/>
          </p:nvSpPr>
          <p:spPr>
            <a:xfrm>
              <a:off x="6180774" y="1246175"/>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98" name="Google Shape;198;p16"/>
            <p:cNvSpPr/>
            <p:nvPr/>
          </p:nvSpPr>
          <p:spPr>
            <a:xfrm>
              <a:off x="6305104" y="1246175"/>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99" name="Google Shape;199;p16"/>
            <p:cNvSpPr/>
            <p:nvPr/>
          </p:nvSpPr>
          <p:spPr>
            <a:xfrm>
              <a:off x="6429433" y="1246175"/>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タイトル1行のみ">
  <p:cSld name="TITLE_ONLY_2">
    <p:spTree>
      <p:nvGrpSpPr>
        <p:cNvPr id="1" name="Shape 200"/>
        <p:cNvGrpSpPr/>
        <p:nvPr/>
      </p:nvGrpSpPr>
      <p:grpSpPr>
        <a:xfrm>
          <a:off x="0" y="0"/>
          <a:ext cx="0" cy="0"/>
          <a:chOff x="0" y="0"/>
          <a:chExt cx="0" cy="0"/>
        </a:xfrm>
      </p:grpSpPr>
      <p:sp>
        <p:nvSpPr>
          <p:cNvPr id="201" name="Google Shape;201;p17"/>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atin typeface="Meiryo" panose="020B0604030504040204" pitchFamily="34" charset="-128"/>
                <a:ea typeface="Meiryo" panose="020B0604030504040204" pitchFamily="34" charset="-128"/>
              </a:defRPr>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202" name="Google Shape;202;p17"/>
          <p:cNvSpPr txBox="1">
            <a:spLocks noGrp="1"/>
          </p:cNvSpPr>
          <p:nvPr>
            <p:ph type="title"/>
          </p:nvPr>
        </p:nvSpPr>
        <p:spPr>
          <a:xfrm>
            <a:off x="1242000" y="481675"/>
            <a:ext cx="7200000" cy="7200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2400" b="0" i="0">
                <a:latin typeface="Meiryo" panose="020B0604030504040204" pitchFamily="34" charset="-128"/>
                <a:ea typeface="Meiryo" panose="020B0604030504040204" pitchFamily="34" charset="-128"/>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203" name="Google Shape;203;p17"/>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204" name="Google Shape;204;p17"/>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タイトルのみ（章見出し）">
  <p:cSld name="TITLE_ONLY_1_2">
    <p:spTree>
      <p:nvGrpSpPr>
        <p:cNvPr id="1" name="Shape 205"/>
        <p:cNvGrpSpPr/>
        <p:nvPr/>
      </p:nvGrpSpPr>
      <p:grpSpPr>
        <a:xfrm>
          <a:off x="0" y="0"/>
          <a:ext cx="0" cy="0"/>
          <a:chOff x="0" y="0"/>
          <a:chExt cx="0" cy="0"/>
        </a:xfrm>
      </p:grpSpPr>
      <p:sp>
        <p:nvSpPr>
          <p:cNvPr id="206" name="Google Shape;206;p18"/>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atin typeface="Meiryo" panose="020B0604030504040204" pitchFamily="34" charset="-128"/>
                <a:ea typeface="Meiryo" panose="020B0604030504040204" pitchFamily="34" charset="-128"/>
              </a:defRPr>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207" name="Google Shape;207;p18"/>
          <p:cNvSpPr txBox="1">
            <a:spLocks noGrp="1"/>
          </p:cNvSpPr>
          <p:nvPr>
            <p:ph type="title"/>
          </p:nvPr>
        </p:nvSpPr>
        <p:spPr>
          <a:xfrm>
            <a:off x="1242000" y="828000"/>
            <a:ext cx="7200000" cy="7200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2400" b="0" i="0">
                <a:latin typeface="Meiryo" panose="020B0604030504040204" pitchFamily="34" charset="-128"/>
                <a:ea typeface="Meiryo" panose="020B0604030504040204" pitchFamily="34" charset="-128"/>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208" name="Google Shape;208;p18"/>
          <p:cNvSpPr txBox="1">
            <a:spLocks noGrp="1"/>
          </p:cNvSpPr>
          <p:nvPr>
            <p:ph type="subTitle" idx="1"/>
          </p:nvPr>
        </p:nvSpPr>
        <p:spPr>
          <a:xfrm>
            <a:off x="1242000" y="504000"/>
            <a:ext cx="7200000" cy="248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rtl="0">
              <a:lnSpc>
                <a:spcPct val="100000"/>
              </a:lnSpc>
              <a:spcBef>
                <a:spcPts val="0"/>
              </a:spcBef>
              <a:spcAft>
                <a:spcPts val="0"/>
              </a:spcAft>
              <a:buSzPts val="1600"/>
              <a:buNone/>
              <a:defRPr b="1">
                <a:highlight>
                  <a:schemeClr val="lt1"/>
                </a:highlight>
              </a:defRPr>
            </a:lvl2pPr>
            <a:lvl3pPr lvl="2" rtl="0">
              <a:lnSpc>
                <a:spcPct val="100000"/>
              </a:lnSpc>
              <a:spcBef>
                <a:spcPts val="0"/>
              </a:spcBef>
              <a:spcAft>
                <a:spcPts val="0"/>
              </a:spcAft>
              <a:buSzPts val="1600"/>
              <a:buNone/>
              <a:defRPr b="1">
                <a:highlight>
                  <a:schemeClr val="lt1"/>
                </a:highlight>
              </a:defRPr>
            </a:lvl3pPr>
            <a:lvl4pPr lvl="3" rtl="0">
              <a:lnSpc>
                <a:spcPct val="100000"/>
              </a:lnSpc>
              <a:spcBef>
                <a:spcPts val="0"/>
              </a:spcBef>
              <a:spcAft>
                <a:spcPts val="0"/>
              </a:spcAft>
              <a:buSzPts val="1600"/>
              <a:buNone/>
              <a:defRPr b="1">
                <a:highlight>
                  <a:schemeClr val="lt1"/>
                </a:highlight>
              </a:defRPr>
            </a:lvl4pPr>
            <a:lvl5pPr lvl="4" rtl="0">
              <a:lnSpc>
                <a:spcPct val="100000"/>
              </a:lnSpc>
              <a:spcBef>
                <a:spcPts val="0"/>
              </a:spcBef>
              <a:spcAft>
                <a:spcPts val="0"/>
              </a:spcAft>
              <a:buSzPts val="1600"/>
              <a:buNone/>
              <a:defRPr b="1">
                <a:highlight>
                  <a:schemeClr val="lt1"/>
                </a:highlight>
              </a:defRPr>
            </a:lvl5pPr>
            <a:lvl6pPr lvl="5" rtl="0">
              <a:lnSpc>
                <a:spcPct val="100000"/>
              </a:lnSpc>
              <a:spcBef>
                <a:spcPts val="0"/>
              </a:spcBef>
              <a:spcAft>
                <a:spcPts val="0"/>
              </a:spcAft>
              <a:buSzPts val="1600"/>
              <a:buNone/>
              <a:defRPr b="1">
                <a:highlight>
                  <a:schemeClr val="lt1"/>
                </a:highlight>
              </a:defRPr>
            </a:lvl6pPr>
            <a:lvl7pPr lvl="6" rtl="0">
              <a:lnSpc>
                <a:spcPct val="100000"/>
              </a:lnSpc>
              <a:spcBef>
                <a:spcPts val="0"/>
              </a:spcBef>
              <a:spcAft>
                <a:spcPts val="0"/>
              </a:spcAft>
              <a:buSzPts val="1600"/>
              <a:buNone/>
              <a:defRPr b="1">
                <a:highlight>
                  <a:schemeClr val="lt1"/>
                </a:highlight>
              </a:defRPr>
            </a:lvl7pPr>
            <a:lvl8pPr lvl="7" rtl="0">
              <a:lnSpc>
                <a:spcPct val="100000"/>
              </a:lnSpc>
              <a:spcBef>
                <a:spcPts val="0"/>
              </a:spcBef>
              <a:spcAft>
                <a:spcPts val="0"/>
              </a:spcAft>
              <a:buSzPts val="1600"/>
              <a:buNone/>
              <a:defRPr b="1">
                <a:highlight>
                  <a:schemeClr val="lt1"/>
                </a:highlight>
              </a:defRPr>
            </a:lvl8pPr>
            <a:lvl9pPr lvl="8" rtl="0">
              <a:lnSpc>
                <a:spcPct val="100000"/>
              </a:lnSpc>
              <a:spcBef>
                <a:spcPts val="0"/>
              </a:spcBef>
              <a:spcAft>
                <a:spcPts val="0"/>
              </a:spcAft>
              <a:buSzPts val="1600"/>
              <a:buNone/>
              <a:defRPr b="1">
                <a:highlight>
                  <a:schemeClr val="lt1"/>
                </a:highlight>
              </a:defRPr>
            </a:lvl9pPr>
          </a:lstStyle>
          <a:p>
            <a:endParaRPr dirty="0"/>
          </a:p>
        </p:txBody>
      </p:sp>
      <p:sp>
        <p:nvSpPr>
          <p:cNvPr id="209" name="Google Shape;209;p18"/>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210" name="Google Shape;210;p18"/>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atin typeface="Meiryo" panose="020B0604030504040204" pitchFamily="34" charset="-128"/>
                <a:ea typeface="Meiryo" panose="020B0604030504040204" pitchFamily="34" charset="-128"/>
              </a:defRPr>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15" name="Google Shape;15;p3"/>
          <p:cNvSpPr txBox="1">
            <a:spLocks noGrp="1"/>
          </p:cNvSpPr>
          <p:nvPr>
            <p:ph type="title"/>
          </p:nvPr>
        </p:nvSpPr>
        <p:spPr>
          <a:xfrm>
            <a:off x="1242000" y="828000"/>
            <a:ext cx="7200000" cy="7200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2400" b="0" i="0">
                <a:latin typeface="Meiryo" panose="020B0604030504040204" pitchFamily="34" charset="-128"/>
                <a:ea typeface="Meiryo" panose="020B0604030504040204" pitchFamily="34" charset="-128"/>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dirty="0"/>
          </a:p>
        </p:txBody>
      </p:sp>
      <p:sp>
        <p:nvSpPr>
          <p:cNvPr id="16" name="Google Shape;16;p3"/>
          <p:cNvSpPr txBox="1">
            <a:spLocks noGrp="1"/>
          </p:cNvSpPr>
          <p:nvPr>
            <p:ph type="body" idx="1"/>
          </p:nvPr>
        </p:nvSpPr>
        <p:spPr>
          <a:xfrm>
            <a:off x="1242000" y="1440000"/>
            <a:ext cx="7200000" cy="307777"/>
          </a:xfrm>
          <a:prstGeom prst="rect">
            <a:avLst/>
          </a:prstGeom>
        </p:spPr>
        <p:txBody>
          <a:bodyPr spcFirstLastPara="1" wrap="square" lIns="0" tIns="0" rIns="0" bIns="0" anchor="t" anchorCtr="0">
            <a:spAutoFit/>
          </a:bodyPr>
          <a:lstStyle>
            <a:lvl1pPr marL="457200" lvl="0" indent="-330200" rtl="0">
              <a:spcBef>
                <a:spcPts val="0"/>
              </a:spcBef>
              <a:spcAft>
                <a:spcPts val="0"/>
              </a:spcAft>
              <a:buSzPts val="1600"/>
              <a:buChar char="●"/>
              <a:defRPr b="0" i="0">
                <a:latin typeface="Meiryo" panose="020B0604030504040204" pitchFamily="34" charset="-128"/>
                <a:ea typeface="Meiryo" panose="020B0604030504040204" pitchFamily="34" charset="-128"/>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dirty="0"/>
          </a:p>
        </p:txBody>
      </p:sp>
      <p:sp>
        <p:nvSpPr>
          <p:cNvPr id="17" name="Google Shape;17;p3"/>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 name="Google Shape;18;p3"/>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rtl="0">
              <a:lnSpc>
                <a:spcPct val="100000"/>
              </a:lnSpc>
              <a:spcBef>
                <a:spcPts val="0"/>
              </a:spcBef>
              <a:spcAft>
                <a:spcPts val="0"/>
              </a:spcAft>
              <a:buSzPts val="1600"/>
              <a:buNone/>
              <a:defRPr b="1">
                <a:highlight>
                  <a:schemeClr val="lt1"/>
                </a:highlight>
              </a:defRPr>
            </a:lvl2pPr>
            <a:lvl3pPr lvl="2" rtl="0">
              <a:lnSpc>
                <a:spcPct val="100000"/>
              </a:lnSpc>
              <a:spcBef>
                <a:spcPts val="0"/>
              </a:spcBef>
              <a:spcAft>
                <a:spcPts val="0"/>
              </a:spcAft>
              <a:buSzPts val="1600"/>
              <a:buNone/>
              <a:defRPr b="1">
                <a:highlight>
                  <a:schemeClr val="lt1"/>
                </a:highlight>
              </a:defRPr>
            </a:lvl3pPr>
            <a:lvl4pPr lvl="3" rtl="0">
              <a:lnSpc>
                <a:spcPct val="100000"/>
              </a:lnSpc>
              <a:spcBef>
                <a:spcPts val="0"/>
              </a:spcBef>
              <a:spcAft>
                <a:spcPts val="0"/>
              </a:spcAft>
              <a:buSzPts val="1600"/>
              <a:buNone/>
              <a:defRPr b="1">
                <a:highlight>
                  <a:schemeClr val="lt1"/>
                </a:highlight>
              </a:defRPr>
            </a:lvl4pPr>
            <a:lvl5pPr lvl="4" rtl="0">
              <a:lnSpc>
                <a:spcPct val="100000"/>
              </a:lnSpc>
              <a:spcBef>
                <a:spcPts val="0"/>
              </a:spcBef>
              <a:spcAft>
                <a:spcPts val="0"/>
              </a:spcAft>
              <a:buSzPts val="1600"/>
              <a:buNone/>
              <a:defRPr b="1">
                <a:highlight>
                  <a:schemeClr val="lt1"/>
                </a:highlight>
              </a:defRPr>
            </a:lvl5pPr>
            <a:lvl6pPr lvl="5" rtl="0">
              <a:lnSpc>
                <a:spcPct val="100000"/>
              </a:lnSpc>
              <a:spcBef>
                <a:spcPts val="0"/>
              </a:spcBef>
              <a:spcAft>
                <a:spcPts val="0"/>
              </a:spcAft>
              <a:buSzPts val="1600"/>
              <a:buNone/>
              <a:defRPr b="1">
                <a:highlight>
                  <a:schemeClr val="lt1"/>
                </a:highlight>
              </a:defRPr>
            </a:lvl6pPr>
            <a:lvl7pPr lvl="6" rtl="0">
              <a:lnSpc>
                <a:spcPct val="100000"/>
              </a:lnSpc>
              <a:spcBef>
                <a:spcPts val="0"/>
              </a:spcBef>
              <a:spcAft>
                <a:spcPts val="0"/>
              </a:spcAft>
              <a:buSzPts val="1600"/>
              <a:buNone/>
              <a:defRPr b="1">
                <a:highlight>
                  <a:schemeClr val="lt1"/>
                </a:highlight>
              </a:defRPr>
            </a:lvl7pPr>
            <a:lvl8pPr lvl="7" rtl="0">
              <a:lnSpc>
                <a:spcPct val="100000"/>
              </a:lnSpc>
              <a:spcBef>
                <a:spcPts val="0"/>
              </a:spcBef>
              <a:spcAft>
                <a:spcPts val="0"/>
              </a:spcAft>
              <a:buSzPts val="1600"/>
              <a:buNone/>
              <a:defRPr b="1">
                <a:highlight>
                  <a:schemeClr val="lt1"/>
                </a:highlight>
              </a:defRPr>
            </a:lvl8pPr>
            <a:lvl9pPr lvl="8" rtl="0">
              <a:lnSpc>
                <a:spcPct val="100000"/>
              </a:lnSpc>
              <a:spcBef>
                <a:spcPts val="0"/>
              </a:spcBef>
              <a:spcAft>
                <a:spcPts val="0"/>
              </a:spcAft>
              <a:buSzPts val="1600"/>
              <a:buNone/>
              <a:defRPr b="1">
                <a:highlight>
                  <a:schemeClr val="lt1"/>
                </a:highlight>
              </a:defRPr>
            </a:lvl9pPr>
          </a:lstStyle>
          <a:p>
            <a:endParaRPr dirty="0"/>
          </a:p>
        </p:txBody>
      </p:sp>
      <p:sp>
        <p:nvSpPr>
          <p:cNvPr id="19" name="Google Shape;19;p3"/>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4"/>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atin typeface="Meiryo" panose="020B0604030504040204" pitchFamily="34" charset="-128"/>
                <a:ea typeface="Meiryo" panose="020B0604030504040204" pitchFamily="34" charset="-128"/>
              </a:defRPr>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22" name="Google Shape;22;p4"/>
          <p:cNvSpPr txBox="1">
            <a:spLocks noGrp="1"/>
          </p:cNvSpPr>
          <p:nvPr>
            <p:ph type="title"/>
          </p:nvPr>
        </p:nvSpPr>
        <p:spPr>
          <a:xfrm>
            <a:off x="1242000" y="828000"/>
            <a:ext cx="7200000" cy="7200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2400" b="0" i="0">
                <a:latin typeface="Meiryo" panose="020B0604030504040204" pitchFamily="34" charset="-128"/>
                <a:ea typeface="Meiryo" panose="020B0604030504040204" pitchFamily="34" charset="-128"/>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23" name="Google Shape;23;p4"/>
          <p:cNvSpPr txBox="1">
            <a:spLocks noGrp="1"/>
          </p:cNvSpPr>
          <p:nvPr>
            <p:ph type="body" idx="1"/>
          </p:nvPr>
        </p:nvSpPr>
        <p:spPr>
          <a:xfrm>
            <a:off x="1242050" y="1440000"/>
            <a:ext cx="3420000" cy="307777"/>
          </a:xfrm>
          <a:prstGeom prst="rect">
            <a:avLst/>
          </a:prstGeom>
        </p:spPr>
        <p:txBody>
          <a:bodyPr spcFirstLastPara="1" wrap="square" lIns="0" tIns="0" rIns="0" bIns="0" anchor="t" anchorCtr="0">
            <a:spAutoFit/>
          </a:bodyPr>
          <a:lstStyle>
            <a:lvl1pPr marL="457200" lvl="0" indent="-330200" rtl="0">
              <a:spcBef>
                <a:spcPts val="0"/>
              </a:spcBef>
              <a:spcAft>
                <a:spcPts val="0"/>
              </a:spcAft>
              <a:buSzPts val="1600"/>
              <a:buChar char="●"/>
              <a:defRPr b="0" i="0">
                <a:latin typeface="Meiryo" panose="020B0604030504040204" pitchFamily="34" charset="-128"/>
                <a:ea typeface="Meiryo" panose="020B0604030504040204" pitchFamily="34" charset="-128"/>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dirty="0"/>
          </a:p>
        </p:txBody>
      </p:sp>
      <p:sp>
        <p:nvSpPr>
          <p:cNvPr id="24" name="Google Shape;24;p4"/>
          <p:cNvSpPr txBox="1">
            <a:spLocks noGrp="1"/>
          </p:cNvSpPr>
          <p:nvPr>
            <p:ph type="body" idx="2"/>
          </p:nvPr>
        </p:nvSpPr>
        <p:spPr>
          <a:xfrm>
            <a:off x="5021995" y="1440000"/>
            <a:ext cx="3420000" cy="307777"/>
          </a:xfrm>
          <a:prstGeom prst="rect">
            <a:avLst/>
          </a:prstGeom>
        </p:spPr>
        <p:txBody>
          <a:bodyPr spcFirstLastPara="1" wrap="square" lIns="0" tIns="0" rIns="0" bIns="0" anchor="t" anchorCtr="0">
            <a:spAutoFit/>
          </a:bodyPr>
          <a:lstStyle>
            <a:lvl1pPr marL="457200" lvl="0" indent="-330200" rtl="0">
              <a:spcBef>
                <a:spcPts val="0"/>
              </a:spcBef>
              <a:spcAft>
                <a:spcPts val="0"/>
              </a:spcAft>
              <a:buSzPts val="1600"/>
              <a:buChar char="●"/>
              <a:defRPr b="0" i="0">
                <a:latin typeface="Meiryo" panose="020B0604030504040204" pitchFamily="34" charset="-128"/>
                <a:ea typeface="Meiryo" panose="020B0604030504040204" pitchFamily="34" charset="-128"/>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dirty="0"/>
          </a:p>
        </p:txBody>
      </p:sp>
      <p:sp>
        <p:nvSpPr>
          <p:cNvPr id="25" name="Google Shape;25;p4"/>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26" name="Google Shape;26;p4"/>
          <p:cNvSpPr txBox="1">
            <a:spLocks noGrp="1"/>
          </p:cNvSpPr>
          <p:nvPr>
            <p:ph type="subTitle" idx="3"/>
          </p:nvPr>
        </p:nvSpPr>
        <p:spPr>
          <a:xfrm>
            <a:off x="1242000" y="504000"/>
            <a:ext cx="7200000" cy="248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rtl="0">
              <a:lnSpc>
                <a:spcPct val="100000"/>
              </a:lnSpc>
              <a:spcBef>
                <a:spcPts val="0"/>
              </a:spcBef>
              <a:spcAft>
                <a:spcPts val="0"/>
              </a:spcAft>
              <a:buSzPts val="1600"/>
              <a:buNone/>
              <a:defRPr b="1">
                <a:highlight>
                  <a:schemeClr val="lt1"/>
                </a:highlight>
              </a:defRPr>
            </a:lvl2pPr>
            <a:lvl3pPr lvl="2" rtl="0">
              <a:lnSpc>
                <a:spcPct val="100000"/>
              </a:lnSpc>
              <a:spcBef>
                <a:spcPts val="0"/>
              </a:spcBef>
              <a:spcAft>
                <a:spcPts val="0"/>
              </a:spcAft>
              <a:buSzPts val="1600"/>
              <a:buNone/>
              <a:defRPr b="1">
                <a:highlight>
                  <a:schemeClr val="lt1"/>
                </a:highlight>
              </a:defRPr>
            </a:lvl3pPr>
            <a:lvl4pPr lvl="3" rtl="0">
              <a:lnSpc>
                <a:spcPct val="100000"/>
              </a:lnSpc>
              <a:spcBef>
                <a:spcPts val="0"/>
              </a:spcBef>
              <a:spcAft>
                <a:spcPts val="0"/>
              </a:spcAft>
              <a:buSzPts val="1600"/>
              <a:buNone/>
              <a:defRPr b="1">
                <a:highlight>
                  <a:schemeClr val="lt1"/>
                </a:highlight>
              </a:defRPr>
            </a:lvl4pPr>
            <a:lvl5pPr lvl="4" rtl="0">
              <a:lnSpc>
                <a:spcPct val="100000"/>
              </a:lnSpc>
              <a:spcBef>
                <a:spcPts val="0"/>
              </a:spcBef>
              <a:spcAft>
                <a:spcPts val="0"/>
              </a:spcAft>
              <a:buSzPts val="1600"/>
              <a:buNone/>
              <a:defRPr b="1">
                <a:highlight>
                  <a:schemeClr val="lt1"/>
                </a:highlight>
              </a:defRPr>
            </a:lvl5pPr>
            <a:lvl6pPr lvl="5" rtl="0">
              <a:lnSpc>
                <a:spcPct val="100000"/>
              </a:lnSpc>
              <a:spcBef>
                <a:spcPts val="0"/>
              </a:spcBef>
              <a:spcAft>
                <a:spcPts val="0"/>
              </a:spcAft>
              <a:buSzPts val="1600"/>
              <a:buNone/>
              <a:defRPr b="1">
                <a:highlight>
                  <a:schemeClr val="lt1"/>
                </a:highlight>
              </a:defRPr>
            </a:lvl6pPr>
            <a:lvl7pPr lvl="6" rtl="0">
              <a:lnSpc>
                <a:spcPct val="100000"/>
              </a:lnSpc>
              <a:spcBef>
                <a:spcPts val="0"/>
              </a:spcBef>
              <a:spcAft>
                <a:spcPts val="0"/>
              </a:spcAft>
              <a:buSzPts val="1600"/>
              <a:buNone/>
              <a:defRPr b="1">
                <a:highlight>
                  <a:schemeClr val="lt1"/>
                </a:highlight>
              </a:defRPr>
            </a:lvl7pPr>
            <a:lvl8pPr lvl="7" rtl="0">
              <a:lnSpc>
                <a:spcPct val="100000"/>
              </a:lnSpc>
              <a:spcBef>
                <a:spcPts val="0"/>
              </a:spcBef>
              <a:spcAft>
                <a:spcPts val="0"/>
              </a:spcAft>
              <a:buSzPts val="1600"/>
              <a:buNone/>
              <a:defRPr b="1">
                <a:highlight>
                  <a:schemeClr val="lt1"/>
                </a:highlight>
              </a:defRPr>
            </a:lvl8pPr>
            <a:lvl9pPr lvl="8" rtl="0">
              <a:lnSpc>
                <a:spcPct val="100000"/>
              </a:lnSpc>
              <a:spcBef>
                <a:spcPts val="0"/>
              </a:spcBef>
              <a:spcAft>
                <a:spcPts val="0"/>
              </a:spcAft>
              <a:buSzPts val="1600"/>
              <a:buNone/>
              <a:defRPr b="1">
                <a:highlight>
                  <a:schemeClr val="lt1"/>
                </a:highlight>
              </a:defRPr>
            </a:lvl9pPr>
          </a:lstStyle>
          <a:p>
            <a:endParaRPr dirty="0"/>
          </a:p>
        </p:txBody>
      </p:sp>
      <p:sp>
        <p:nvSpPr>
          <p:cNvPr id="27" name="Google Shape;27;p4"/>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5"/>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atin typeface="Meiryo" panose="020B0604030504040204" pitchFamily="34" charset="-128"/>
                <a:ea typeface="Meiryo" panose="020B0604030504040204" pitchFamily="34" charset="-128"/>
              </a:defRPr>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30" name="Google Shape;30;p5"/>
          <p:cNvSpPr txBox="1">
            <a:spLocks noGrp="1"/>
          </p:cNvSpPr>
          <p:nvPr>
            <p:ph type="title"/>
          </p:nvPr>
        </p:nvSpPr>
        <p:spPr>
          <a:xfrm>
            <a:off x="1242000" y="828000"/>
            <a:ext cx="7200000" cy="7200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2400" b="0" i="0">
                <a:latin typeface="Meiryo" panose="020B0604030504040204" pitchFamily="34" charset="-128"/>
                <a:ea typeface="Meiryo" panose="020B0604030504040204" pitchFamily="34" charset="-128"/>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31" name="Google Shape;31;p5"/>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32" name="Google Shape;32;p5"/>
          <p:cNvSpPr txBox="1">
            <a:spLocks noGrp="1"/>
          </p:cNvSpPr>
          <p:nvPr>
            <p:ph type="subTitle" idx="1"/>
          </p:nvPr>
        </p:nvSpPr>
        <p:spPr>
          <a:xfrm>
            <a:off x="1242000" y="504000"/>
            <a:ext cx="7200000" cy="248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rtl="0">
              <a:lnSpc>
                <a:spcPct val="100000"/>
              </a:lnSpc>
              <a:spcBef>
                <a:spcPts val="0"/>
              </a:spcBef>
              <a:spcAft>
                <a:spcPts val="0"/>
              </a:spcAft>
              <a:buSzPts val="1600"/>
              <a:buNone/>
              <a:defRPr b="1">
                <a:highlight>
                  <a:schemeClr val="lt1"/>
                </a:highlight>
              </a:defRPr>
            </a:lvl2pPr>
            <a:lvl3pPr lvl="2" rtl="0">
              <a:lnSpc>
                <a:spcPct val="100000"/>
              </a:lnSpc>
              <a:spcBef>
                <a:spcPts val="0"/>
              </a:spcBef>
              <a:spcAft>
                <a:spcPts val="0"/>
              </a:spcAft>
              <a:buSzPts val="1600"/>
              <a:buNone/>
              <a:defRPr b="1">
                <a:highlight>
                  <a:schemeClr val="lt1"/>
                </a:highlight>
              </a:defRPr>
            </a:lvl3pPr>
            <a:lvl4pPr lvl="3" rtl="0">
              <a:lnSpc>
                <a:spcPct val="100000"/>
              </a:lnSpc>
              <a:spcBef>
                <a:spcPts val="0"/>
              </a:spcBef>
              <a:spcAft>
                <a:spcPts val="0"/>
              </a:spcAft>
              <a:buSzPts val="1600"/>
              <a:buNone/>
              <a:defRPr b="1">
                <a:highlight>
                  <a:schemeClr val="lt1"/>
                </a:highlight>
              </a:defRPr>
            </a:lvl4pPr>
            <a:lvl5pPr lvl="4" rtl="0">
              <a:lnSpc>
                <a:spcPct val="100000"/>
              </a:lnSpc>
              <a:spcBef>
                <a:spcPts val="0"/>
              </a:spcBef>
              <a:spcAft>
                <a:spcPts val="0"/>
              </a:spcAft>
              <a:buSzPts val="1600"/>
              <a:buNone/>
              <a:defRPr b="1">
                <a:highlight>
                  <a:schemeClr val="lt1"/>
                </a:highlight>
              </a:defRPr>
            </a:lvl5pPr>
            <a:lvl6pPr lvl="5" rtl="0">
              <a:lnSpc>
                <a:spcPct val="100000"/>
              </a:lnSpc>
              <a:spcBef>
                <a:spcPts val="0"/>
              </a:spcBef>
              <a:spcAft>
                <a:spcPts val="0"/>
              </a:spcAft>
              <a:buSzPts val="1600"/>
              <a:buNone/>
              <a:defRPr b="1">
                <a:highlight>
                  <a:schemeClr val="lt1"/>
                </a:highlight>
              </a:defRPr>
            </a:lvl6pPr>
            <a:lvl7pPr lvl="6" rtl="0">
              <a:lnSpc>
                <a:spcPct val="100000"/>
              </a:lnSpc>
              <a:spcBef>
                <a:spcPts val="0"/>
              </a:spcBef>
              <a:spcAft>
                <a:spcPts val="0"/>
              </a:spcAft>
              <a:buSzPts val="1600"/>
              <a:buNone/>
              <a:defRPr b="1">
                <a:highlight>
                  <a:schemeClr val="lt1"/>
                </a:highlight>
              </a:defRPr>
            </a:lvl7pPr>
            <a:lvl8pPr lvl="7" rtl="0">
              <a:lnSpc>
                <a:spcPct val="100000"/>
              </a:lnSpc>
              <a:spcBef>
                <a:spcPts val="0"/>
              </a:spcBef>
              <a:spcAft>
                <a:spcPts val="0"/>
              </a:spcAft>
              <a:buSzPts val="1600"/>
              <a:buNone/>
              <a:defRPr b="1">
                <a:highlight>
                  <a:schemeClr val="lt1"/>
                </a:highlight>
              </a:defRPr>
            </a:lvl8pPr>
            <a:lvl9pPr lvl="8" rtl="0">
              <a:lnSpc>
                <a:spcPct val="100000"/>
              </a:lnSpc>
              <a:spcBef>
                <a:spcPts val="0"/>
              </a:spcBef>
              <a:spcAft>
                <a:spcPts val="0"/>
              </a:spcAft>
              <a:buSzPts val="1600"/>
              <a:buNone/>
              <a:defRPr b="1">
                <a:highlight>
                  <a:schemeClr val="lt1"/>
                </a:highlight>
              </a:defRPr>
            </a:lvl9pPr>
          </a:lstStyle>
          <a:p>
            <a:endParaRPr dirty="0"/>
          </a:p>
        </p:txBody>
      </p:sp>
      <p:sp>
        <p:nvSpPr>
          <p:cNvPr id="33" name="Google Shape;33;p5"/>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章見出しのみ">
  <p:cSld name="TITLE_ONLY_1">
    <p:spTree>
      <p:nvGrpSpPr>
        <p:cNvPr id="1" name="Shape 34"/>
        <p:cNvGrpSpPr/>
        <p:nvPr/>
      </p:nvGrpSpPr>
      <p:grpSpPr>
        <a:xfrm>
          <a:off x="0" y="0"/>
          <a:ext cx="0" cy="0"/>
          <a:chOff x="0" y="0"/>
          <a:chExt cx="0" cy="0"/>
        </a:xfrm>
      </p:grpSpPr>
      <p:sp>
        <p:nvSpPr>
          <p:cNvPr id="35" name="Google Shape;35;p6"/>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atin typeface="Meiryo" panose="020B0604030504040204" pitchFamily="34" charset="-128"/>
                <a:ea typeface="Meiryo" panose="020B0604030504040204" pitchFamily="34" charset="-128"/>
              </a:defRPr>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36" name="Google Shape;36;p6"/>
          <p:cNvSpPr txBox="1">
            <a:spLocks noGrp="1"/>
          </p:cNvSpPr>
          <p:nvPr>
            <p:ph type="subTitle" idx="1"/>
          </p:nvPr>
        </p:nvSpPr>
        <p:spPr>
          <a:xfrm>
            <a:off x="1242000" y="504000"/>
            <a:ext cx="7200000" cy="248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rtl="0">
              <a:lnSpc>
                <a:spcPct val="100000"/>
              </a:lnSpc>
              <a:spcBef>
                <a:spcPts val="0"/>
              </a:spcBef>
              <a:spcAft>
                <a:spcPts val="0"/>
              </a:spcAft>
              <a:buSzPts val="1600"/>
              <a:buNone/>
              <a:defRPr b="1">
                <a:highlight>
                  <a:schemeClr val="lt1"/>
                </a:highlight>
              </a:defRPr>
            </a:lvl2pPr>
            <a:lvl3pPr lvl="2" rtl="0">
              <a:lnSpc>
                <a:spcPct val="100000"/>
              </a:lnSpc>
              <a:spcBef>
                <a:spcPts val="0"/>
              </a:spcBef>
              <a:spcAft>
                <a:spcPts val="0"/>
              </a:spcAft>
              <a:buSzPts val="1600"/>
              <a:buNone/>
              <a:defRPr b="1">
                <a:highlight>
                  <a:schemeClr val="lt1"/>
                </a:highlight>
              </a:defRPr>
            </a:lvl3pPr>
            <a:lvl4pPr lvl="3" rtl="0">
              <a:lnSpc>
                <a:spcPct val="100000"/>
              </a:lnSpc>
              <a:spcBef>
                <a:spcPts val="0"/>
              </a:spcBef>
              <a:spcAft>
                <a:spcPts val="0"/>
              </a:spcAft>
              <a:buSzPts val="1600"/>
              <a:buNone/>
              <a:defRPr b="1">
                <a:highlight>
                  <a:schemeClr val="lt1"/>
                </a:highlight>
              </a:defRPr>
            </a:lvl4pPr>
            <a:lvl5pPr lvl="4" rtl="0">
              <a:lnSpc>
                <a:spcPct val="100000"/>
              </a:lnSpc>
              <a:spcBef>
                <a:spcPts val="0"/>
              </a:spcBef>
              <a:spcAft>
                <a:spcPts val="0"/>
              </a:spcAft>
              <a:buSzPts val="1600"/>
              <a:buNone/>
              <a:defRPr b="1">
                <a:highlight>
                  <a:schemeClr val="lt1"/>
                </a:highlight>
              </a:defRPr>
            </a:lvl5pPr>
            <a:lvl6pPr lvl="5" rtl="0">
              <a:lnSpc>
                <a:spcPct val="100000"/>
              </a:lnSpc>
              <a:spcBef>
                <a:spcPts val="0"/>
              </a:spcBef>
              <a:spcAft>
                <a:spcPts val="0"/>
              </a:spcAft>
              <a:buSzPts val="1600"/>
              <a:buNone/>
              <a:defRPr b="1">
                <a:highlight>
                  <a:schemeClr val="lt1"/>
                </a:highlight>
              </a:defRPr>
            </a:lvl6pPr>
            <a:lvl7pPr lvl="6" rtl="0">
              <a:lnSpc>
                <a:spcPct val="100000"/>
              </a:lnSpc>
              <a:spcBef>
                <a:spcPts val="0"/>
              </a:spcBef>
              <a:spcAft>
                <a:spcPts val="0"/>
              </a:spcAft>
              <a:buSzPts val="1600"/>
              <a:buNone/>
              <a:defRPr b="1">
                <a:highlight>
                  <a:schemeClr val="lt1"/>
                </a:highlight>
              </a:defRPr>
            </a:lvl7pPr>
            <a:lvl8pPr lvl="7" rtl="0">
              <a:lnSpc>
                <a:spcPct val="100000"/>
              </a:lnSpc>
              <a:spcBef>
                <a:spcPts val="0"/>
              </a:spcBef>
              <a:spcAft>
                <a:spcPts val="0"/>
              </a:spcAft>
              <a:buSzPts val="1600"/>
              <a:buNone/>
              <a:defRPr b="1">
                <a:highlight>
                  <a:schemeClr val="lt1"/>
                </a:highlight>
              </a:defRPr>
            </a:lvl8pPr>
            <a:lvl9pPr lvl="8" rtl="0">
              <a:lnSpc>
                <a:spcPct val="100000"/>
              </a:lnSpc>
              <a:spcBef>
                <a:spcPts val="0"/>
              </a:spcBef>
              <a:spcAft>
                <a:spcPts val="0"/>
              </a:spcAft>
              <a:buSzPts val="1600"/>
              <a:buNone/>
              <a:defRPr b="1">
                <a:highlight>
                  <a:schemeClr val="lt1"/>
                </a:highlight>
              </a:defRPr>
            </a:lvl9pPr>
          </a:lstStyle>
          <a:p>
            <a:endParaRPr dirty="0"/>
          </a:p>
        </p:txBody>
      </p:sp>
      <p:sp>
        <p:nvSpPr>
          <p:cNvPr id="37" name="Google Shape;37;p6"/>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38" name="Google Shape;38;p6"/>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タイトルと本文（章見出し） ">
  <p:cSld name="TITLE_ONLY_1_1">
    <p:spTree>
      <p:nvGrpSpPr>
        <p:cNvPr id="1" name="Shape 39"/>
        <p:cNvGrpSpPr/>
        <p:nvPr/>
      </p:nvGrpSpPr>
      <p:grpSpPr>
        <a:xfrm>
          <a:off x="0" y="0"/>
          <a:ext cx="0" cy="0"/>
          <a:chOff x="0" y="0"/>
          <a:chExt cx="0" cy="0"/>
        </a:xfrm>
      </p:grpSpPr>
      <p:sp>
        <p:nvSpPr>
          <p:cNvPr id="40" name="Google Shape;40;p7"/>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atin typeface="Meiryo" panose="020B0604030504040204" pitchFamily="34" charset="-128"/>
                <a:ea typeface="Meiryo" panose="020B0604030504040204" pitchFamily="34" charset="-128"/>
              </a:defRPr>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41" name="Google Shape;41;p7"/>
          <p:cNvSpPr txBox="1">
            <a:spLocks noGrp="1"/>
          </p:cNvSpPr>
          <p:nvPr>
            <p:ph type="title"/>
          </p:nvPr>
        </p:nvSpPr>
        <p:spPr>
          <a:xfrm>
            <a:off x="1243350" y="828000"/>
            <a:ext cx="7200000" cy="369332"/>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b="0" i="0">
                <a:latin typeface="Meiryo" panose="020B0604030504040204" pitchFamily="34" charset="-128"/>
                <a:ea typeface="Meiryo" panose="020B0604030504040204" pitchFamily="34" charset="-128"/>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42" name="Google Shape;42;p7"/>
          <p:cNvSpPr txBox="1">
            <a:spLocks noGrp="1"/>
          </p:cNvSpPr>
          <p:nvPr>
            <p:ph type="body" idx="1"/>
          </p:nvPr>
        </p:nvSpPr>
        <p:spPr>
          <a:xfrm>
            <a:off x="1243350" y="1440000"/>
            <a:ext cx="7200000" cy="307777"/>
          </a:xfrm>
          <a:prstGeom prst="rect">
            <a:avLst/>
          </a:prstGeom>
        </p:spPr>
        <p:txBody>
          <a:bodyPr spcFirstLastPara="1" wrap="square" lIns="0" tIns="0" rIns="0" bIns="0" anchor="t" anchorCtr="0">
            <a:spAutoFit/>
          </a:bodyPr>
          <a:lstStyle>
            <a:lvl1pPr marL="457200" lvl="0" indent="-330200" rtl="0">
              <a:spcBef>
                <a:spcPts val="0"/>
              </a:spcBef>
              <a:spcAft>
                <a:spcPts val="0"/>
              </a:spcAft>
              <a:buSzPts val="1600"/>
              <a:buChar char="●"/>
              <a:defRPr b="0" i="0">
                <a:latin typeface="Meiryo" panose="020B0604030504040204" pitchFamily="34" charset="-128"/>
                <a:ea typeface="Meiryo" panose="020B0604030504040204" pitchFamily="34" charset="-128"/>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dirty="0"/>
          </a:p>
        </p:txBody>
      </p:sp>
      <p:sp>
        <p:nvSpPr>
          <p:cNvPr id="43" name="Google Shape;43;p7"/>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44" name="Google Shape;44;p7"/>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grpSp>
        <p:nvGrpSpPr>
          <p:cNvPr id="45" name="Google Shape;45;p7"/>
          <p:cNvGrpSpPr/>
          <p:nvPr/>
        </p:nvGrpSpPr>
        <p:grpSpPr>
          <a:xfrm>
            <a:off x="8262000" y="39600"/>
            <a:ext cx="835748" cy="384208"/>
            <a:chOff x="5559125" y="628157"/>
            <a:chExt cx="693049" cy="318607"/>
          </a:xfrm>
        </p:grpSpPr>
        <p:sp>
          <p:nvSpPr>
            <p:cNvPr id="46" name="Google Shape;46;p7"/>
            <p:cNvSpPr/>
            <p:nvPr/>
          </p:nvSpPr>
          <p:spPr>
            <a:xfrm>
              <a:off x="5559125"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47" name="Google Shape;47;p7"/>
            <p:cNvSpPr/>
            <p:nvPr/>
          </p:nvSpPr>
          <p:spPr>
            <a:xfrm>
              <a:off x="5683455"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48" name="Google Shape;48;p7"/>
            <p:cNvSpPr/>
            <p:nvPr/>
          </p:nvSpPr>
          <p:spPr>
            <a:xfrm>
              <a:off x="5807785"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49" name="Google Shape;49;p7"/>
            <p:cNvSpPr/>
            <p:nvPr/>
          </p:nvSpPr>
          <p:spPr>
            <a:xfrm>
              <a:off x="5932114"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50" name="Google Shape;50;p7"/>
            <p:cNvSpPr/>
            <p:nvPr/>
          </p:nvSpPr>
          <p:spPr>
            <a:xfrm>
              <a:off x="6056444"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51" name="Google Shape;51;p7"/>
            <p:cNvSpPr/>
            <p:nvPr/>
          </p:nvSpPr>
          <p:spPr>
            <a:xfrm>
              <a:off x="6180774"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52" name="Google Shape;52;p7"/>
            <p:cNvSpPr/>
            <p:nvPr/>
          </p:nvSpPr>
          <p:spPr>
            <a:xfrm>
              <a:off x="5559125"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53" name="Google Shape;53;p7"/>
            <p:cNvSpPr/>
            <p:nvPr/>
          </p:nvSpPr>
          <p:spPr>
            <a:xfrm>
              <a:off x="5683455"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54" name="Google Shape;54;p7"/>
            <p:cNvSpPr/>
            <p:nvPr/>
          </p:nvSpPr>
          <p:spPr>
            <a:xfrm>
              <a:off x="5807785"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55" name="Google Shape;55;p7"/>
            <p:cNvSpPr/>
            <p:nvPr/>
          </p:nvSpPr>
          <p:spPr>
            <a:xfrm>
              <a:off x="5932114"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56" name="Google Shape;56;p7"/>
            <p:cNvSpPr/>
            <p:nvPr/>
          </p:nvSpPr>
          <p:spPr>
            <a:xfrm>
              <a:off x="6056444"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57" name="Google Shape;57;p7"/>
            <p:cNvSpPr/>
            <p:nvPr/>
          </p:nvSpPr>
          <p:spPr>
            <a:xfrm>
              <a:off x="6180774"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58" name="Google Shape;58;p7"/>
            <p:cNvSpPr/>
            <p:nvPr/>
          </p:nvSpPr>
          <p:spPr>
            <a:xfrm>
              <a:off x="5559125"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59" name="Google Shape;59;p7"/>
            <p:cNvSpPr/>
            <p:nvPr/>
          </p:nvSpPr>
          <p:spPr>
            <a:xfrm>
              <a:off x="5683455"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60" name="Google Shape;60;p7"/>
            <p:cNvSpPr/>
            <p:nvPr/>
          </p:nvSpPr>
          <p:spPr>
            <a:xfrm>
              <a:off x="5807785"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61" name="Google Shape;61;p7"/>
            <p:cNvSpPr/>
            <p:nvPr/>
          </p:nvSpPr>
          <p:spPr>
            <a:xfrm>
              <a:off x="5932114"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62" name="Google Shape;62;p7"/>
            <p:cNvSpPr/>
            <p:nvPr/>
          </p:nvSpPr>
          <p:spPr>
            <a:xfrm>
              <a:off x="6056444"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63" name="Google Shape;63;p7"/>
            <p:cNvSpPr/>
            <p:nvPr/>
          </p:nvSpPr>
          <p:spPr>
            <a:xfrm>
              <a:off x="6180774"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grpSp>
      <p:sp>
        <p:nvSpPr>
          <p:cNvPr id="64" name="Google Shape;64;p7"/>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lvl1pPr lvl="0">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タイトル(2行)と本文（章見出し） ">
  <p:cSld name="TITLE_ONLY_1_1_1">
    <p:spTree>
      <p:nvGrpSpPr>
        <p:cNvPr id="1" name="Shape 65"/>
        <p:cNvGrpSpPr/>
        <p:nvPr/>
      </p:nvGrpSpPr>
      <p:grpSpPr>
        <a:xfrm>
          <a:off x="0" y="0"/>
          <a:ext cx="0" cy="0"/>
          <a:chOff x="0" y="0"/>
          <a:chExt cx="0" cy="0"/>
        </a:xfrm>
      </p:grpSpPr>
      <p:sp>
        <p:nvSpPr>
          <p:cNvPr id="66" name="Google Shape;66;p8"/>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atin typeface="Meiryo" panose="020B0604030504040204" pitchFamily="34" charset="-128"/>
                <a:ea typeface="Meiryo" panose="020B0604030504040204" pitchFamily="34" charset="-128"/>
              </a:defRPr>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67" name="Google Shape;67;p8"/>
          <p:cNvSpPr txBox="1">
            <a:spLocks noGrp="1"/>
          </p:cNvSpPr>
          <p:nvPr>
            <p:ph type="title"/>
          </p:nvPr>
        </p:nvSpPr>
        <p:spPr>
          <a:xfrm>
            <a:off x="1243350" y="828000"/>
            <a:ext cx="7200000" cy="7200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2400" b="0" i="0">
                <a:latin typeface="Meiryo" panose="020B0604030504040204" pitchFamily="34" charset="-128"/>
                <a:ea typeface="Meiryo" panose="020B0604030504040204" pitchFamily="34" charset="-128"/>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68" name="Google Shape;68;p8"/>
          <p:cNvSpPr txBox="1">
            <a:spLocks noGrp="1"/>
          </p:cNvSpPr>
          <p:nvPr>
            <p:ph type="body" idx="1"/>
          </p:nvPr>
        </p:nvSpPr>
        <p:spPr>
          <a:xfrm>
            <a:off x="1243350" y="1800000"/>
            <a:ext cx="7200000" cy="28260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b="0" i="0">
                <a:latin typeface="Meiryo" panose="020B0604030504040204" pitchFamily="34" charset="-128"/>
                <a:ea typeface="Meiryo" panose="020B0604030504040204" pitchFamily="34" charset="-128"/>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dirty="0"/>
          </a:p>
        </p:txBody>
      </p:sp>
      <p:sp>
        <p:nvSpPr>
          <p:cNvPr id="69" name="Google Shape;69;p8"/>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70" name="Google Shape;70;p8"/>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grpSp>
        <p:nvGrpSpPr>
          <p:cNvPr id="71" name="Google Shape;71;p8"/>
          <p:cNvGrpSpPr/>
          <p:nvPr/>
        </p:nvGrpSpPr>
        <p:grpSpPr>
          <a:xfrm>
            <a:off x="8262000" y="39600"/>
            <a:ext cx="835748" cy="384208"/>
            <a:chOff x="5559125" y="628157"/>
            <a:chExt cx="693049" cy="318607"/>
          </a:xfrm>
        </p:grpSpPr>
        <p:sp>
          <p:nvSpPr>
            <p:cNvPr id="72" name="Google Shape;72;p8"/>
            <p:cNvSpPr/>
            <p:nvPr/>
          </p:nvSpPr>
          <p:spPr>
            <a:xfrm>
              <a:off x="5559125"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73" name="Google Shape;73;p8"/>
            <p:cNvSpPr/>
            <p:nvPr/>
          </p:nvSpPr>
          <p:spPr>
            <a:xfrm>
              <a:off x="5683455"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74" name="Google Shape;74;p8"/>
            <p:cNvSpPr/>
            <p:nvPr/>
          </p:nvSpPr>
          <p:spPr>
            <a:xfrm>
              <a:off x="5807785"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75" name="Google Shape;75;p8"/>
            <p:cNvSpPr/>
            <p:nvPr/>
          </p:nvSpPr>
          <p:spPr>
            <a:xfrm>
              <a:off x="5932114"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76" name="Google Shape;76;p8"/>
            <p:cNvSpPr/>
            <p:nvPr/>
          </p:nvSpPr>
          <p:spPr>
            <a:xfrm>
              <a:off x="6056444"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77" name="Google Shape;77;p8"/>
            <p:cNvSpPr/>
            <p:nvPr/>
          </p:nvSpPr>
          <p:spPr>
            <a:xfrm>
              <a:off x="6180774"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78" name="Google Shape;78;p8"/>
            <p:cNvSpPr/>
            <p:nvPr/>
          </p:nvSpPr>
          <p:spPr>
            <a:xfrm>
              <a:off x="5559125"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79" name="Google Shape;79;p8"/>
            <p:cNvSpPr/>
            <p:nvPr/>
          </p:nvSpPr>
          <p:spPr>
            <a:xfrm>
              <a:off x="5683455"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80" name="Google Shape;80;p8"/>
            <p:cNvSpPr/>
            <p:nvPr/>
          </p:nvSpPr>
          <p:spPr>
            <a:xfrm>
              <a:off x="5807785"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81" name="Google Shape;81;p8"/>
            <p:cNvSpPr/>
            <p:nvPr/>
          </p:nvSpPr>
          <p:spPr>
            <a:xfrm>
              <a:off x="5932114"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82" name="Google Shape;82;p8"/>
            <p:cNvSpPr/>
            <p:nvPr/>
          </p:nvSpPr>
          <p:spPr>
            <a:xfrm>
              <a:off x="6056444"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83" name="Google Shape;83;p8"/>
            <p:cNvSpPr/>
            <p:nvPr/>
          </p:nvSpPr>
          <p:spPr>
            <a:xfrm>
              <a:off x="6180774"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84" name="Google Shape;84;p8"/>
            <p:cNvSpPr/>
            <p:nvPr/>
          </p:nvSpPr>
          <p:spPr>
            <a:xfrm>
              <a:off x="5559125"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85" name="Google Shape;85;p8"/>
            <p:cNvSpPr/>
            <p:nvPr/>
          </p:nvSpPr>
          <p:spPr>
            <a:xfrm>
              <a:off x="5683455"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86" name="Google Shape;86;p8"/>
            <p:cNvSpPr/>
            <p:nvPr/>
          </p:nvSpPr>
          <p:spPr>
            <a:xfrm>
              <a:off x="5807785"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87" name="Google Shape;87;p8"/>
            <p:cNvSpPr/>
            <p:nvPr/>
          </p:nvSpPr>
          <p:spPr>
            <a:xfrm>
              <a:off x="5932114"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88" name="Google Shape;88;p8"/>
            <p:cNvSpPr/>
            <p:nvPr/>
          </p:nvSpPr>
          <p:spPr>
            <a:xfrm>
              <a:off x="6056444"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89" name="Google Shape;89;p8"/>
            <p:cNvSpPr/>
            <p:nvPr/>
          </p:nvSpPr>
          <p:spPr>
            <a:xfrm>
              <a:off x="6180774"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grpSp>
      <p:sp>
        <p:nvSpPr>
          <p:cNvPr id="90" name="Google Shape;90;p8"/>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lvl1pPr lvl="0" rtl="0">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1"/>
        <p:cNvGrpSpPr/>
        <p:nvPr/>
      </p:nvGrpSpPr>
      <p:grpSpPr>
        <a:xfrm>
          <a:off x="0" y="0"/>
          <a:ext cx="0" cy="0"/>
          <a:chOff x="0" y="0"/>
          <a:chExt cx="0" cy="0"/>
        </a:xfrm>
      </p:grpSpPr>
      <p:sp>
        <p:nvSpPr>
          <p:cNvPr id="92" name="Google Shape;92;p9"/>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atin typeface="Meiryo" panose="020B0604030504040204" pitchFamily="34" charset="-128"/>
                <a:ea typeface="Meiryo" panose="020B0604030504040204" pitchFamily="34" charset="-128"/>
              </a:defRPr>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93" name="Google Shape;93;p9"/>
          <p:cNvSpPr txBox="1">
            <a:spLocks noGrp="1"/>
          </p:cNvSpPr>
          <p:nvPr>
            <p:ph type="title"/>
          </p:nvPr>
        </p:nvSpPr>
        <p:spPr>
          <a:xfrm>
            <a:off x="1242000" y="828000"/>
            <a:ext cx="7200000" cy="369332"/>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b="0" i="0">
                <a:latin typeface="Meiryo" panose="020B0604030504040204" pitchFamily="34" charset="-128"/>
                <a:ea typeface="Meiryo" panose="020B0604030504040204" pitchFamily="34" charset="-128"/>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dirty="0"/>
          </a:p>
        </p:txBody>
      </p:sp>
      <p:sp>
        <p:nvSpPr>
          <p:cNvPr id="94" name="Google Shape;94;p9"/>
          <p:cNvSpPr txBox="1">
            <a:spLocks noGrp="1"/>
          </p:cNvSpPr>
          <p:nvPr>
            <p:ph type="body" idx="1"/>
          </p:nvPr>
        </p:nvSpPr>
        <p:spPr>
          <a:xfrm>
            <a:off x="1242000" y="1440000"/>
            <a:ext cx="3600000" cy="32040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b="0" i="0">
                <a:latin typeface="Meiryo" panose="020B0604030504040204" pitchFamily="34" charset="-128"/>
                <a:ea typeface="Meiryo" panose="020B0604030504040204" pitchFamily="34" charset="-128"/>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dirty="0"/>
          </a:p>
        </p:txBody>
      </p:sp>
      <p:sp>
        <p:nvSpPr>
          <p:cNvPr id="95" name="Google Shape;95;p9"/>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lvl1pPr lvl="0">
              <a:lnSpc>
                <a:spcPct val="100000"/>
              </a:lnSpc>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a:lnSpc>
                <a:spcPct val="100000"/>
              </a:lnSpc>
              <a:spcBef>
                <a:spcPts val="0"/>
              </a:spcBef>
              <a:spcAft>
                <a:spcPts val="0"/>
              </a:spcAft>
              <a:buSzPts val="1600"/>
              <a:buNone/>
              <a:defRPr/>
            </a:lvl2pPr>
            <a:lvl3pPr lvl="2">
              <a:lnSpc>
                <a:spcPct val="100000"/>
              </a:lnSpc>
              <a:spcBef>
                <a:spcPts val="0"/>
              </a:spcBef>
              <a:spcAft>
                <a:spcPts val="0"/>
              </a:spcAft>
              <a:buSzPts val="1600"/>
              <a:buNone/>
              <a:defRPr/>
            </a:lvl3pPr>
            <a:lvl4pPr lvl="3">
              <a:lnSpc>
                <a:spcPct val="100000"/>
              </a:lnSpc>
              <a:spcBef>
                <a:spcPts val="0"/>
              </a:spcBef>
              <a:spcAft>
                <a:spcPts val="0"/>
              </a:spcAft>
              <a:buSzPts val="1600"/>
              <a:buNone/>
              <a:defRPr/>
            </a:lvl4pPr>
            <a:lvl5pPr lvl="4">
              <a:lnSpc>
                <a:spcPct val="100000"/>
              </a:lnSpc>
              <a:spcBef>
                <a:spcPts val="0"/>
              </a:spcBef>
              <a:spcAft>
                <a:spcPts val="0"/>
              </a:spcAft>
              <a:buSzPts val="1600"/>
              <a:buNone/>
              <a:defRPr/>
            </a:lvl5pPr>
            <a:lvl6pPr lvl="5">
              <a:lnSpc>
                <a:spcPct val="100000"/>
              </a:lnSpc>
              <a:spcBef>
                <a:spcPts val="0"/>
              </a:spcBef>
              <a:spcAft>
                <a:spcPts val="0"/>
              </a:spcAft>
              <a:buSzPts val="1600"/>
              <a:buNone/>
              <a:defRPr/>
            </a:lvl6pPr>
            <a:lvl7pPr lvl="6">
              <a:lnSpc>
                <a:spcPct val="100000"/>
              </a:lnSpc>
              <a:spcBef>
                <a:spcPts val="0"/>
              </a:spcBef>
              <a:spcAft>
                <a:spcPts val="0"/>
              </a:spcAft>
              <a:buSzPts val="1600"/>
              <a:buNone/>
              <a:defRPr/>
            </a:lvl7pPr>
            <a:lvl8pPr lvl="7">
              <a:lnSpc>
                <a:spcPct val="100000"/>
              </a:lnSpc>
              <a:spcBef>
                <a:spcPts val="0"/>
              </a:spcBef>
              <a:spcAft>
                <a:spcPts val="0"/>
              </a:spcAft>
              <a:buSzPts val="1600"/>
              <a:buNone/>
              <a:defRPr/>
            </a:lvl8pPr>
            <a:lvl9pPr lvl="8">
              <a:lnSpc>
                <a:spcPct val="100000"/>
              </a:lnSpc>
              <a:spcBef>
                <a:spcPts val="0"/>
              </a:spcBef>
              <a:spcAft>
                <a:spcPts val="0"/>
              </a:spcAft>
              <a:buSzPts val="1600"/>
              <a:buNone/>
              <a:defRPr/>
            </a:lvl9pPr>
          </a:lstStyle>
          <a:p>
            <a:endParaRPr dirty="0"/>
          </a:p>
        </p:txBody>
      </p:sp>
      <p:sp>
        <p:nvSpPr>
          <p:cNvPr id="96" name="Google Shape;96;p9"/>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97" name="Google Shape;97;p9"/>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8"/>
        <p:cNvGrpSpPr/>
        <p:nvPr/>
      </p:nvGrpSpPr>
      <p:grpSpPr>
        <a:xfrm>
          <a:off x="0" y="0"/>
          <a:ext cx="0" cy="0"/>
          <a:chOff x="0" y="0"/>
          <a:chExt cx="0" cy="0"/>
        </a:xfrm>
      </p:grpSpPr>
      <p:sp>
        <p:nvSpPr>
          <p:cNvPr id="99" name="Google Shape;99;p10"/>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atin typeface="Meiryo" panose="020B0604030504040204" pitchFamily="34" charset="-128"/>
                <a:ea typeface="Meiryo" panose="020B0604030504040204" pitchFamily="34" charset="-128"/>
              </a:defRPr>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100" name="Google Shape;100;p10"/>
          <p:cNvSpPr txBox="1">
            <a:spLocks noGrp="1"/>
          </p:cNvSpPr>
          <p:nvPr>
            <p:ph type="title"/>
          </p:nvPr>
        </p:nvSpPr>
        <p:spPr>
          <a:xfrm>
            <a:off x="1242000" y="828000"/>
            <a:ext cx="7200000" cy="3780000"/>
          </a:xfrm>
          <a:prstGeom prst="rect">
            <a:avLst/>
          </a:prstGeom>
        </p:spPr>
        <p:txBody>
          <a:bodyPr spcFirstLastPara="1" wrap="square" lIns="0" tIns="0" rIns="0" bIns="0" anchor="ctr" anchorCtr="0">
            <a:noAutofit/>
          </a:bodyPr>
          <a:lstStyle>
            <a:lvl1pPr lvl="0" rtl="0">
              <a:spcBef>
                <a:spcPts val="0"/>
              </a:spcBef>
              <a:spcAft>
                <a:spcPts val="0"/>
              </a:spcAft>
              <a:buSzPts val="3500"/>
              <a:buNone/>
              <a:defRPr sz="3500" b="0" i="0">
                <a:latin typeface="Meiryo" panose="020B0604030504040204" pitchFamily="34" charset="-128"/>
                <a:ea typeface="Meiryo" panose="020B0604030504040204" pitchFamily="34" charset="-128"/>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dirty="0"/>
          </a:p>
        </p:txBody>
      </p:sp>
      <p:sp>
        <p:nvSpPr>
          <p:cNvPr id="101" name="Google Shape;101;p10"/>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02" name="Google Shape;102;p10"/>
          <p:cNvSpPr txBox="1">
            <a:spLocks noGrp="1"/>
          </p:cNvSpPr>
          <p:nvPr>
            <p:ph type="subTitle" idx="1"/>
          </p:nvPr>
        </p:nvSpPr>
        <p:spPr>
          <a:xfrm>
            <a:off x="1242000" y="504000"/>
            <a:ext cx="7200000" cy="248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dirty="0"/>
          </a:p>
        </p:txBody>
      </p:sp>
      <p:sp>
        <p:nvSpPr>
          <p:cNvPr id="103" name="Google Shape;103;p10"/>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72000" y="619200"/>
            <a:ext cx="7200000" cy="400110"/>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2600"/>
              <a:buFont typeface="M PLUS 1p"/>
              <a:buNone/>
              <a:defRPr sz="2600" b="1">
                <a:solidFill>
                  <a:schemeClr val="dk1"/>
                </a:solidFill>
                <a:latin typeface="M PLUS 1p"/>
                <a:ea typeface="M PLUS 1p"/>
                <a:cs typeface="M PLUS 1p"/>
                <a:sym typeface="M PLUS 1p"/>
              </a:defRPr>
            </a:lvl1pPr>
            <a:lvl2pPr lvl="1" rtl="0">
              <a:spcBef>
                <a:spcPts val="0"/>
              </a:spcBef>
              <a:spcAft>
                <a:spcPts val="0"/>
              </a:spcAft>
              <a:buClr>
                <a:schemeClr val="dk1"/>
              </a:buClr>
              <a:buSzPts val="2800"/>
              <a:buFont typeface="M PLUS 1p"/>
              <a:buNone/>
              <a:defRPr sz="2800">
                <a:solidFill>
                  <a:schemeClr val="dk1"/>
                </a:solidFill>
                <a:latin typeface="M PLUS 1p"/>
                <a:ea typeface="M PLUS 1p"/>
                <a:cs typeface="M PLUS 1p"/>
                <a:sym typeface="M PLUS 1p"/>
              </a:defRPr>
            </a:lvl2pPr>
            <a:lvl3pPr lvl="2" rtl="0">
              <a:spcBef>
                <a:spcPts val="0"/>
              </a:spcBef>
              <a:spcAft>
                <a:spcPts val="0"/>
              </a:spcAft>
              <a:buClr>
                <a:schemeClr val="dk1"/>
              </a:buClr>
              <a:buSzPts val="2800"/>
              <a:buFont typeface="M PLUS 1p"/>
              <a:buNone/>
              <a:defRPr sz="2800">
                <a:solidFill>
                  <a:schemeClr val="dk1"/>
                </a:solidFill>
                <a:latin typeface="M PLUS 1p"/>
                <a:ea typeface="M PLUS 1p"/>
                <a:cs typeface="M PLUS 1p"/>
                <a:sym typeface="M PLUS 1p"/>
              </a:defRPr>
            </a:lvl3pPr>
            <a:lvl4pPr lvl="3" rtl="0">
              <a:spcBef>
                <a:spcPts val="0"/>
              </a:spcBef>
              <a:spcAft>
                <a:spcPts val="0"/>
              </a:spcAft>
              <a:buClr>
                <a:schemeClr val="dk1"/>
              </a:buClr>
              <a:buSzPts val="2800"/>
              <a:buFont typeface="M PLUS 1p"/>
              <a:buNone/>
              <a:defRPr sz="2800">
                <a:solidFill>
                  <a:schemeClr val="dk1"/>
                </a:solidFill>
                <a:latin typeface="M PLUS 1p"/>
                <a:ea typeface="M PLUS 1p"/>
                <a:cs typeface="M PLUS 1p"/>
                <a:sym typeface="M PLUS 1p"/>
              </a:defRPr>
            </a:lvl4pPr>
            <a:lvl5pPr lvl="4" rtl="0">
              <a:spcBef>
                <a:spcPts val="0"/>
              </a:spcBef>
              <a:spcAft>
                <a:spcPts val="0"/>
              </a:spcAft>
              <a:buClr>
                <a:schemeClr val="dk1"/>
              </a:buClr>
              <a:buSzPts val="2800"/>
              <a:buFont typeface="M PLUS 1p"/>
              <a:buNone/>
              <a:defRPr sz="2800">
                <a:solidFill>
                  <a:schemeClr val="dk1"/>
                </a:solidFill>
                <a:latin typeface="M PLUS 1p"/>
                <a:ea typeface="M PLUS 1p"/>
                <a:cs typeface="M PLUS 1p"/>
                <a:sym typeface="M PLUS 1p"/>
              </a:defRPr>
            </a:lvl5pPr>
            <a:lvl6pPr lvl="5" rtl="0">
              <a:spcBef>
                <a:spcPts val="0"/>
              </a:spcBef>
              <a:spcAft>
                <a:spcPts val="0"/>
              </a:spcAft>
              <a:buClr>
                <a:schemeClr val="dk1"/>
              </a:buClr>
              <a:buSzPts val="2800"/>
              <a:buFont typeface="M PLUS 1p"/>
              <a:buNone/>
              <a:defRPr sz="2800">
                <a:solidFill>
                  <a:schemeClr val="dk1"/>
                </a:solidFill>
                <a:latin typeface="M PLUS 1p"/>
                <a:ea typeface="M PLUS 1p"/>
                <a:cs typeface="M PLUS 1p"/>
                <a:sym typeface="M PLUS 1p"/>
              </a:defRPr>
            </a:lvl6pPr>
            <a:lvl7pPr lvl="6" rtl="0">
              <a:spcBef>
                <a:spcPts val="0"/>
              </a:spcBef>
              <a:spcAft>
                <a:spcPts val="0"/>
              </a:spcAft>
              <a:buClr>
                <a:schemeClr val="dk1"/>
              </a:buClr>
              <a:buSzPts val="2800"/>
              <a:buFont typeface="M PLUS 1p"/>
              <a:buNone/>
              <a:defRPr sz="2800">
                <a:solidFill>
                  <a:schemeClr val="dk1"/>
                </a:solidFill>
                <a:latin typeface="M PLUS 1p"/>
                <a:ea typeface="M PLUS 1p"/>
                <a:cs typeface="M PLUS 1p"/>
                <a:sym typeface="M PLUS 1p"/>
              </a:defRPr>
            </a:lvl7pPr>
            <a:lvl8pPr lvl="7" rtl="0">
              <a:spcBef>
                <a:spcPts val="0"/>
              </a:spcBef>
              <a:spcAft>
                <a:spcPts val="0"/>
              </a:spcAft>
              <a:buClr>
                <a:schemeClr val="dk1"/>
              </a:buClr>
              <a:buSzPts val="2800"/>
              <a:buFont typeface="M PLUS 1p"/>
              <a:buNone/>
              <a:defRPr sz="2800">
                <a:solidFill>
                  <a:schemeClr val="dk1"/>
                </a:solidFill>
                <a:latin typeface="M PLUS 1p"/>
                <a:ea typeface="M PLUS 1p"/>
                <a:cs typeface="M PLUS 1p"/>
                <a:sym typeface="M PLUS 1p"/>
              </a:defRPr>
            </a:lvl8pPr>
            <a:lvl9pPr lvl="8" rtl="0">
              <a:spcBef>
                <a:spcPts val="0"/>
              </a:spcBef>
              <a:spcAft>
                <a:spcPts val="0"/>
              </a:spcAft>
              <a:buClr>
                <a:schemeClr val="dk1"/>
              </a:buClr>
              <a:buSzPts val="2800"/>
              <a:buFont typeface="M PLUS 1p"/>
              <a:buNone/>
              <a:defRPr sz="2800">
                <a:solidFill>
                  <a:schemeClr val="dk1"/>
                </a:solidFill>
                <a:latin typeface="M PLUS 1p"/>
                <a:ea typeface="M PLUS 1p"/>
                <a:cs typeface="M PLUS 1p"/>
                <a:sym typeface="M PLUS 1p"/>
              </a:defRPr>
            </a:lvl9pPr>
          </a:lstStyle>
          <a:p>
            <a:endParaRPr dirty="0"/>
          </a:p>
        </p:txBody>
      </p:sp>
      <p:sp>
        <p:nvSpPr>
          <p:cNvPr id="7" name="Google Shape;7;p1"/>
          <p:cNvSpPr txBox="1">
            <a:spLocks noGrp="1"/>
          </p:cNvSpPr>
          <p:nvPr>
            <p:ph type="body" idx="1"/>
          </p:nvPr>
        </p:nvSpPr>
        <p:spPr>
          <a:xfrm>
            <a:off x="972000" y="1440000"/>
            <a:ext cx="7200000" cy="3204000"/>
          </a:xfrm>
          <a:prstGeom prst="rect">
            <a:avLst/>
          </a:prstGeom>
          <a:noFill/>
          <a:ln>
            <a:noFill/>
          </a:ln>
        </p:spPr>
        <p:txBody>
          <a:bodyPr spcFirstLastPara="1" wrap="square" lIns="0" tIns="0" rIns="0" bIns="0" anchor="t" anchorCtr="0">
            <a:noAutofit/>
          </a:bodyPr>
          <a:lstStyle>
            <a:lvl1pPr marL="457200" lvl="0" indent="-330200" rtl="0">
              <a:lnSpc>
                <a:spcPct val="125000"/>
              </a:lnSpc>
              <a:spcBef>
                <a:spcPts val="0"/>
              </a:spcBef>
              <a:spcAft>
                <a:spcPts val="0"/>
              </a:spcAft>
              <a:buClr>
                <a:schemeClr val="dk1"/>
              </a:buClr>
              <a:buSzPts val="1600"/>
              <a:buFont typeface="M PLUS 1p"/>
              <a:buChar char="●"/>
              <a:defRPr sz="1600">
                <a:solidFill>
                  <a:schemeClr val="dk1"/>
                </a:solidFill>
                <a:latin typeface="M PLUS 1p"/>
                <a:ea typeface="M PLUS 1p"/>
                <a:cs typeface="M PLUS 1p"/>
                <a:sym typeface="M PLUS 1p"/>
              </a:defRPr>
            </a:lvl1pPr>
            <a:lvl2pPr marL="914400" lvl="1" indent="-330200" rtl="0">
              <a:lnSpc>
                <a:spcPct val="125000"/>
              </a:lnSpc>
              <a:spcBef>
                <a:spcPts val="0"/>
              </a:spcBef>
              <a:spcAft>
                <a:spcPts val="0"/>
              </a:spcAft>
              <a:buClr>
                <a:schemeClr val="dk1"/>
              </a:buClr>
              <a:buSzPts val="1600"/>
              <a:buFont typeface="M PLUS 1p"/>
              <a:buChar char="○"/>
              <a:defRPr sz="1600">
                <a:solidFill>
                  <a:schemeClr val="dk1"/>
                </a:solidFill>
                <a:latin typeface="M PLUS 1p"/>
                <a:ea typeface="M PLUS 1p"/>
                <a:cs typeface="M PLUS 1p"/>
                <a:sym typeface="M PLUS 1p"/>
              </a:defRPr>
            </a:lvl2pPr>
            <a:lvl3pPr marL="1371600" lvl="2" indent="-330200" rtl="0">
              <a:lnSpc>
                <a:spcPct val="125000"/>
              </a:lnSpc>
              <a:spcBef>
                <a:spcPts val="0"/>
              </a:spcBef>
              <a:spcAft>
                <a:spcPts val="0"/>
              </a:spcAft>
              <a:buClr>
                <a:schemeClr val="dk1"/>
              </a:buClr>
              <a:buSzPts val="1600"/>
              <a:buFont typeface="M PLUS 1p"/>
              <a:buChar char="■"/>
              <a:defRPr sz="1600">
                <a:solidFill>
                  <a:schemeClr val="dk1"/>
                </a:solidFill>
                <a:latin typeface="M PLUS 1p"/>
                <a:ea typeface="M PLUS 1p"/>
                <a:cs typeface="M PLUS 1p"/>
                <a:sym typeface="M PLUS 1p"/>
              </a:defRPr>
            </a:lvl3pPr>
            <a:lvl4pPr marL="1828800" lvl="3" indent="-330200" rtl="0">
              <a:lnSpc>
                <a:spcPct val="125000"/>
              </a:lnSpc>
              <a:spcBef>
                <a:spcPts val="0"/>
              </a:spcBef>
              <a:spcAft>
                <a:spcPts val="0"/>
              </a:spcAft>
              <a:buClr>
                <a:schemeClr val="dk1"/>
              </a:buClr>
              <a:buSzPts val="1600"/>
              <a:buFont typeface="M PLUS 1p"/>
              <a:buChar char="●"/>
              <a:defRPr sz="1600">
                <a:solidFill>
                  <a:schemeClr val="dk1"/>
                </a:solidFill>
                <a:latin typeface="M PLUS 1p"/>
                <a:ea typeface="M PLUS 1p"/>
                <a:cs typeface="M PLUS 1p"/>
                <a:sym typeface="M PLUS 1p"/>
              </a:defRPr>
            </a:lvl4pPr>
            <a:lvl5pPr marL="2286000" lvl="4" indent="-330200" rtl="0">
              <a:lnSpc>
                <a:spcPct val="125000"/>
              </a:lnSpc>
              <a:spcBef>
                <a:spcPts val="0"/>
              </a:spcBef>
              <a:spcAft>
                <a:spcPts val="0"/>
              </a:spcAft>
              <a:buClr>
                <a:schemeClr val="dk1"/>
              </a:buClr>
              <a:buSzPts val="1600"/>
              <a:buFont typeface="M PLUS 1p"/>
              <a:buChar char="○"/>
              <a:defRPr sz="1600">
                <a:solidFill>
                  <a:schemeClr val="dk1"/>
                </a:solidFill>
                <a:latin typeface="M PLUS 1p"/>
                <a:ea typeface="M PLUS 1p"/>
                <a:cs typeface="M PLUS 1p"/>
                <a:sym typeface="M PLUS 1p"/>
              </a:defRPr>
            </a:lvl5pPr>
            <a:lvl6pPr marL="2743200" lvl="5" indent="-330200" rtl="0">
              <a:lnSpc>
                <a:spcPct val="125000"/>
              </a:lnSpc>
              <a:spcBef>
                <a:spcPts val="0"/>
              </a:spcBef>
              <a:spcAft>
                <a:spcPts val="0"/>
              </a:spcAft>
              <a:buClr>
                <a:schemeClr val="dk1"/>
              </a:buClr>
              <a:buSzPts val="1600"/>
              <a:buFont typeface="M PLUS 1p"/>
              <a:buChar char="■"/>
              <a:defRPr sz="1600">
                <a:solidFill>
                  <a:schemeClr val="dk1"/>
                </a:solidFill>
                <a:latin typeface="M PLUS 1p"/>
                <a:ea typeface="M PLUS 1p"/>
                <a:cs typeface="M PLUS 1p"/>
                <a:sym typeface="M PLUS 1p"/>
              </a:defRPr>
            </a:lvl6pPr>
            <a:lvl7pPr marL="3200400" lvl="6" indent="-330200" rtl="0">
              <a:lnSpc>
                <a:spcPct val="125000"/>
              </a:lnSpc>
              <a:spcBef>
                <a:spcPts val="0"/>
              </a:spcBef>
              <a:spcAft>
                <a:spcPts val="0"/>
              </a:spcAft>
              <a:buClr>
                <a:schemeClr val="dk1"/>
              </a:buClr>
              <a:buSzPts val="1600"/>
              <a:buFont typeface="M PLUS 1p"/>
              <a:buChar char="●"/>
              <a:defRPr sz="1600">
                <a:solidFill>
                  <a:schemeClr val="dk1"/>
                </a:solidFill>
                <a:latin typeface="M PLUS 1p"/>
                <a:ea typeface="M PLUS 1p"/>
                <a:cs typeface="M PLUS 1p"/>
                <a:sym typeface="M PLUS 1p"/>
              </a:defRPr>
            </a:lvl7pPr>
            <a:lvl8pPr marL="3657600" lvl="7" indent="-330200" rtl="0">
              <a:lnSpc>
                <a:spcPct val="125000"/>
              </a:lnSpc>
              <a:spcBef>
                <a:spcPts val="0"/>
              </a:spcBef>
              <a:spcAft>
                <a:spcPts val="0"/>
              </a:spcAft>
              <a:buClr>
                <a:schemeClr val="dk1"/>
              </a:buClr>
              <a:buSzPts val="1600"/>
              <a:buFont typeface="M PLUS 1p"/>
              <a:buChar char="○"/>
              <a:defRPr sz="1600">
                <a:solidFill>
                  <a:schemeClr val="dk1"/>
                </a:solidFill>
                <a:latin typeface="M PLUS 1p"/>
                <a:ea typeface="M PLUS 1p"/>
                <a:cs typeface="M PLUS 1p"/>
                <a:sym typeface="M PLUS 1p"/>
              </a:defRPr>
            </a:lvl8pPr>
            <a:lvl9pPr marL="4114800" lvl="8" indent="-330200" rtl="0">
              <a:lnSpc>
                <a:spcPct val="125000"/>
              </a:lnSpc>
              <a:spcBef>
                <a:spcPts val="0"/>
              </a:spcBef>
              <a:spcAft>
                <a:spcPts val="0"/>
              </a:spcAft>
              <a:buClr>
                <a:schemeClr val="dk1"/>
              </a:buClr>
              <a:buSzPts val="1600"/>
              <a:buFont typeface="M PLUS 1p"/>
              <a:buChar char="■"/>
              <a:defRPr sz="1600">
                <a:solidFill>
                  <a:schemeClr val="dk1"/>
                </a:solidFill>
                <a:latin typeface="M PLUS 1p"/>
                <a:ea typeface="M PLUS 1p"/>
                <a:cs typeface="M PLUS 1p"/>
                <a:sym typeface="M PLUS 1p"/>
              </a:defRPr>
            </a:lvl9pPr>
          </a:lstStyle>
          <a:p>
            <a:endParaRPr dirty="0"/>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b="0" i="0">
                <a:solidFill>
                  <a:schemeClr val="dk1"/>
                </a:solidFill>
                <a:latin typeface="Meiryo" panose="020B0604030504040204" pitchFamily="34" charset="-128"/>
                <a:ea typeface="Meiryo" panose="020B0604030504040204" pitchFamily="34" charset="-128"/>
                <a:cs typeface="M PLUS 1p"/>
                <a:sym typeface="M PLUS 1p"/>
              </a:defRPr>
            </a:lvl1pPr>
            <a:lvl2pPr lvl="1" algn="r" rtl="0">
              <a:buNone/>
              <a:defRPr sz="1000">
                <a:solidFill>
                  <a:schemeClr val="dk1"/>
                </a:solidFill>
                <a:latin typeface="M PLUS 1p"/>
                <a:ea typeface="M PLUS 1p"/>
                <a:cs typeface="M PLUS 1p"/>
                <a:sym typeface="M PLUS 1p"/>
              </a:defRPr>
            </a:lvl2pPr>
            <a:lvl3pPr lvl="2" algn="r" rtl="0">
              <a:buNone/>
              <a:defRPr sz="1000">
                <a:solidFill>
                  <a:schemeClr val="dk1"/>
                </a:solidFill>
                <a:latin typeface="M PLUS 1p"/>
                <a:ea typeface="M PLUS 1p"/>
                <a:cs typeface="M PLUS 1p"/>
                <a:sym typeface="M PLUS 1p"/>
              </a:defRPr>
            </a:lvl3pPr>
            <a:lvl4pPr lvl="3" algn="r" rtl="0">
              <a:buNone/>
              <a:defRPr sz="1000">
                <a:solidFill>
                  <a:schemeClr val="dk1"/>
                </a:solidFill>
                <a:latin typeface="M PLUS 1p"/>
                <a:ea typeface="M PLUS 1p"/>
                <a:cs typeface="M PLUS 1p"/>
                <a:sym typeface="M PLUS 1p"/>
              </a:defRPr>
            </a:lvl4pPr>
            <a:lvl5pPr lvl="4" algn="r" rtl="0">
              <a:buNone/>
              <a:defRPr sz="1000">
                <a:solidFill>
                  <a:schemeClr val="dk1"/>
                </a:solidFill>
                <a:latin typeface="M PLUS 1p"/>
                <a:ea typeface="M PLUS 1p"/>
                <a:cs typeface="M PLUS 1p"/>
                <a:sym typeface="M PLUS 1p"/>
              </a:defRPr>
            </a:lvl5pPr>
            <a:lvl6pPr lvl="5" algn="r" rtl="0">
              <a:buNone/>
              <a:defRPr sz="1000">
                <a:solidFill>
                  <a:schemeClr val="dk1"/>
                </a:solidFill>
                <a:latin typeface="M PLUS 1p"/>
                <a:ea typeface="M PLUS 1p"/>
                <a:cs typeface="M PLUS 1p"/>
                <a:sym typeface="M PLUS 1p"/>
              </a:defRPr>
            </a:lvl6pPr>
            <a:lvl7pPr lvl="6" algn="r" rtl="0">
              <a:buNone/>
              <a:defRPr sz="1000">
                <a:solidFill>
                  <a:schemeClr val="dk1"/>
                </a:solidFill>
                <a:latin typeface="M PLUS 1p"/>
                <a:ea typeface="M PLUS 1p"/>
                <a:cs typeface="M PLUS 1p"/>
                <a:sym typeface="M PLUS 1p"/>
              </a:defRPr>
            </a:lvl7pPr>
            <a:lvl8pPr lvl="7" algn="r" rtl="0">
              <a:buNone/>
              <a:defRPr sz="1000">
                <a:solidFill>
                  <a:schemeClr val="dk1"/>
                </a:solidFill>
                <a:latin typeface="M PLUS 1p"/>
                <a:ea typeface="M PLUS 1p"/>
                <a:cs typeface="M PLUS 1p"/>
                <a:sym typeface="M PLUS 1p"/>
              </a:defRPr>
            </a:lvl8pPr>
            <a:lvl9pPr lvl="8" algn="r" rtl="0">
              <a:buNone/>
              <a:defRPr sz="1000">
                <a:solidFill>
                  <a:schemeClr val="dk1"/>
                </a:solidFill>
                <a:latin typeface="M PLUS 1p"/>
                <a:ea typeface="M PLUS 1p"/>
                <a:cs typeface="M PLUS 1p"/>
                <a:sym typeface="M PLUS 1p"/>
              </a:defRPr>
            </a:lvl9pPr>
          </a:lstStyle>
          <a:p>
            <a:fld id="{00000000-1234-1234-1234-123412341234}" type="slidenum">
              <a:rPr lang="en-US" altLang="ja" smtClean="0"/>
              <a:pPr/>
              <a:t>‹#›</a:t>
            </a:fld>
            <a:endParaRPr lang="ja" altLang="en-US"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eiryo" panose="020B0604030504040204" pitchFamily="34" charset="-128"/>
          <a:ea typeface="Meiryo" panose="020B0604030504040204" pitchFamily="34"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eiryo" panose="020B0604030504040204" pitchFamily="34" charset="-128"/>
          <a:ea typeface="Meiryo" panose="020B0604030504040204" pitchFamily="34"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hyperlink" Target="https://www.cas.go.jp/jp/seisaku/digital_denen/dai2/siryou2-1.pdf"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8.cao.go.jp/cstp/society5_0/smartcity/01_scguide_2-2.pdf"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gyoukaku.go.jp/ebpm/index.htm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ww.soumu.go.jp/main_content/000620332.pdf" TargetMode="External"/><Relationship Id="rId4" Type="http://schemas.openxmlformats.org/officeDocument/2006/relationships/hyperlink" Target="https://creativecommons.org/licenses/by/2.1/jp/"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cio.go.jp/sites/default/files/uploads/documents/opendata_nijiriyou_betten1.pd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ja.wikipedia.org/wiki"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ja.wikipedia.org/wiki/Wikipedia:Text_of_Creative_Commons_Attribution-ShareAlike_3.0_Unported_License" TargetMode="External"/><Relationship Id="rId5" Type="http://schemas.openxmlformats.org/officeDocument/2006/relationships/hyperlink" Target="https://jpsearch.go.jp/" TargetMode="Externa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5stardata.info/ja/"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www.digital.go.jp/resources/data_dataset/"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hyperlink" Target="https://www.digital.go.jp/resources/open_data/municipal-standard-data-set-test/"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hyperlink" Target="https://ckan.org/" TargetMode="External"/><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kintone.cybozu.co.jp/"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www.glideapps.com/"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tableau.com/ja-jp%EF%BC%89"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qgis.org/"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creativecommons.jp/faq/#a7"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openglam.org/"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creativecommons.org/2021/06/10/were-launching-the-cc-open-glam-progra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hyperlink" Target="https://www.artic.edu/artworks/27992/a-sunday-on-la-grande-jatte-1884" TargetMode="External"/><Relationship Id="rId4" Type="http://schemas.openxmlformats.org/officeDocument/2006/relationships/image" Target="../media/image11.jpg"/></Relationships>
</file>

<file path=ppt/slides/_rels/slide4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www.europeana.eu/item/2048208/europeana_fashion_BlatterFurKostumkunde_0003_jpg"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jpsearch.go.jp/"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hyperlink" Target="https://ja.wikipedia.org/wiki/Wikipedia:Text_of_Creative_Commons_Attribution-ShareAlike_3.0_Unported_License"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foundation.wikimedia.org/wiki/Terms_of_Use/ja#7._%E3%82%B3%E3%83%B3%E3%83%86%E3%83%B3%E3%83%84%E3%81%AE%E5%88%A9%E7%94%A8%E8%A8%B1%E8%AB%BE" TargetMode="External"/><Relationship Id="rId4" Type="http://schemas.openxmlformats.org/officeDocument/2006/relationships/hyperlink" Target="https://ja.wikipedia.org/wiki"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hyperlink" Target="https://www.openstreetmap.org/copyright" TargetMode="External"/><Relationship Id="rId4" Type="http://schemas.openxmlformats.org/officeDocument/2006/relationships/hyperlink" Target="https://www.openstreetmap.org/#map=5/35.588/134.380:~:text=%C2%A9-,OpenStreetMap%20%E5%8D%94%E5%8A%9B%E8%80%85,-%E2%99%A5%20%E5%AF%84%E4%BB%98%E3%81%99%E3%82%8B"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hyperlink" Target="https://www8.cao.go.jp/cstp/society5_0/society5_0-1.pdf"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8.cao.go.jp/cstp/society5_0/society5_0-1.pdf"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9"/>
          <p:cNvSpPr txBox="1">
            <a:spLocks noGrp="1"/>
          </p:cNvSpPr>
          <p:nvPr>
            <p:ph type="ctrTitle"/>
          </p:nvPr>
        </p:nvSpPr>
        <p:spPr>
          <a:xfrm>
            <a:off x="972000" y="1620000"/>
            <a:ext cx="7200000" cy="6156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r>
              <a:rPr lang="ja" sz="4000" b="1" dirty="0"/>
              <a:t>オープンデータ研修テキスト</a:t>
            </a:r>
            <a:endParaRPr sz="4000" b="1" dirty="0"/>
          </a:p>
        </p:txBody>
      </p:sp>
      <p:sp>
        <p:nvSpPr>
          <p:cNvPr id="216" name="Google Shape;216;p19"/>
          <p:cNvSpPr txBox="1"/>
          <p:nvPr/>
        </p:nvSpPr>
        <p:spPr>
          <a:xfrm>
            <a:off x="972000" y="2520000"/>
            <a:ext cx="7200000" cy="792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ja" sz="1700" dirty="0">
                <a:latin typeface="Meiryo" panose="020B0604030504040204" pitchFamily="34" charset="-128"/>
                <a:ea typeface="Meiryo" panose="020B0604030504040204" pitchFamily="34" charset="-128"/>
                <a:cs typeface="M PLUS 1p"/>
                <a:sym typeface="M PLUS 1p"/>
              </a:rPr>
              <a:t>中級編</a:t>
            </a:r>
            <a:endParaRPr sz="1700"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217" name="Google Shape;217;p19"/>
          <p:cNvSpPr txBox="1"/>
          <p:nvPr/>
        </p:nvSpPr>
        <p:spPr>
          <a:xfrm>
            <a:off x="972000" y="3439675"/>
            <a:ext cx="7200000" cy="7926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ja" sz="1500" b="1" dirty="0">
                <a:solidFill>
                  <a:srgbClr val="000000"/>
                </a:solidFill>
                <a:latin typeface="Meiryo" panose="020B0604030504040204" pitchFamily="34" charset="-128"/>
                <a:ea typeface="Meiryo" panose="020B0604030504040204" pitchFamily="34" charset="-128"/>
                <a:cs typeface="M PLUS 1p"/>
                <a:sym typeface="M PLUS 1p"/>
              </a:rPr>
              <a:t>デジタル庁</a:t>
            </a:r>
            <a:endParaRPr sz="1500" b="1"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218" name="Google Shape;218;p19"/>
          <p:cNvSpPr txBox="1"/>
          <p:nvPr/>
        </p:nvSpPr>
        <p:spPr>
          <a:xfrm>
            <a:off x="0" y="4631813"/>
            <a:ext cx="9144000" cy="517500"/>
          </a:xfrm>
          <a:prstGeom prst="rect">
            <a:avLst/>
          </a:prstGeom>
          <a:solidFill>
            <a:srgbClr val="E7E6E6"/>
          </a:solidFill>
          <a:ln>
            <a:noFill/>
          </a:ln>
        </p:spPr>
        <p:txBody>
          <a:bodyPr spcFirstLastPara="1" wrap="square" lIns="612000" tIns="180000" rIns="612000" bIns="180000" anchor="ctr" anchorCtr="0">
            <a:noAutofit/>
          </a:bodyPr>
          <a:lstStyle/>
          <a:p>
            <a:pPr marL="0" lvl="0" indent="0" algn="r" rtl="0">
              <a:lnSpc>
                <a:spcPct val="125000"/>
              </a:lnSpc>
              <a:spcBef>
                <a:spcPts val="0"/>
              </a:spcBef>
              <a:spcAft>
                <a:spcPts val="0"/>
              </a:spcAft>
              <a:buNone/>
            </a:pPr>
            <a:r>
              <a:rPr lang="ja" sz="1000" dirty="0">
                <a:solidFill>
                  <a:srgbClr val="000000"/>
                </a:solidFill>
                <a:latin typeface="Meiryo" panose="020B0604030504040204" pitchFamily="34" charset="-128"/>
                <a:ea typeface="Meiryo" panose="020B0604030504040204" pitchFamily="34" charset="-128"/>
                <a:cs typeface="M PLUS 1p"/>
                <a:sym typeface="M PLUS 1p"/>
              </a:rPr>
              <a:t>※本書は、クリエイティブ・コモンズ・ライセンス 表示 4.0 国際（CC BY 4.0）に従って利用が可能です</a:t>
            </a:r>
            <a:endParaRPr sz="1000" dirty="0">
              <a:latin typeface="Meiryo" panose="020B0604030504040204" pitchFamily="34" charset="-128"/>
              <a:ea typeface="Meiryo" panose="020B0604030504040204" pitchFamily="34" charset="-128"/>
              <a:cs typeface="M PLUS 1p"/>
              <a:sym typeface="M PLUS 1p"/>
            </a:endParaRPr>
          </a:p>
        </p:txBody>
      </p:sp>
      <p:pic>
        <p:nvPicPr>
          <p:cNvPr id="219" name="Google Shape;219;p19"/>
          <p:cNvPicPr preferRelativeResize="0"/>
          <p:nvPr/>
        </p:nvPicPr>
        <p:blipFill>
          <a:blip r:embed="rId3">
            <a:alphaModFix/>
          </a:blip>
          <a:stretch>
            <a:fillRect/>
          </a:stretch>
        </p:blipFill>
        <p:spPr>
          <a:xfrm>
            <a:off x="972000" y="4733550"/>
            <a:ext cx="898200" cy="3140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8"/>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10</a:t>
            </a:fld>
            <a:endParaRPr dirty="0"/>
          </a:p>
        </p:txBody>
      </p:sp>
      <p:sp>
        <p:nvSpPr>
          <p:cNvPr id="316" name="Google Shape;316;p28"/>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デジタル田園都市国家構想</a:t>
            </a:r>
            <a:endParaRPr b="1" dirty="0"/>
          </a:p>
        </p:txBody>
      </p:sp>
      <p:sp>
        <p:nvSpPr>
          <p:cNvPr id="317" name="Google Shape;317;p28"/>
          <p:cNvSpPr txBox="1">
            <a:spLocks noGrp="1"/>
          </p:cNvSpPr>
          <p:nvPr>
            <p:ph type="body" idx="1"/>
          </p:nvPr>
        </p:nvSpPr>
        <p:spPr>
          <a:xfrm>
            <a:off x="1243350" y="1440000"/>
            <a:ext cx="3960000" cy="2423740"/>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 sz="1400" dirty="0"/>
              <a:t>Society 5.0のもと、政府はデジタルの力を全面的に活用し、地域の個性と豊かさを生かしつつ、都市部と同等以上の生産性・利便性も兼ね備えた「</a:t>
            </a:r>
            <a:r>
              <a:rPr lang="ja" sz="1400" b="1" dirty="0"/>
              <a:t>デジタル田園都市国家構想</a:t>
            </a:r>
            <a:r>
              <a:rPr lang="ja" sz="1400" dirty="0"/>
              <a:t>」の実現を目指しています。</a:t>
            </a:r>
            <a:endParaRPr sz="1400" dirty="0"/>
          </a:p>
          <a:p>
            <a:pPr marL="0" lvl="0" indent="0" algn="l" rtl="0">
              <a:spcBef>
                <a:spcPts val="0"/>
              </a:spcBef>
              <a:spcAft>
                <a:spcPts val="0"/>
              </a:spcAft>
              <a:buClr>
                <a:schemeClr val="dk1"/>
              </a:buClr>
              <a:buSzPts val="1100"/>
              <a:buFont typeface="Arial"/>
              <a:buNone/>
            </a:pPr>
            <a:endParaRPr sz="1400" dirty="0"/>
          </a:p>
          <a:p>
            <a:pPr marL="0" lvl="0" indent="0" algn="l" rtl="0">
              <a:spcBef>
                <a:spcPts val="0"/>
              </a:spcBef>
              <a:spcAft>
                <a:spcPts val="0"/>
              </a:spcAft>
              <a:buNone/>
            </a:pPr>
            <a:r>
              <a:rPr lang="ja" sz="1400" dirty="0"/>
              <a:t>政府は内閣官房に「デジタル田園都市構想実現会議」を創設し、</a:t>
            </a:r>
            <a:r>
              <a:rPr lang="ja" sz="1400" b="1" dirty="0"/>
              <a:t>スマートシティ</a:t>
            </a:r>
            <a:r>
              <a:rPr lang="ja" sz="1400" dirty="0"/>
              <a:t>に向けた取組を加速させています。</a:t>
            </a:r>
            <a:endParaRPr dirty="0"/>
          </a:p>
        </p:txBody>
      </p:sp>
      <p:sp>
        <p:nvSpPr>
          <p:cNvPr id="318" name="Google Shape;318;p28"/>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1. 日本が目指す未来社会</a:t>
            </a:r>
            <a:endParaRPr dirty="0"/>
          </a:p>
        </p:txBody>
      </p:sp>
      <p:pic>
        <p:nvPicPr>
          <p:cNvPr id="319" name="Google Shape;319;p28"/>
          <p:cNvPicPr preferRelativeResize="0"/>
          <p:nvPr/>
        </p:nvPicPr>
        <p:blipFill>
          <a:blip r:embed="rId3">
            <a:alphaModFix/>
          </a:blip>
          <a:stretch>
            <a:fillRect/>
          </a:stretch>
        </p:blipFill>
        <p:spPr>
          <a:xfrm>
            <a:off x="5471873" y="1439988"/>
            <a:ext cx="2970125" cy="2673425"/>
          </a:xfrm>
          <a:prstGeom prst="rect">
            <a:avLst/>
          </a:prstGeom>
          <a:noFill/>
          <a:ln>
            <a:noFill/>
          </a:ln>
        </p:spPr>
      </p:pic>
      <p:sp>
        <p:nvSpPr>
          <p:cNvPr id="320" name="Google Shape;320;p28"/>
          <p:cNvSpPr txBox="1"/>
          <p:nvPr/>
        </p:nvSpPr>
        <p:spPr>
          <a:xfrm>
            <a:off x="1242000" y="4826100"/>
            <a:ext cx="7295400" cy="15388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800" dirty="0">
                <a:solidFill>
                  <a:srgbClr val="000000"/>
                </a:solidFill>
                <a:latin typeface="Meiryo" panose="020B0604030504040204" pitchFamily="34" charset="-128"/>
                <a:ea typeface="Meiryo" panose="020B0604030504040204" pitchFamily="34" charset="-128"/>
                <a:cs typeface="M PLUS 1p"/>
                <a:sym typeface="M PLUS 1p"/>
              </a:rPr>
              <a:t>出典：デジタル庁「デジタル田園都市国家が目指す将来像について」2ページ（</a:t>
            </a:r>
            <a:r>
              <a:rPr lang="ja" sz="800" u="sng" dirty="0">
                <a:solidFill>
                  <a:srgbClr val="1E50B5"/>
                </a:solidFill>
                <a:latin typeface="Meiryo" panose="020B0604030504040204" pitchFamily="34" charset="-128"/>
                <a:ea typeface="Meiryo" panose="020B0604030504040204" pitchFamily="34" charset="-128"/>
                <a:cs typeface="M PLUS 1p"/>
                <a:sym typeface="M PLUS 1p"/>
                <a:hlinkClick r:id="rId4">
                  <a:extLst>
                    <a:ext uri="{A12FA001-AC4F-418D-AE19-62706E023703}">
                      <ahyp:hlinkClr xmlns:ahyp="http://schemas.microsoft.com/office/drawing/2018/hyperlinkcolor" val="tx"/>
                    </a:ext>
                  </a:extLst>
                </a:hlinkClick>
              </a:rPr>
              <a:t>https://www.cas.go.jp/jp/seisaku/digital_denen/dai2/siryou2-1.pdf</a:t>
            </a:r>
            <a:r>
              <a:rPr lang="ja" sz="800" dirty="0">
                <a:solidFill>
                  <a:srgbClr val="000000"/>
                </a:solidFill>
                <a:latin typeface="Meiryo" panose="020B0604030504040204" pitchFamily="34" charset="-128"/>
                <a:ea typeface="Meiryo" panose="020B0604030504040204" pitchFamily="34" charset="-128"/>
                <a:cs typeface="M PLUS 1p"/>
                <a:sym typeface="M PLUS 1p"/>
              </a:rPr>
              <a:t>）</a:t>
            </a:r>
            <a:endParaRPr sz="800" dirty="0">
              <a:solidFill>
                <a:srgbClr val="000000"/>
              </a:solidFill>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9"/>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11</a:t>
            </a:fld>
            <a:endParaRPr dirty="0"/>
          </a:p>
        </p:txBody>
      </p:sp>
      <p:sp>
        <p:nvSpPr>
          <p:cNvPr id="326" name="Google Shape;326;p29"/>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スマートシティ</a:t>
            </a:r>
            <a:endParaRPr b="1" dirty="0"/>
          </a:p>
        </p:txBody>
      </p:sp>
      <p:sp>
        <p:nvSpPr>
          <p:cNvPr id="327" name="Google Shape;327;p29"/>
          <p:cNvSpPr txBox="1">
            <a:spLocks noGrp="1"/>
          </p:cNvSpPr>
          <p:nvPr>
            <p:ph type="body" idx="1"/>
          </p:nvPr>
        </p:nvSpPr>
        <p:spPr>
          <a:xfrm>
            <a:off x="1243350" y="1440000"/>
            <a:ext cx="4212000" cy="3090590"/>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 sz="1400" b="1" dirty="0"/>
              <a:t>スマートシティ</a:t>
            </a:r>
            <a:r>
              <a:rPr lang="ja" sz="1400" dirty="0"/>
              <a:t>とは、ICT 等の新技術を活用しつつ、マネジメントの高度化により、都市や地域の抱える諸課題の解決を行い、また新たな価値を創出し続ける、持続可能な都市や地域であり、</a:t>
            </a:r>
            <a:r>
              <a:rPr lang="ja" sz="1400" b="1" dirty="0"/>
              <a:t>Society 5.0の先行的な実現の場</a:t>
            </a:r>
            <a:r>
              <a:rPr lang="ja" sz="1400" dirty="0"/>
              <a:t>と定義されています。</a:t>
            </a:r>
            <a:endParaRPr sz="1400" dirty="0"/>
          </a:p>
          <a:p>
            <a:pPr marL="0" lvl="0" indent="0" algn="l" rtl="0">
              <a:spcBef>
                <a:spcPts val="1000"/>
              </a:spcBef>
              <a:spcAft>
                <a:spcPts val="0"/>
              </a:spcAft>
              <a:buNone/>
            </a:pPr>
            <a:r>
              <a:rPr lang="ja" sz="1400" dirty="0"/>
              <a:t>初期のスマートシティは個別分野の課題解決に特化していましたが、今後は、複合的な課題対応にあたり、</a:t>
            </a:r>
            <a:r>
              <a:rPr lang="ja" sz="1400" b="1" dirty="0"/>
              <a:t>市民が積極的に参画</a:t>
            </a:r>
            <a:r>
              <a:rPr lang="ja" sz="1400" baseline="30000" dirty="0"/>
              <a:t>※1</a:t>
            </a:r>
            <a:r>
              <a:rPr lang="ja" sz="1400" dirty="0"/>
              <a:t>しながら、</a:t>
            </a:r>
            <a:r>
              <a:rPr lang="ja" sz="1400" b="1" dirty="0"/>
              <a:t>分野・都市横断のデータ連携</a:t>
            </a:r>
            <a:r>
              <a:rPr lang="ja" sz="1400" dirty="0"/>
              <a:t>で新たな価値を創出することが期待されています。このためのシステム的な土台として</a:t>
            </a:r>
            <a:r>
              <a:rPr lang="ja" sz="1400" b="1" dirty="0"/>
              <a:t>データ連携基盤</a:t>
            </a:r>
            <a:r>
              <a:rPr lang="ja" sz="1400" baseline="30000" dirty="0"/>
              <a:t>※2</a:t>
            </a:r>
            <a:r>
              <a:rPr lang="ja" sz="1400" dirty="0"/>
              <a:t>の実装も重要視されています。</a:t>
            </a:r>
            <a:endParaRPr dirty="0"/>
          </a:p>
        </p:txBody>
      </p:sp>
      <p:sp>
        <p:nvSpPr>
          <p:cNvPr id="328" name="Google Shape;328;p29"/>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1. 日本が目指す未来社会</a:t>
            </a:r>
            <a:endParaRPr dirty="0"/>
          </a:p>
        </p:txBody>
      </p:sp>
      <p:sp>
        <p:nvSpPr>
          <p:cNvPr id="329" name="Google Shape;329;p29"/>
          <p:cNvSpPr txBox="1"/>
          <p:nvPr/>
        </p:nvSpPr>
        <p:spPr>
          <a:xfrm>
            <a:off x="1243350" y="4696987"/>
            <a:ext cx="7295400" cy="369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※1：詳しくは内閣府</a:t>
            </a:r>
            <a:r>
              <a:rPr lang="ja" sz="800" dirty="0">
                <a:solidFill>
                  <a:srgbClr val="000000"/>
                </a:solidFill>
                <a:latin typeface="Meiryo" panose="020B0604030504040204" pitchFamily="34" charset="-128"/>
                <a:ea typeface="Meiryo" panose="020B0604030504040204" pitchFamily="34" charset="-128"/>
                <a:cs typeface="M PLUS 1p"/>
                <a:sym typeface="M PLUS 1p"/>
              </a:rPr>
              <a:t>「</a:t>
            </a:r>
            <a:r>
              <a:rPr lang="ja" sz="800" dirty="0">
                <a:latin typeface="Meiryo" panose="020B0604030504040204" pitchFamily="34" charset="-128"/>
                <a:ea typeface="Meiryo" panose="020B0604030504040204" pitchFamily="34" charset="-128"/>
                <a:cs typeface="M PLUS 1p"/>
                <a:sym typeface="M PLUS 1p"/>
              </a:rPr>
              <a:t>スマートシティガイドブック</a:t>
            </a:r>
            <a:r>
              <a:rPr lang="ja" sz="800" dirty="0">
                <a:solidFill>
                  <a:srgbClr val="000000"/>
                </a:solidFill>
                <a:latin typeface="Meiryo" panose="020B0604030504040204" pitchFamily="34" charset="-128"/>
                <a:ea typeface="Meiryo" panose="020B0604030504040204" pitchFamily="34" charset="-128"/>
                <a:cs typeface="M PLUS 1p"/>
                <a:sym typeface="M PLUS 1p"/>
              </a:rPr>
              <a:t>」</a:t>
            </a:r>
            <a:r>
              <a:rPr lang="ja" sz="800" dirty="0">
                <a:latin typeface="Meiryo" panose="020B0604030504040204" pitchFamily="34" charset="-128"/>
                <a:ea typeface="Meiryo" panose="020B0604030504040204" pitchFamily="34" charset="-128"/>
                <a:cs typeface="M PLUS 1p"/>
                <a:sym typeface="M PLUS 1p"/>
              </a:rPr>
              <a:t>70ページ以降を参照</a:t>
            </a:r>
            <a:r>
              <a:rPr lang="ja" sz="800" dirty="0">
                <a:solidFill>
                  <a:srgbClr val="000000"/>
                </a:solidFill>
                <a:latin typeface="Meiryo" panose="020B0604030504040204" pitchFamily="34" charset="-128"/>
                <a:ea typeface="Meiryo" panose="020B0604030504040204" pitchFamily="34" charset="-128"/>
                <a:cs typeface="M PLUS 1p"/>
                <a:sym typeface="M PLUS 1p"/>
              </a:rPr>
              <a:t>（</a:t>
            </a:r>
            <a:r>
              <a:rPr lang="ja" sz="800" u="sng" dirty="0">
                <a:solidFill>
                  <a:schemeClr val="hlink"/>
                </a:solidFill>
                <a:latin typeface="Meiryo" panose="020B0604030504040204" pitchFamily="34" charset="-128"/>
                <a:ea typeface="Meiryo" panose="020B0604030504040204" pitchFamily="34" charset="-128"/>
                <a:cs typeface="M PLUS 1p"/>
                <a:sym typeface="M PLUS 1p"/>
                <a:hlinkClick r:id="rId3"/>
              </a:rPr>
              <a:t>https://www8.cao.go.jp/cstp/society5_0/smartcity/01_scguide_2-2.pdf</a:t>
            </a:r>
            <a:r>
              <a:rPr lang="ja" sz="800" dirty="0">
                <a:latin typeface="Meiryo" panose="020B0604030504040204" pitchFamily="34" charset="-128"/>
                <a:ea typeface="Meiryo" panose="020B0604030504040204" pitchFamily="34" charset="-128"/>
                <a:cs typeface="M PLUS 1p"/>
                <a:sym typeface="M PLUS 1p"/>
              </a:rPr>
              <a:t>）</a:t>
            </a:r>
            <a:endParaRPr sz="800" dirty="0">
              <a:latin typeface="Meiryo" panose="020B0604030504040204" pitchFamily="34" charset="-128"/>
              <a:ea typeface="Meiryo" panose="020B0604030504040204" pitchFamily="34" charset="-128"/>
              <a:cs typeface="M PLUS 1p"/>
              <a:sym typeface="M PLUS 1p"/>
            </a:endParaRPr>
          </a:p>
          <a:p>
            <a:pPr marL="0" lvl="0" indent="0" algn="l" rtl="0">
              <a:lnSpc>
                <a:spcPct val="100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※2：分野間・都市間のデータ連携のための基盤システムで、都市OSとも呼ばれる。詳しくは</a:t>
            </a:r>
            <a:r>
              <a:rPr lang="ja" sz="800" dirty="0">
                <a:solidFill>
                  <a:schemeClr val="dk1"/>
                </a:solidFill>
                <a:latin typeface="Meiryo" panose="020B0604030504040204" pitchFamily="34" charset="-128"/>
                <a:ea typeface="Meiryo" panose="020B0604030504040204" pitchFamily="34" charset="-128"/>
                <a:cs typeface="M PLUS 1p"/>
                <a:sym typeface="M PLUS 1p"/>
              </a:rPr>
              <a:t>内閣府「スマートシティガイドブック」75ページ以降を参照</a:t>
            </a:r>
            <a:br>
              <a:rPr lang="ja" sz="800" dirty="0">
                <a:solidFill>
                  <a:schemeClr val="dk1"/>
                </a:solidFill>
                <a:latin typeface="Meiryo" panose="020B0604030504040204" pitchFamily="34" charset="-128"/>
                <a:ea typeface="Meiryo" panose="020B0604030504040204" pitchFamily="34" charset="-128"/>
                <a:cs typeface="M PLUS 1p"/>
                <a:sym typeface="M PLUS 1p"/>
              </a:rPr>
            </a:br>
            <a:r>
              <a:rPr lang="ja" sz="800" dirty="0">
                <a:solidFill>
                  <a:schemeClr val="dk1"/>
                </a:solidFill>
                <a:latin typeface="Meiryo" panose="020B0604030504040204" pitchFamily="34" charset="-128"/>
                <a:ea typeface="Meiryo" panose="020B0604030504040204" pitchFamily="34" charset="-128"/>
                <a:cs typeface="M PLUS 1p"/>
                <a:sym typeface="M PLUS 1p"/>
              </a:rPr>
              <a:t>　　 （</a:t>
            </a:r>
            <a:r>
              <a:rPr lang="ja" sz="800" u="sng" dirty="0">
                <a:solidFill>
                  <a:schemeClr val="hlink"/>
                </a:solidFill>
                <a:latin typeface="Meiryo" panose="020B0604030504040204" pitchFamily="34" charset="-128"/>
                <a:ea typeface="Meiryo" panose="020B0604030504040204" pitchFamily="34" charset="-128"/>
                <a:cs typeface="M PLUS 1p"/>
                <a:sym typeface="M PLUS 1p"/>
                <a:hlinkClick r:id="rId3"/>
              </a:rPr>
              <a:t>https://www8.cao.go.jp/cstp/society5_0/smartcity/01_scguide_2-2.pdf）</a:t>
            </a:r>
            <a:endParaRPr sz="800" dirty="0">
              <a:latin typeface="Meiryo" panose="020B0604030504040204" pitchFamily="34" charset="-128"/>
              <a:ea typeface="Meiryo" panose="020B0604030504040204" pitchFamily="34" charset="-128"/>
              <a:cs typeface="M PLUS 1p"/>
              <a:sym typeface="M PLUS 1p"/>
            </a:endParaRPr>
          </a:p>
        </p:txBody>
      </p:sp>
      <p:sp>
        <p:nvSpPr>
          <p:cNvPr id="330" name="Google Shape;330;p29"/>
          <p:cNvSpPr/>
          <p:nvPr/>
        </p:nvSpPr>
        <p:spPr>
          <a:xfrm>
            <a:off x="6228650" y="1773875"/>
            <a:ext cx="1670400" cy="1323600"/>
          </a:xfrm>
          <a:prstGeom prst="ellipse">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nvGrpSpPr>
          <p:cNvPr id="331" name="Google Shape;331;p29"/>
          <p:cNvGrpSpPr/>
          <p:nvPr/>
        </p:nvGrpSpPr>
        <p:grpSpPr>
          <a:xfrm>
            <a:off x="5611875" y="1915101"/>
            <a:ext cx="513000" cy="1386300"/>
            <a:chOff x="5610500" y="1548001"/>
            <a:chExt cx="513000" cy="1386300"/>
          </a:xfrm>
        </p:grpSpPr>
        <p:sp>
          <p:nvSpPr>
            <p:cNvPr id="332" name="Google Shape;332;p29"/>
            <p:cNvSpPr/>
            <p:nvPr/>
          </p:nvSpPr>
          <p:spPr>
            <a:xfrm>
              <a:off x="5610500" y="2090246"/>
              <a:ext cx="513000" cy="301800"/>
            </a:xfrm>
            <a:prstGeom prst="rightArrow">
              <a:avLst>
                <a:gd name="adj1" fmla="val 50000"/>
                <a:gd name="adj2"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333" name="Google Shape;333;p29"/>
            <p:cNvSpPr/>
            <p:nvPr/>
          </p:nvSpPr>
          <p:spPr>
            <a:xfrm>
              <a:off x="5712925" y="1548001"/>
              <a:ext cx="188700" cy="1386300"/>
            </a:xfrm>
            <a:prstGeom prst="rect">
              <a:avLst/>
            </a:prstGeom>
            <a:solidFill>
              <a:srgbClr val="DAEAF6"/>
            </a:solidFill>
            <a:ln>
              <a:noFill/>
            </a:ln>
          </p:spPr>
          <p:txBody>
            <a:bodyPr spcFirstLastPara="1" wrap="square" lIns="0" tIns="72000" rIns="0" bIns="72000" anchor="ctr" anchorCtr="0">
              <a:noAutofit/>
            </a:bodyPr>
            <a:lstStyle/>
            <a:p>
              <a:pPr marL="0" lvl="0" indent="0" algn="ctr" rtl="0">
                <a:lnSpc>
                  <a:spcPct val="85000"/>
                </a:lnSpc>
                <a:spcBef>
                  <a:spcPts val="0"/>
                </a:spcBef>
                <a:spcAft>
                  <a:spcPts val="0"/>
                </a:spcAft>
                <a:buNone/>
              </a:pPr>
              <a:r>
                <a:rPr lang="ja" sz="800" dirty="0">
                  <a:solidFill>
                    <a:schemeClr val="dk1"/>
                  </a:solidFill>
                  <a:latin typeface="Meiryo" panose="020B0604030504040204" pitchFamily="34" charset="-128"/>
                  <a:ea typeface="Meiryo" panose="020B0604030504040204" pitchFamily="34" charset="-128"/>
                  <a:cs typeface="M PLUS 1p"/>
                  <a:sym typeface="M PLUS 1p"/>
                </a:rPr>
                <a:t>都市横断でのデ｜タ連携</a:t>
              </a:r>
              <a:endParaRPr sz="800" dirty="0">
                <a:solidFill>
                  <a:schemeClr val="dk1"/>
                </a:solidFill>
                <a:latin typeface="Meiryo" panose="020B0604030504040204" pitchFamily="34" charset="-128"/>
                <a:ea typeface="Meiryo" panose="020B0604030504040204" pitchFamily="34" charset="-128"/>
                <a:cs typeface="M PLUS 1p"/>
                <a:sym typeface="M PLUS 1p"/>
              </a:endParaRPr>
            </a:p>
          </p:txBody>
        </p:sp>
      </p:grpSp>
      <p:grpSp>
        <p:nvGrpSpPr>
          <p:cNvPr id="334" name="Google Shape;334;p29"/>
          <p:cNvGrpSpPr/>
          <p:nvPr/>
        </p:nvGrpSpPr>
        <p:grpSpPr>
          <a:xfrm>
            <a:off x="8025750" y="1915101"/>
            <a:ext cx="513000" cy="1386300"/>
            <a:chOff x="8024375" y="1548001"/>
            <a:chExt cx="513000" cy="1386300"/>
          </a:xfrm>
        </p:grpSpPr>
        <p:sp>
          <p:nvSpPr>
            <p:cNvPr id="335" name="Google Shape;335;p29"/>
            <p:cNvSpPr/>
            <p:nvPr/>
          </p:nvSpPr>
          <p:spPr>
            <a:xfrm flipH="1">
              <a:off x="8024375" y="2090246"/>
              <a:ext cx="513000" cy="301800"/>
            </a:xfrm>
            <a:prstGeom prst="rightArrow">
              <a:avLst>
                <a:gd name="adj1" fmla="val 50000"/>
                <a:gd name="adj2"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336" name="Google Shape;336;p29"/>
            <p:cNvSpPr/>
            <p:nvPr/>
          </p:nvSpPr>
          <p:spPr>
            <a:xfrm>
              <a:off x="8237676" y="1548001"/>
              <a:ext cx="188700" cy="1386300"/>
            </a:xfrm>
            <a:prstGeom prst="rect">
              <a:avLst/>
            </a:prstGeom>
            <a:solidFill>
              <a:srgbClr val="DAEAF6"/>
            </a:solidFill>
            <a:ln>
              <a:noFill/>
            </a:ln>
          </p:spPr>
          <p:txBody>
            <a:bodyPr spcFirstLastPara="1" wrap="square" lIns="0" tIns="72000" rIns="0" bIns="72000" anchor="ctr" anchorCtr="0">
              <a:noAutofit/>
            </a:bodyPr>
            <a:lstStyle/>
            <a:p>
              <a:pPr marL="0" lvl="0" indent="0" algn="ctr" rtl="0">
                <a:lnSpc>
                  <a:spcPct val="85000"/>
                </a:lnSpc>
                <a:spcBef>
                  <a:spcPts val="0"/>
                </a:spcBef>
                <a:spcAft>
                  <a:spcPts val="0"/>
                </a:spcAft>
                <a:buNone/>
              </a:pPr>
              <a:r>
                <a:rPr lang="ja" sz="800" dirty="0">
                  <a:solidFill>
                    <a:schemeClr val="dk1"/>
                  </a:solidFill>
                  <a:latin typeface="Meiryo" panose="020B0604030504040204" pitchFamily="34" charset="-128"/>
                  <a:ea typeface="Meiryo" panose="020B0604030504040204" pitchFamily="34" charset="-128"/>
                  <a:cs typeface="M PLUS 1p"/>
                  <a:sym typeface="M PLUS 1p"/>
                </a:rPr>
                <a:t>都市横断でのデ｜タ連携</a:t>
              </a:r>
              <a:endParaRPr sz="800" dirty="0">
                <a:solidFill>
                  <a:schemeClr val="dk1"/>
                </a:solidFill>
                <a:latin typeface="Meiryo" panose="020B0604030504040204" pitchFamily="34" charset="-128"/>
                <a:ea typeface="Meiryo" panose="020B0604030504040204" pitchFamily="34" charset="-128"/>
                <a:cs typeface="M PLUS 1p"/>
                <a:sym typeface="M PLUS 1p"/>
              </a:endParaRPr>
            </a:p>
          </p:txBody>
        </p:sp>
      </p:grpSp>
      <p:grpSp>
        <p:nvGrpSpPr>
          <p:cNvPr id="337" name="Google Shape;337;p29"/>
          <p:cNvGrpSpPr/>
          <p:nvPr/>
        </p:nvGrpSpPr>
        <p:grpSpPr>
          <a:xfrm>
            <a:off x="6124878" y="3204762"/>
            <a:ext cx="1900868" cy="450600"/>
            <a:chOff x="6123521" y="3028937"/>
            <a:chExt cx="1900868" cy="450600"/>
          </a:xfrm>
        </p:grpSpPr>
        <p:sp>
          <p:nvSpPr>
            <p:cNvPr id="338" name="Google Shape;338;p29"/>
            <p:cNvSpPr/>
            <p:nvPr/>
          </p:nvSpPr>
          <p:spPr>
            <a:xfrm rot="1368094">
              <a:off x="6174554" y="3086247"/>
              <a:ext cx="363833" cy="335980"/>
            </a:xfrm>
            <a:prstGeom prst="upArrow">
              <a:avLst>
                <a:gd name="adj1" fmla="val 34883"/>
                <a:gd name="adj2" fmla="val 55812"/>
              </a:avLst>
            </a:prstGeom>
            <a:solidFill>
              <a:srgbClr val="1E5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339" name="Google Shape;339;p29"/>
            <p:cNvSpPr/>
            <p:nvPr/>
          </p:nvSpPr>
          <p:spPr>
            <a:xfrm rot="167079" flipH="1">
              <a:off x="6666978" y="3122698"/>
              <a:ext cx="364330" cy="336376"/>
            </a:xfrm>
            <a:prstGeom prst="upArrow">
              <a:avLst>
                <a:gd name="adj1" fmla="val 34883"/>
                <a:gd name="adj2" fmla="val 55812"/>
              </a:avLst>
            </a:prstGeom>
            <a:solidFill>
              <a:srgbClr val="1E5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340" name="Google Shape;340;p29"/>
            <p:cNvSpPr/>
            <p:nvPr/>
          </p:nvSpPr>
          <p:spPr>
            <a:xfrm rot="-1368094" flipH="1">
              <a:off x="7609522" y="3086247"/>
              <a:ext cx="363833" cy="335980"/>
            </a:xfrm>
            <a:prstGeom prst="upArrow">
              <a:avLst>
                <a:gd name="adj1" fmla="val 34883"/>
                <a:gd name="adj2" fmla="val 55812"/>
              </a:avLst>
            </a:prstGeom>
            <a:solidFill>
              <a:srgbClr val="1E5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341" name="Google Shape;341;p29"/>
            <p:cNvSpPr/>
            <p:nvPr/>
          </p:nvSpPr>
          <p:spPr>
            <a:xfrm rot="-167079">
              <a:off x="7116601" y="3122698"/>
              <a:ext cx="364330" cy="336376"/>
            </a:xfrm>
            <a:prstGeom prst="upArrow">
              <a:avLst>
                <a:gd name="adj1" fmla="val 34883"/>
                <a:gd name="adj2" fmla="val 55812"/>
              </a:avLst>
            </a:prstGeom>
            <a:solidFill>
              <a:srgbClr val="1E5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sp>
        <p:nvSpPr>
          <p:cNvPr id="342" name="Google Shape;342;p29"/>
          <p:cNvSpPr/>
          <p:nvPr/>
        </p:nvSpPr>
        <p:spPr>
          <a:xfrm>
            <a:off x="5702513" y="3707500"/>
            <a:ext cx="2745600" cy="232800"/>
          </a:xfrm>
          <a:prstGeom prst="ellipse">
            <a:avLst/>
          </a:prstGeom>
          <a:solidFill>
            <a:srgbClr val="FFD7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343" name="Google Shape;343;p29"/>
          <p:cNvSpPr txBox="1"/>
          <p:nvPr/>
        </p:nvSpPr>
        <p:spPr>
          <a:xfrm>
            <a:off x="5722913" y="4020888"/>
            <a:ext cx="27048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chemeClr val="dk1"/>
              </a:buClr>
              <a:buSzPts val="1100"/>
              <a:buFont typeface="Arial"/>
              <a:buNone/>
            </a:pPr>
            <a:r>
              <a:rPr lang="ja" sz="900" b="1" dirty="0">
                <a:solidFill>
                  <a:schemeClr val="dk1"/>
                </a:solidFill>
                <a:latin typeface="Meiryo" panose="020B0604030504040204" pitchFamily="34" charset="-128"/>
                <a:ea typeface="Meiryo" panose="020B0604030504040204" pitchFamily="34" charset="-128"/>
                <a:cs typeface="M PLUS 1p"/>
                <a:sym typeface="M PLUS 1p"/>
              </a:rPr>
              <a:t>市民・企業・民間団体・教育機関等</a:t>
            </a:r>
            <a:r>
              <a:rPr lang="ja" sz="900" dirty="0">
                <a:solidFill>
                  <a:schemeClr val="dk1"/>
                </a:solidFill>
                <a:latin typeface="Meiryo" panose="020B0604030504040204" pitchFamily="34" charset="-128"/>
                <a:ea typeface="Meiryo" panose="020B0604030504040204" pitchFamily="34" charset="-128"/>
                <a:cs typeface="M PLUS 1p"/>
                <a:sym typeface="M PLUS 1p"/>
              </a:rPr>
              <a:t>が積極的に参画</a:t>
            </a:r>
            <a:endParaRPr dirty="0">
              <a:latin typeface="Meiryo" panose="020B0604030504040204" pitchFamily="34" charset="-128"/>
              <a:ea typeface="Meiryo" panose="020B0604030504040204" pitchFamily="34" charset="-128"/>
              <a:cs typeface="M PLUS 1p"/>
              <a:sym typeface="M PLUS 1p"/>
            </a:endParaRPr>
          </a:p>
        </p:txBody>
      </p:sp>
      <p:grpSp>
        <p:nvGrpSpPr>
          <p:cNvPr id="344" name="Google Shape;344;p29"/>
          <p:cNvGrpSpPr/>
          <p:nvPr/>
        </p:nvGrpSpPr>
        <p:grpSpPr>
          <a:xfrm>
            <a:off x="5966750" y="3550713"/>
            <a:ext cx="2217125" cy="301800"/>
            <a:chOff x="5965388" y="3374888"/>
            <a:chExt cx="2217125" cy="301800"/>
          </a:xfrm>
        </p:grpSpPr>
        <p:sp>
          <p:nvSpPr>
            <p:cNvPr id="345" name="Google Shape;345;p29"/>
            <p:cNvSpPr/>
            <p:nvPr/>
          </p:nvSpPr>
          <p:spPr>
            <a:xfrm>
              <a:off x="5965388" y="3374888"/>
              <a:ext cx="513000" cy="301800"/>
            </a:xfrm>
            <a:prstGeom prst="roundRect">
              <a:avLst>
                <a:gd name="adj" fmla="val 50000"/>
              </a:avLst>
            </a:prstGeom>
            <a:solidFill>
              <a:schemeClr val="accent1"/>
            </a:solidFill>
            <a:ln>
              <a:noFill/>
            </a:ln>
          </p:spPr>
          <p:txBody>
            <a:bodyPr spcFirstLastPara="1" wrap="square" lIns="0" tIns="0" rIns="0" bIns="0" anchor="ctr" anchorCtr="0">
              <a:noAutofit/>
            </a:bodyPr>
            <a:lstStyle/>
            <a:p>
              <a:pPr marL="0" lvl="0" indent="0" algn="ctr" rtl="0">
                <a:spcBef>
                  <a:spcPts val="0"/>
                </a:spcBef>
                <a:spcAft>
                  <a:spcPts val="0"/>
                </a:spcAft>
                <a:buClr>
                  <a:schemeClr val="dk1"/>
                </a:buClr>
                <a:buSzPts val="1100"/>
                <a:buFont typeface="Arial"/>
                <a:buNone/>
              </a:pPr>
              <a:r>
                <a:rPr lang="ja" sz="800" dirty="0">
                  <a:solidFill>
                    <a:schemeClr val="lt1"/>
                  </a:solidFill>
                  <a:latin typeface="Meiryo" panose="020B0604030504040204" pitchFamily="34" charset="-128"/>
                  <a:ea typeface="Meiryo" panose="020B0604030504040204" pitchFamily="34" charset="-128"/>
                  <a:cs typeface="M PLUS 1p Medium"/>
                  <a:sym typeface="M PLUS 1p Medium"/>
                </a:rPr>
                <a:t>市民</a:t>
              </a:r>
              <a:endParaRPr sz="800" dirty="0">
                <a:solidFill>
                  <a:schemeClr val="lt1"/>
                </a:solidFill>
                <a:latin typeface="Meiryo" panose="020B0604030504040204" pitchFamily="34" charset="-128"/>
                <a:ea typeface="Meiryo" panose="020B0604030504040204" pitchFamily="34" charset="-128"/>
                <a:cs typeface="M PLUS 1p Medium"/>
                <a:sym typeface="M PLUS 1p Medium"/>
              </a:endParaRPr>
            </a:p>
          </p:txBody>
        </p:sp>
        <p:sp>
          <p:nvSpPr>
            <p:cNvPr id="346" name="Google Shape;346;p29"/>
            <p:cNvSpPr/>
            <p:nvPr/>
          </p:nvSpPr>
          <p:spPr>
            <a:xfrm>
              <a:off x="6533429" y="3374888"/>
              <a:ext cx="513000" cy="301800"/>
            </a:xfrm>
            <a:prstGeom prst="roundRect">
              <a:avLst>
                <a:gd name="adj" fmla="val 50000"/>
              </a:avLst>
            </a:prstGeom>
            <a:solidFill>
              <a:schemeClr val="accent1"/>
            </a:solidFill>
            <a:ln>
              <a:noFill/>
            </a:ln>
          </p:spPr>
          <p:txBody>
            <a:bodyPr spcFirstLastPara="1" wrap="square" lIns="0" tIns="0" rIns="0" bIns="0" anchor="ctr" anchorCtr="0">
              <a:noAutofit/>
            </a:bodyPr>
            <a:lstStyle/>
            <a:p>
              <a:pPr marL="0" lvl="0" indent="0" algn="ctr" rtl="0">
                <a:spcBef>
                  <a:spcPts val="0"/>
                </a:spcBef>
                <a:spcAft>
                  <a:spcPts val="0"/>
                </a:spcAft>
                <a:buNone/>
              </a:pPr>
              <a:r>
                <a:rPr lang="ja" sz="800" dirty="0">
                  <a:solidFill>
                    <a:schemeClr val="lt1"/>
                  </a:solidFill>
                  <a:latin typeface="Meiryo" panose="020B0604030504040204" pitchFamily="34" charset="-128"/>
                  <a:ea typeface="Meiryo" panose="020B0604030504040204" pitchFamily="34" charset="-128"/>
                  <a:cs typeface="M PLUS 1p Medium"/>
                  <a:sym typeface="M PLUS 1p Medium"/>
                </a:rPr>
                <a:t>企業</a:t>
              </a:r>
              <a:endParaRPr sz="800" dirty="0">
                <a:solidFill>
                  <a:schemeClr val="lt1"/>
                </a:solidFill>
                <a:latin typeface="Meiryo" panose="020B0604030504040204" pitchFamily="34" charset="-128"/>
                <a:ea typeface="Meiryo" panose="020B0604030504040204" pitchFamily="34" charset="-128"/>
                <a:cs typeface="M PLUS 1p Medium"/>
                <a:sym typeface="M PLUS 1p Medium"/>
              </a:endParaRPr>
            </a:p>
          </p:txBody>
        </p:sp>
        <p:sp>
          <p:nvSpPr>
            <p:cNvPr id="347" name="Google Shape;347;p29"/>
            <p:cNvSpPr/>
            <p:nvPr/>
          </p:nvSpPr>
          <p:spPr>
            <a:xfrm>
              <a:off x="7101471" y="3374888"/>
              <a:ext cx="513000" cy="301800"/>
            </a:xfrm>
            <a:prstGeom prst="roundRect">
              <a:avLst>
                <a:gd name="adj" fmla="val 50000"/>
              </a:avLst>
            </a:prstGeom>
            <a:solidFill>
              <a:schemeClr val="accent1"/>
            </a:solidFill>
            <a:ln>
              <a:noFill/>
            </a:ln>
          </p:spPr>
          <p:txBody>
            <a:bodyPr spcFirstLastPara="1" wrap="square" lIns="0" tIns="0" rIns="0" bIns="0" anchor="ctr" anchorCtr="0">
              <a:noAutofit/>
            </a:bodyPr>
            <a:lstStyle/>
            <a:p>
              <a:pPr marL="0" lvl="0" indent="0" algn="ctr" rtl="0">
                <a:spcBef>
                  <a:spcPts val="0"/>
                </a:spcBef>
                <a:spcAft>
                  <a:spcPts val="0"/>
                </a:spcAft>
                <a:buNone/>
              </a:pPr>
              <a:r>
                <a:rPr lang="ja" sz="800" dirty="0">
                  <a:solidFill>
                    <a:schemeClr val="lt1"/>
                  </a:solidFill>
                  <a:latin typeface="Meiryo" panose="020B0604030504040204" pitchFamily="34" charset="-128"/>
                  <a:ea typeface="Meiryo" panose="020B0604030504040204" pitchFamily="34" charset="-128"/>
                  <a:cs typeface="M PLUS 1p Medium"/>
                  <a:sym typeface="M PLUS 1p Medium"/>
                </a:rPr>
                <a:t>民間団体</a:t>
              </a:r>
              <a:endParaRPr sz="800" dirty="0">
                <a:solidFill>
                  <a:schemeClr val="lt1"/>
                </a:solidFill>
                <a:latin typeface="Meiryo" panose="020B0604030504040204" pitchFamily="34" charset="-128"/>
                <a:ea typeface="Meiryo" panose="020B0604030504040204" pitchFamily="34" charset="-128"/>
                <a:cs typeface="M PLUS 1p Medium"/>
                <a:sym typeface="M PLUS 1p Medium"/>
              </a:endParaRPr>
            </a:p>
          </p:txBody>
        </p:sp>
        <p:sp>
          <p:nvSpPr>
            <p:cNvPr id="348" name="Google Shape;348;p29"/>
            <p:cNvSpPr/>
            <p:nvPr/>
          </p:nvSpPr>
          <p:spPr>
            <a:xfrm>
              <a:off x="7669513" y="3374888"/>
              <a:ext cx="513000" cy="301800"/>
            </a:xfrm>
            <a:prstGeom prst="roundRect">
              <a:avLst>
                <a:gd name="adj" fmla="val 50000"/>
              </a:avLst>
            </a:prstGeom>
            <a:solidFill>
              <a:schemeClr val="accent1"/>
            </a:solidFill>
            <a:ln>
              <a:noFill/>
            </a:ln>
          </p:spPr>
          <p:txBody>
            <a:bodyPr spcFirstLastPara="1" wrap="square" lIns="0" tIns="0" rIns="0" bIns="0" anchor="ctr" anchorCtr="0">
              <a:noAutofit/>
            </a:bodyPr>
            <a:lstStyle/>
            <a:p>
              <a:pPr marL="0" lvl="0" indent="0" algn="ctr" rtl="0">
                <a:spcBef>
                  <a:spcPts val="0"/>
                </a:spcBef>
                <a:spcAft>
                  <a:spcPts val="0"/>
                </a:spcAft>
                <a:buNone/>
              </a:pPr>
              <a:r>
                <a:rPr lang="ja" sz="800" dirty="0">
                  <a:solidFill>
                    <a:schemeClr val="lt1"/>
                  </a:solidFill>
                  <a:latin typeface="Meiryo" panose="020B0604030504040204" pitchFamily="34" charset="-128"/>
                  <a:ea typeface="Meiryo" panose="020B0604030504040204" pitchFamily="34" charset="-128"/>
                  <a:cs typeface="M PLUS 1p Medium"/>
                  <a:sym typeface="M PLUS 1p Medium"/>
                </a:rPr>
                <a:t>教育機関</a:t>
              </a:r>
              <a:endParaRPr sz="800" dirty="0">
                <a:solidFill>
                  <a:schemeClr val="lt1"/>
                </a:solidFill>
                <a:latin typeface="Meiryo" panose="020B0604030504040204" pitchFamily="34" charset="-128"/>
                <a:ea typeface="Meiryo" panose="020B0604030504040204" pitchFamily="34" charset="-128"/>
                <a:cs typeface="M PLUS 1p Medium"/>
                <a:sym typeface="M PLUS 1p Medium"/>
              </a:endParaRPr>
            </a:p>
          </p:txBody>
        </p:sp>
      </p:grpSp>
      <p:pic>
        <p:nvPicPr>
          <p:cNvPr id="349" name="Google Shape;349;p29"/>
          <p:cNvPicPr preferRelativeResize="0"/>
          <p:nvPr/>
        </p:nvPicPr>
        <p:blipFill rotWithShape="1">
          <a:blip r:embed="rId4">
            <a:alphaModFix/>
          </a:blip>
          <a:srcRect l="35312" t="17408" r="47521" b="45794"/>
          <a:stretch/>
        </p:blipFill>
        <p:spPr>
          <a:xfrm>
            <a:off x="6508975" y="1978102"/>
            <a:ext cx="1120200" cy="1174500"/>
          </a:xfrm>
          <a:prstGeom prst="ellipse">
            <a:avLst/>
          </a:prstGeom>
          <a:noFill/>
          <a:ln>
            <a:noFill/>
          </a:ln>
        </p:spPr>
      </p:pic>
      <p:sp>
        <p:nvSpPr>
          <p:cNvPr id="350" name="Google Shape;350;p29"/>
          <p:cNvSpPr/>
          <p:nvPr/>
        </p:nvSpPr>
        <p:spPr>
          <a:xfrm>
            <a:off x="6638575" y="2869575"/>
            <a:ext cx="861000" cy="394800"/>
          </a:xfrm>
          <a:prstGeom prst="ellipse">
            <a:avLst/>
          </a:prstGeom>
          <a:solidFill>
            <a:srgbClr val="DAEAF6"/>
          </a:solidFill>
          <a:ln>
            <a:noFill/>
          </a:ln>
        </p:spPr>
        <p:txBody>
          <a:bodyPr spcFirstLastPara="1" wrap="square" lIns="0" tIns="0" rIns="0" bIns="0" anchor="ctr" anchorCtr="0">
            <a:noAutofit/>
          </a:bodyPr>
          <a:lstStyle/>
          <a:p>
            <a:pPr marL="0" lvl="0" indent="0" algn="ctr" rtl="0">
              <a:lnSpc>
                <a:spcPct val="85000"/>
              </a:lnSpc>
              <a:spcBef>
                <a:spcPts val="0"/>
              </a:spcBef>
              <a:spcAft>
                <a:spcPts val="0"/>
              </a:spcAft>
              <a:buNone/>
            </a:pPr>
            <a:r>
              <a:rPr lang="ja" sz="700" dirty="0">
                <a:solidFill>
                  <a:schemeClr val="dk1"/>
                </a:solidFill>
                <a:latin typeface="Meiryo" panose="020B0604030504040204" pitchFamily="34" charset="-128"/>
                <a:ea typeface="Meiryo" panose="020B0604030504040204" pitchFamily="34" charset="-128"/>
                <a:cs typeface="M PLUS 1p"/>
                <a:sym typeface="M PLUS 1p"/>
              </a:rPr>
              <a:t>分野横断での</a:t>
            </a:r>
            <a:endParaRPr sz="700"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ctr" rtl="0">
              <a:lnSpc>
                <a:spcPct val="85000"/>
              </a:lnSpc>
              <a:spcBef>
                <a:spcPts val="0"/>
              </a:spcBef>
              <a:spcAft>
                <a:spcPts val="0"/>
              </a:spcAft>
              <a:buClr>
                <a:schemeClr val="dk1"/>
              </a:buClr>
              <a:buSzPts val="1100"/>
              <a:buFont typeface="Arial"/>
              <a:buNone/>
            </a:pPr>
            <a:r>
              <a:rPr lang="ja" sz="700" dirty="0">
                <a:solidFill>
                  <a:schemeClr val="dk1"/>
                </a:solidFill>
                <a:latin typeface="Meiryo" panose="020B0604030504040204" pitchFamily="34" charset="-128"/>
                <a:ea typeface="Meiryo" panose="020B0604030504040204" pitchFamily="34" charset="-128"/>
                <a:cs typeface="M PLUS 1p"/>
                <a:sym typeface="M PLUS 1p"/>
              </a:rPr>
              <a:t>データ連携</a:t>
            </a:r>
            <a:endParaRPr sz="700" dirty="0">
              <a:solidFill>
                <a:schemeClr val="dk1"/>
              </a:solidFill>
              <a:latin typeface="Meiryo" panose="020B0604030504040204" pitchFamily="34" charset="-128"/>
              <a:ea typeface="Meiryo" panose="020B0604030504040204" pitchFamily="34" charset="-128"/>
              <a:cs typeface="M PLUS 1p"/>
              <a:sym typeface="M PLUS 1p"/>
            </a:endParaRPr>
          </a:p>
        </p:txBody>
      </p:sp>
      <p:grpSp>
        <p:nvGrpSpPr>
          <p:cNvPr id="351" name="Google Shape;351;p29"/>
          <p:cNvGrpSpPr/>
          <p:nvPr/>
        </p:nvGrpSpPr>
        <p:grpSpPr>
          <a:xfrm>
            <a:off x="6152753" y="2629875"/>
            <a:ext cx="1832644" cy="402000"/>
            <a:chOff x="6140834" y="1990800"/>
            <a:chExt cx="1832644" cy="402000"/>
          </a:xfrm>
        </p:grpSpPr>
        <p:sp>
          <p:nvSpPr>
            <p:cNvPr id="352" name="Google Shape;352;p29"/>
            <p:cNvSpPr/>
            <p:nvPr/>
          </p:nvSpPr>
          <p:spPr>
            <a:xfrm>
              <a:off x="7485378" y="1990800"/>
              <a:ext cx="488100" cy="402000"/>
            </a:xfrm>
            <a:prstGeom prst="ellipse">
              <a:avLst/>
            </a:prstGeom>
            <a:solidFill>
              <a:schemeClr val="lt1"/>
            </a:solidFill>
            <a:ln w="1905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ja" sz="500" dirty="0">
                  <a:solidFill>
                    <a:schemeClr val="accent1"/>
                  </a:solidFill>
                  <a:latin typeface="Meiryo" panose="020B0604030504040204" pitchFamily="34" charset="-128"/>
                  <a:ea typeface="Meiryo" panose="020B0604030504040204" pitchFamily="34" charset="-128"/>
                  <a:cs typeface="M PLUS 1p Medium"/>
                  <a:sym typeface="M PLUS 1p Medium"/>
                </a:rPr>
                <a:t>教育</a:t>
              </a:r>
              <a:endParaRPr sz="500" dirty="0">
                <a:solidFill>
                  <a:schemeClr val="accent1"/>
                </a:solidFill>
                <a:latin typeface="Meiryo" panose="020B0604030504040204" pitchFamily="34" charset="-128"/>
                <a:ea typeface="Meiryo" panose="020B0604030504040204" pitchFamily="34" charset="-128"/>
                <a:cs typeface="M PLUS 1p Medium"/>
                <a:sym typeface="M PLUS 1p Medium"/>
              </a:endParaRPr>
            </a:p>
          </p:txBody>
        </p:sp>
        <p:sp>
          <p:nvSpPr>
            <p:cNvPr id="353" name="Google Shape;353;p29"/>
            <p:cNvSpPr/>
            <p:nvPr/>
          </p:nvSpPr>
          <p:spPr>
            <a:xfrm>
              <a:off x="6140834" y="1990800"/>
              <a:ext cx="488100" cy="402000"/>
            </a:xfrm>
            <a:prstGeom prst="ellipse">
              <a:avLst/>
            </a:prstGeom>
            <a:solidFill>
              <a:schemeClr val="lt1"/>
            </a:solidFill>
            <a:ln w="1905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ja" sz="500" dirty="0">
                  <a:solidFill>
                    <a:schemeClr val="accent1"/>
                  </a:solidFill>
                  <a:latin typeface="Meiryo" panose="020B0604030504040204" pitchFamily="34" charset="-128"/>
                  <a:ea typeface="Meiryo" panose="020B0604030504040204" pitchFamily="34" charset="-128"/>
                  <a:cs typeface="M PLUS 1p Medium"/>
                  <a:sym typeface="M PLUS 1p Medium"/>
                </a:rPr>
                <a:t>見守り</a:t>
              </a:r>
              <a:br>
                <a:rPr lang="ja" sz="500" dirty="0">
                  <a:solidFill>
                    <a:schemeClr val="accent1"/>
                  </a:solidFill>
                  <a:latin typeface="Meiryo" panose="020B0604030504040204" pitchFamily="34" charset="-128"/>
                  <a:ea typeface="Meiryo" panose="020B0604030504040204" pitchFamily="34" charset="-128"/>
                  <a:cs typeface="M PLUS 1p Medium"/>
                  <a:sym typeface="M PLUS 1p Medium"/>
                </a:rPr>
              </a:br>
              <a:r>
                <a:rPr lang="ja" sz="500" dirty="0">
                  <a:solidFill>
                    <a:schemeClr val="accent1"/>
                  </a:solidFill>
                  <a:latin typeface="Meiryo" panose="020B0604030504040204" pitchFamily="34" charset="-128"/>
                  <a:ea typeface="Meiryo" panose="020B0604030504040204" pitchFamily="34" charset="-128"/>
                  <a:cs typeface="M PLUS 1p Medium"/>
                  <a:sym typeface="M PLUS 1p Medium"/>
                </a:rPr>
                <a:t>・安全</a:t>
              </a:r>
              <a:endParaRPr sz="500" dirty="0">
                <a:solidFill>
                  <a:schemeClr val="accent1"/>
                </a:solidFill>
                <a:latin typeface="Meiryo" panose="020B0604030504040204" pitchFamily="34" charset="-128"/>
                <a:ea typeface="Meiryo" panose="020B0604030504040204" pitchFamily="34" charset="-128"/>
                <a:cs typeface="M PLUS 1p Medium"/>
                <a:sym typeface="M PLUS 1p Medium"/>
              </a:endParaRPr>
            </a:p>
          </p:txBody>
        </p:sp>
      </p:grpSp>
      <p:sp>
        <p:nvSpPr>
          <p:cNvPr id="354" name="Google Shape;354;p29"/>
          <p:cNvSpPr/>
          <p:nvPr/>
        </p:nvSpPr>
        <p:spPr>
          <a:xfrm>
            <a:off x="6825025" y="1618060"/>
            <a:ext cx="488100" cy="402000"/>
          </a:xfrm>
          <a:prstGeom prst="ellipse">
            <a:avLst/>
          </a:prstGeom>
          <a:solidFill>
            <a:schemeClr val="lt1"/>
          </a:solidFill>
          <a:ln w="1905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ja" sz="500" dirty="0">
                <a:solidFill>
                  <a:schemeClr val="accent1"/>
                </a:solidFill>
                <a:latin typeface="Meiryo" panose="020B0604030504040204" pitchFamily="34" charset="-128"/>
                <a:ea typeface="Meiryo" panose="020B0604030504040204" pitchFamily="34" charset="-128"/>
                <a:cs typeface="M PLUS 1p Medium"/>
                <a:sym typeface="M PLUS 1p Medium"/>
              </a:rPr>
              <a:t>エネルギー</a:t>
            </a:r>
            <a:endParaRPr sz="500" dirty="0">
              <a:solidFill>
                <a:schemeClr val="accent1"/>
              </a:solidFill>
              <a:latin typeface="Meiryo" panose="020B0604030504040204" pitchFamily="34" charset="-128"/>
              <a:ea typeface="Meiryo" panose="020B0604030504040204" pitchFamily="34" charset="-128"/>
              <a:cs typeface="M PLUS 1p Medium"/>
              <a:sym typeface="M PLUS 1p Medium"/>
            </a:endParaRPr>
          </a:p>
          <a:p>
            <a:pPr marL="0" lvl="0" indent="0" algn="ctr" rtl="0">
              <a:spcBef>
                <a:spcPts val="0"/>
              </a:spcBef>
              <a:spcAft>
                <a:spcPts val="0"/>
              </a:spcAft>
              <a:buNone/>
            </a:pPr>
            <a:r>
              <a:rPr lang="ja" sz="500" dirty="0">
                <a:solidFill>
                  <a:schemeClr val="accent1"/>
                </a:solidFill>
                <a:latin typeface="Meiryo" panose="020B0604030504040204" pitchFamily="34" charset="-128"/>
                <a:ea typeface="Meiryo" panose="020B0604030504040204" pitchFamily="34" charset="-128"/>
                <a:cs typeface="M PLUS 1p Medium"/>
                <a:sym typeface="M PLUS 1p Medium"/>
              </a:rPr>
              <a:t>水、廃棄物</a:t>
            </a:r>
            <a:endParaRPr sz="500" dirty="0">
              <a:solidFill>
                <a:schemeClr val="accent1"/>
              </a:solidFill>
              <a:latin typeface="Meiryo" panose="020B0604030504040204" pitchFamily="34" charset="-128"/>
              <a:ea typeface="Meiryo" panose="020B0604030504040204" pitchFamily="34" charset="-128"/>
              <a:cs typeface="M PLUS 1p Medium"/>
              <a:sym typeface="M PLUS 1p Medium"/>
            </a:endParaRPr>
          </a:p>
        </p:txBody>
      </p:sp>
      <p:grpSp>
        <p:nvGrpSpPr>
          <p:cNvPr id="355" name="Google Shape;355;p29"/>
          <p:cNvGrpSpPr/>
          <p:nvPr/>
        </p:nvGrpSpPr>
        <p:grpSpPr>
          <a:xfrm>
            <a:off x="6072910" y="2187063"/>
            <a:ext cx="1992329" cy="402000"/>
            <a:chOff x="6072910" y="1547988"/>
            <a:chExt cx="1992329" cy="402000"/>
          </a:xfrm>
        </p:grpSpPr>
        <p:sp>
          <p:nvSpPr>
            <p:cNvPr id="356" name="Google Shape;356;p29"/>
            <p:cNvSpPr/>
            <p:nvPr/>
          </p:nvSpPr>
          <p:spPr>
            <a:xfrm>
              <a:off x="7577140" y="1547988"/>
              <a:ext cx="488100" cy="402000"/>
            </a:xfrm>
            <a:prstGeom prst="ellipse">
              <a:avLst/>
            </a:prstGeom>
            <a:solidFill>
              <a:schemeClr val="lt1"/>
            </a:solidFill>
            <a:ln w="1905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ja" sz="500" dirty="0">
                  <a:solidFill>
                    <a:schemeClr val="accent1"/>
                  </a:solidFill>
                  <a:latin typeface="Meiryo" panose="020B0604030504040204" pitchFamily="34" charset="-128"/>
                  <a:ea typeface="Meiryo" panose="020B0604030504040204" pitchFamily="34" charset="-128"/>
                  <a:cs typeface="M PLUS 1p Medium"/>
                  <a:sym typeface="M PLUS 1p Medium"/>
                </a:rPr>
                <a:t>自動走行</a:t>
              </a:r>
              <a:endParaRPr sz="500" dirty="0">
                <a:solidFill>
                  <a:schemeClr val="accent1"/>
                </a:solidFill>
                <a:latin typeface="Meiryo" panose="020B0604030504040204" pitchFamily="34" charset="-128"/>
                <a:ea typeface="Meiryo" panose="020B0604030504040204" pitchFamily="34" charset="-128"/>
                <a:cs typeface="M PLUS 1p Medium"/>
                <a:sym typeface="M PLUS 1p Medium"/>
              </a:endParaRPr>
            </a:p>
            <a:p>
              <a:pPr marL="0" lvl="0" indent="0" algn="ctr" rtl="0">
                <a:spcBef>
                  <a:spcPts val="0"/>
                </a:spcBef>
                <a:spcAft>
                  <a:spcPts val="0"/>
                </a:spcAft>
                <a:buNone/>
              </a:pPr>
              <a:r>
                <a:rPr lang="ja" sz="500" dirty="0">
                  <a:solidFill>
                    <a:schemeClr val="accent1"/>
                  </a:solidFill>
                  <a:latin typeface="Meiryo" panose="020B0604030504040204" pitchFamily="34" charset="-128"/>
                  <a:ea typeface="Meiryo" panose="020B0604030504040204" pitchFamily="34" charset="-128"/>
                  <a:cs typeface="M PLUS 1p Medium"/>
                  <a:sym typeface="M PLUS 1p Medium"/>
                </a:rPr>
                <a:t>・自動配送</a:t>
              </a:r>
              <a:endParaRPr sz="500" dirty="0">
                <a:solidFill>
                  <a:schemeClr val="accent1"/>
                </a:solidFill>
                <a:latin typeface="Meiryo" panose="020B0604030504040204" pitchFamily="34" charset="-128"/>
                <a:ea typeface="Meiryo" panose="020B0604030504040204" pitchFamily="34" charset="-128"/>
                <a:cs typeface="M PLUS 1p Medium"/>
                <a:sym typeface="M PLUS 1p Medium"/>
              </a:endParaRPr>
            </a:p>
          </p:txBody>
        </p:sp>
        <p:sp>
          <p:nvSpPr>
            <p:cNvPr id="357" name="Google Shape;357;p29"/>
            <p:cNvSpPr/>
            <p:nvPr/>
          </p:nvSpPr>
          <p:spPr>
            <a:xfrm>
              <a:off x="6072910" y="1547988"/>
              <a:ext cx="488100" cy="402000"/>
            </a:xfrm>
            <a:prstGeom prst="ellipse">
              <a:avLst/>
            </a:prstGeom>
            <a:solidFill>
              <a:schemeClr val="lt1"/>
            </a:solidFill>
            <a:ln w="1905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ja" sz="500" dirty="0">
                  <a:solidFill>
                    <a:schemeClr val="accent1"/>
                  </a:solidFill>
                  <a:latin typeface="Meiryo" panose="020B0604030504040204" pitchFamily="34" charset="-128"/>
                  <a:ea typeface="Meiryo" panose="020B0604030504040204" pitchFamily="34" charset="-128"/>
                  <a:cs typeface="M PLUS 1p Medium"/>
                  <a:sym typeface="M PLUS 1p Medium"/>
                </a:rPr>
                <a:t>健康・医療</a:t>
              </a:r>
              <a:endParaRPr sz="500" dirty="0">
                <a:solidFill>
                  <a:schemeClr val="accent1"/>
                </a:solidFill>
                <a:latin typeface="Meiryo" panose="020B0604030504040204" pitchFamily="34" charset="-128"/>
                <a:ea typeface="Meiryo" panose="020B0604030504040204" pitchFamily="34" charset="-128"/>
                <a:cs typeface="M PLUS 1p Medium"/>
                <a:sym typeface="M PLUS 1p Medium"/>
              </a:endParaRPr>
            </a:p>
            <a:p>
              <a:pPr marL="0" lvl="0" indent="0" algn="ctr" rtl="0">
                <a:spcBef>
                  <a:spcPts val="0"/>
                </a:spcBef>
                <a:spcAft>
                  <a:spcPts val="0"/>
                </a:spcAft>
                <a:buNone/>
              </a:pPr>
              <a:r>
                <a:rPr lang="ja" sz="500" dirty="0">
                  <a:solidFill>
                    <a:schemeClr val="accent1"/>
                  </a:solidFill>
                  <a:latin typeface="Meiryo" panose="020B0604030504040204" pitchFamily="34" charset="-128"/>
                  <a:ea typeface="Meiryo" panose="020B0604030504040204" pitchFamily="34" charset="-128"/>
                  <a:cs typeface="M PLUS 1p Medium"/>
                  <a:sym typeface="M PLUS 1p Medium"/>
                </a:rPr>
                <a:t>・介護</a:t>
              </a:r>
              <a:endParaRPr sz="500" dirty="0">
                <a:solidFill>
                  <a:schemeClr val="accent1"/>
                </a:solidFill>
                <a:latin typeface="Meiryo" panose="020B0604030504040204" pitchFamily="34" charset="-128"/>
                <a:ea typeface="Meiryo" panose="020B0604030504040204" pitchFamily="34" charset="-128"/>
                <a:cs typeface="M PLUS 1p Medium"/>
                <a:sym typeface="M PLUS 1p Medium"/>
              </a:endParaRPr>
            </a:p>
          </p:txBody>
        </p:sp>
      </p:grpSp>
      <p:grpSp>
        <p:nvGrpSpPr>
          <p:cNvPr id="358" name="Google Shape;358;p29"/>
          <p:cNvGrpSpPr/>
          <p:nvPr/>
        </p:nvGrpSpPr>
        <p:grpSpPr>
          <a:xfrm>
            <a:off x="6307078" y="1784775"/>
            <a:ext cx="1523993" cy="402300"/>
            <a:chOff x="6313328" y="1145700"/>
            <a:chExt cx="1523993" cy="402300"/>
          </a:xfrm>
        </p:grpSpPr>
        <p:sp>
          <p:nvSpPr>
            <p:cNvPr id="359" name="Google Shape;359;p29"/>
            <p:cNvSpPr/>
            <p:nvPr/>
          </p:nvSpPr>
          <p:spPr>
            <a:xfrm>
              <a:off x="7349522" y="1145700"/>
              <a:ext cx="487800" cy="402300"/>
            </a:xfrm>
            <a:prstGeom prst="ellipse">
              <a:avLst/>
            </a:prstGeom>
            <a:solidFill>
              <a:schemeClr val="lt1"/>
            </a:solidFill>
            <a:ln w="1905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ja" sz="500" dirty="0">
                  <a:solidFill>
                    <a:schemeClr val="accent1"/>
                  </a:solidFill>
                  <a:latin typeface="Meiryo" panose="020B0604030504040204" pitchFamily="34" charset="-128"/>
                  <a:ea typeface="Meiryo" panose="020B0604030504040204" pitchFamily="34" charset="-128"/>
                  <a:cs typeface="M PLUS 1p Medium"/>
                  <a:sym typeface="M PLUS 1p Medium"/>
                </a:rPr>
                <a:t>金融</a:t>
              </a:r>
              <a:endParaRPr sz="500" dirty="0">
                <a:solidFill>
                  <a:schemeClr val="accent1"/>
                </a:solidFill>
                <a:latin typeface="Meiryo" panose="020B0604030504040204" pitchFamily="34" charset="-128"/>
                <a:ea typeface="Meiryo" panose="020B0604030504040204" pitchFamily="34" charset="-128"/>
                <a:cs typeface="M PLUS 1p Medium"/>
                <a:sym typeface="M PLUS 1p Medium"/>
              </a:endParaRPr>
            </a:p>
          </p:txBody>
        </p:sp>
        <p:sp>
          <p:nvSpPr>
            <p:cNvPr id="360" name="Google Shape;360;p29"/>
            <p:cNvSpPr/>
            <p:nvPr/>
          </p:nvSpPr>
          <p:spPr>
            <a:xfrm>
              <a:off x="6313328" y="1145700"/>
              <a:ext cx="487800" cy="402300"/>
            </a:xfrm>
            <a:prstGeom prst="ellipse">
              <a:avLst/>
            </a:prstGeom>
            <a:solidFill>
              <a:schemeClr val="lt1"/>
            </a:solidFill>
            <a:ln w="1905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ja" sz="500" dirty="0">
                  <a:solidFill>
                    <a:schemeClr val="accent1"/>
                  </a:solidFill>
                  <a:latin typeface="Meiryo" panose="020B0604030504040204" pitchFamily="34" charset="-128"/>
                  <a:ea typeface="Meiryo" panose="020B0604030504040204" pitchFamily="34" charset="-128"/>
                  <a:cs typeface="M PLUS 1p Medium"/>
                  <a:sym typeface="M PLUS 1p Medium"/>
                </a:rPr>
                <a:t>防災</a:t>
              </a:r>
              <a:endParaRPr sz="500" dirty="0">
                <a:solidFill>
                  <a:schemeClr val="accent1"/>
                </a:solidFill>
                <a:latin typeface="Meiryo" panose="020B0604030504040204" pitchFamily="34" charset="-128"/>
                <a:ea typeface="Meiryo" panose="020B0604030504040204" pitchFamily="34" charset="-128"/>
                <a:cs typeface="M PLUS 1p Medium"/>
                <a:sym typeface="M PLUS 1p Medium"/>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30"/>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12</a:t>
            </a:fld>
            <a:endParaRPr dirty="0"/>
          </a:p>
        </p:txBody>
      </p:sp>
      <p:sp>
        <p:nvSpPr>
          <p:cNvPr id="366" name="Google Shape;366;p30"/>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日本の目指す未来社会とオープンガバメント</a:t>
            </a:r>
            <a:endParaRPr b="1" dirty="0"/>
          </a:p>
        </p:txBody>
      </p:sp>
      <p:sp>
        <p:nvSpPr>
          <p:cNvPr id="367" name="Google Shape;367;p30"/>
          <p:cNvSpPr txBox="1">
            <a:spLocks noGrp="1"/>
          </p:cNvSpPr>
          <p:nvPr>
            <p:ph type="body" idx="1"/>
          </p:nvPr>
        </p:nvSpPr>
        <p:spPr>
          <a:xfrm>
            <a:off x="1243350" y="1440000"/>
            <a:ext cx="4320000" cy="242374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Society 5.0、デジタル田園都市国家構想、およびスマートシティ実現のためには、</a:t>
            </a:r>
            <a:r>
              <a:rPr lang="ja" sz="1400" b="1" dirty="0"/>
              <a:t>デジタル化とその基礎であるデータ</a:t>
            </a:r>
            <a:r>
              <a:rPr lang="ja" sz="1400" dirty="0"/>
              <a:t>が必要です。加えて、その</a:t>
            </a:r>
            <a:r>
              <a:rPr lang="ja" sz="1400" b="1" dirty="0"/>
              <a:t>データの利活用</a:t>
            </a:r>
            <a:r>
              <a:rPr lang="ja" sz="1400" dirty="0"/>
              <a:t>を通じて、様々な主体が関わり地域の課題を解決していく</a:t>
            </a:r>
            <a:r>
              <a:rPr lang="ja" sz="1400" b="1" dirty="0"/>
              <a:t>市民参画や協働</a:t>
            </a:r>
            <a:r>
              <a:rPr lang="ja" sz="1400" dirty="0"/>
              <a:t>を推進することが肝要です。</a:t>
            </a:r>
            <a:br>
              <a:rPr lang="ja" sz="1400" dirty="0"/>
            </a:br>
            <a:br>
              <a:rPr lang="ja" sz="1400" dirty="0"/>
            </a:br>
            <a:r>
              <a:rPr lang="ja" sz="1400" dirty="0"/>
              <a:t>これは即ち、行政の持つデータを積極的に開示する</a:t>
            </a:r>
            <a:endParaRPr lang="en-US" altLang="ja" sz="1400" dirty="0"/>
          </a:p>
          <a:p>
            <a:pPr marL="0" lvl="0" indent="0" algn="l" rtl="0">
              <a:spcBef>
                <a:spcPts val="0"/>
              </a:spcBef>
              <a:spcAft>
                <a:spcPts val="0"/>
              </a:spcAft>
              <a:buNone/>
            </a:pPr>
            <a:r>
              <a:rPr lang="ja" sz="1400" b="1" dirty="0"/>
              <a:t>オープンデータ</a:t>
            </a:r>
            <a:r>
              <a:rPr lang="ja" sz="1400" dirty="0"/>
              <a:t>、および市民参画・協働の要素を含む</a:t>
            </a:r>
            <a:r>
              <a:rPr lang="ja" sz="1400" b="1" dirty="0"/>
              <a:t>オープンガバメント</a:t>
            </a:r>
            <a:r>
              <a:rPr lang="ja" sz="1400" baseline="30000" dirty="0"/>
              <a:t>※</a:t>
            </a:r>
            <a:r>
              <a:rPr lang="ja" sz="1400" dirty="0"/>
              <a:t>の取組とつながるものです。</a:t>
            </a:r>
            <a:endParaRPr dirty="0"/>
          </a:p>
        </p:txBody>
      </p:sp>
      <p:sp>
        <p:nvSpPr>
          <p:cNvPr id="368" name="Google Shape;368;p30"/>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1. 日本が目指す未来社会</a:t>
            </a:r>
            <a:endParaRPr dirty="0"/>
          </a:p>
        </p:txBody>
      </p:sp>
      <p:sp>
        <p:nvSpPr>
          <p:cNvPr id="369" name="Google Shape;369;p30"/>
          <p:cNvSpPr txBox="1"/>
          <p:nvPr/>
        </p:nvSpPr>
        <p:spPr>
          <a:xfrm>
            <a:off x="1242000" y="4826100"/>
            <a:ext cx="7200000" cy="15388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※オープンガバメントの詳細は、「オープンデータ研修テキスト 初級編」参照</a:t>
            </a:r>
            <a:endParaRPr sz="800"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370" name="Google Shape;370;p30"/>
          <p:cNvSpPr/>
          <p:nvPr/>
        </p:nvSpPr>
        <p:spPr>
          <a:xfrm>
            <a:off x="1242075" y="4041613"/>
            <a:ext cx="7200000" cy="552900"/>
          </a:xfrm>
          <a:prstGeom prst="roundRect">
            <a:avLst>
              <a:gd name="adj" fmla="val 50000"/>
            </a:avLst>
          </a:prstGeom>
          <a:solidFill>
            <a:srgbClr val="FFD737"/>
          </a:solidFill>
          <a:ln>
            <a:noFill/>
          </a:ln>
        </p:spPr>
        <p:txBody>
          <a:bodyPr spcFirstLastPara="1" wrap="square" lIns="91425" tIns="91425" rIns="91425" bIns="91425" anchor="ctr" anchorCtr="0">
            <a:noAutofit/>
          </a:bodyPr>
          <a:lstStyle/>
          <a:p>
            <a:pPr marL="0" lvl="0" indent="0" algn="ctr" rtl="0" fontAlgn="ctr">
              <a:spcBef>
                <a:spcPts val="200"/>
              </a:spcBef>
              <a:spcAft>
                <a:spcPts val="0"/>
              </a:spcAft>
              <a:buNone/>
            </a:pPr>
            <a:r>
              <a:rPr lang="ja" sz="1300" b="1" dirty="0">
                <a:solidFill>
                  <a:schemeClr val="dk1"/>
                </a:solidFill>
                <a:latin typeface="Meiryo" panose="020B0604030504040204" pitchFamily="34" charset="-128"/>
                <a:ea typeface="Meiryo" panose="020B0604030504040204" pitchFamily="34" charset="-128"/>
                <a:cs typeface="M PLUS 1p"/>
                <a:sym typeface="M PLUS 1p"/>
              </a:rPr>
              <a:t>データの利活用を通じた 市民参画や協働を推進するためにも、</a:t>
            </a:r>
            <a:endParaRPr sz="1300" b="1"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ctr" rtl="0" fontAlgn="ctr">
              <a:spcBef>
                <a:spcPts val="200"/>
              </a:spcBef>
              <a:spcAft>
                <a:spcPts val="0"/>
              </a:spcAft>
              <a:buClr>
                <a:schemeClr val="dk1"/>
              </a:buClr>
              <a:buSzPts val="1100"/>
              <a:buFont typeface="Arial"/>
              <a:buNone/>
            </a:pPr>
            <a:r>
              <a:rPr lang="ja" sz="1300" b="1" dirty="0">
                <a:solidFill>
                  <a:schemeClr val="dk1"/>
                </a:solidFill>
                <a:latin typeface="Meiryo" panose="020B0604030504040204" pitchFamily="34" charset="-128"/>
                <a:ea typeface="Meiryo" panose="020B0604030504040204" pitchFamily="34" charset="-128"/>
                <a:cs typeface="M PLUS 1p"/>
                <a:sym typeface="M PLUS 1p"/>
              </a:rPr>
              <a:t>オープンデータの取組は土台となるものです</a:t>
            </a:r>
            <a:endParaRPr sz="1300" b="1"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371" name="Google Shape;371;p30"/>
          <p:cNvSpPr/>
          <p:nvPr/>
        </p:nvSpPr>
        <p:spPr>
          <a:xfrm>
            <a:off x="6332899" y="1372550"/>
            <a:ext cx="1472100" cy="1456200"/>
          </a:xfrm>
          <a:prstGeom prst="ellipse">
            <a:avLst/>
          </a:prstGeom>
          <a:solidFill>
            <a:srgbClr val="DAEAF6"/>
          </a:solidFill>
          <a:ln>
            <a:noFill/>
          </a:ln>
        </p:spPr>
        <p:txBody>
          <a:bodyPr spcFirstLastPara="1" wrap="square" lIns="0" tIns="180000" rIns="0" bIns="0" anchor="t" anchorCtr="0">
            <a:noAutofit/>
          </a:bodyPr>
          <a:lstStyle/>
          <a:p>
            <a:pPr marL="0" lvl="0" indent="0" algn="ctr" rtl="0">
              <a:spcBef>
                <a:spcPts val="0"/>
              </a:spcBef>
              <a:spcAft>
                <a:spcPts val="0"/>
              </a:spcAft>
              <a:buClr>
                <a:srgbClr val="000000"/>
              </a:buClr>
              <a:buSzPts val="1100"/>
              <a:buFont typeface="Arial"/>
              <a:buNone/>
            </a:pPr>
            <a:r>
              <a:rPr lang="ja" sz="1200" dirty="0">
                <a:solidFill>
                  <a:srgbClr val="000000"/>
                </a:solidFill>
                <a:latin typeface="Meiryo" panose="020B0604030504040204" pitchFamily="34" charset="-128"/>
                <a:ea typeface="Meiryo" panose="020B0604030504040204" pitchFamily="34" charset="-128"/>
                <a:cs typeface="M PLUS 1p"/>
                <a:sym typeface="M PLUS 1p"/>
              </a:rPr>
              <a:t>透明性</a:t>
            </a:r>
            <a:endParaRPr sz="1200" dirty="0">
              <a:solidFill>
                <a:srgbClr val="000000"/>
              </a:solidFill>
              <a:latin typeface="Meiryo" panose="020B0604030504040204" pitchFamily="34" charset="-128"/>
              <a:ea typeface="Meiryo" panose="020B0604030504040204" pitchFamily="34" charset="-128"/>
              <a:cs typeface="M PLUS 1p"/>
              <a:sym typeface="M PLUS 1p"/>
            </a:endParaRPr>
          </a:p>
          <a:p>
            <a:pPr marL="0" lvl="0" indent="0" algn="ctr" rtl="0">
              <a:spcBef>
                <a:spcPts val="0"/>
              </a:spcBef>
              <a:spcAft>
                <a:spcPts val="0"/>
              </a:spcAft>
              <a:buClr>
                <a:srgbClr val="000000"/>
              </a:buClr>
              <a:buSzPts val="1100"/>
              <a:buFont typeface="Arial"/>
              <a:buNone/>
            </a:pPr>
            <a:r>
              <a:rPr lang="ja" sz="1100" dirty="0">
                <a:solidFill>
                  <a:srgbClr val="000000"/>
                </a:solidFill>
                <a:latin typeface="Meiryo" panose="020B0604030504040204" pitchFamily="34" charset="-128"/>
                <a:ea typeface="Meiryo" panose="020B0604030504040204" pitchFamily="34" charset="-128"/>
                <a:cs typeface="M PLUS 1p"/>
                <a:sym typeface="M PLUS 1p"/>
              </a:rPr>
              <a:t>Transparency</a:t>
            </a:r>
            <a:endParaRPr sz="1100" dirty="0">
              <a:solidFill>
                <a:srgbClr val="000000"/>
              </a:solidFill>
              <a:latin typeface="Meiryo" panose="020B0604030504040204" pitchFamily="34" charset="-128"/>
              <a:ea typeface="Meiryo" panose="020B0604030504040204" pitchFamily="34" charset="-128"/>
              <a:cs typeface="M PLUS 1p"/>
              <a:sym typeface="M PLUS 1p"/>
            </a:endParaRPr>
          </a:p>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372" name="Google Shape;372;p30"/>
          <p:cNvSpPr/>
          <p:nvPr/>
        </p:nvSpPr>
        <p:spPr>
          <a:xfrm>
            <a:off x="5695911" y="2357676"/>
            <a:ext cx="1472100" cy="1456200"/>
          </a:xfrm>
          <a:prstGeom prst="ellipse">
            <a:avLst/>
          </a:prstGeom>
          <a:solidFill>
            <a:srgbClr val="DAEAF6"/>
          </a:solidFill>
          <a:ln>
            <a:noFill/>
          </a:ln>
        </p:spPr>
        <p:txBody>
          <a:bodyPr spcFirstLastPara="1" wrap="square" lIns="0" tIns="0" rIns="0" bIns="180000" anchor="b" anchorCtr="0">
            <a:noAutofit/>
          </a:bodyPr>
          <a:lstStyle/>
          <a:p>
            <a:pPr marL="0" lvl="0" indent="0" algn="ctr" rtl="0">
              <a:spcBef>
                <a:spcPts val="0"/>
              </a:spcBef>
              <a:spcAft>
                <a:spcPts val="0"/>
              </a:spcAft>
              <a:buClr>
                <a:srgbClr val="000000"/>
              </a:buClr>
              <a:buSzPts val="1100"/>
              <a:buFont typeface="Arial"/>
              <a:buNone/>
            </a:pPr>
            <a:r>
              <a:rPr lang="ja" sz="1200" dirty="0">
                <a:solidFill>
                  <a:srgbClr val="000000"/>
                </a:solidFill>
                <a:latin typeface="Meiryo" panose="020B0604030504040204" pitchFamily="34" charset="-128"/>
                <a:ea typeface="Meiryo" panose="020B0604030504040204" pitchFamily="34" charset="-128"/>
                <a:cs typeface="M PLUS 1p"/>
                <a:sym typeface="M PLUS 1p"/>
              </a:rPr>
              <a:t>国民参加</a:t>
            </a:r>
            <a:endParaRPr sz="1200" dirty="0">
              <a:solidFill>
                <a:srgbClr val="000000"/>
              </a:solidFill>
              <a:latin typeface="Meiryo" panose="020B0604030504040204" pitchFamily="34" charset="-128"/>
              <a:ea typeface="Meiryo" panose="020B0604030504040204" pitchFamily="34" charset="-128"/>
              <a:cs typeface="M PLUS 1p"/>
              <a:sym typeface="M PLUS 1p"/>
            </a:endParaRPr>
          </a:p>
          <a:p>
            <a:pPr marL="0" lvl="0" indent="0" algn="ctr" rtl="0">
              <a:spcBef>
                <a:spcPts val="0"/>
              </a:spcBef>
              <a:spcAft>
                <a:spcPts val="0"/>
              </a:spcAft>
              <a:buNone/>
            </a:pPr>
            <a:r>
              <a:rPr lang="ja" sz="1100" dirty="0">
                <a:solidFill>
                  <a:srgbClr val="000000"/>
                </a:solidFill>
                <a:latin typeface="Meiryo" panose="020B0604030504040204" pitchFamily="34" charset="-128"/>
                <a:ea typeface="Meiryo" panose="020B0604030504040204" pitchFamily="34" charset="-128"/>
                <a:cs typeface="M PLUS 1p"/>
                <a:sym typeface="M PLUS 1p"/>
              </a:rPr>
              <a:t>Participation</a:t>
            </a:r>
            <a:endParaRPr sz="1100"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373" name="Google Shape;373;p30"/>
          <p:cNvSpPr/>
          <p:nvPr/>
        </p:nvSpPr>
        <p:spPr>
          <a:xfrm>
            <a:off x="6969888" y="2357676"/>
            <a:ext cx="1472100" cy="1456200"/>
          </a:xfrm>
          <a:prstGeom prst="ellipse">
            <a:avLst/>
          </a:prstGeom>
          <a:solidFill>
            <a:srgbClr val="DAEAF6"/>
          </a:solidFill>
          <a:ln>
            <a:noFill/>
          </a:ln>
        </p:spPr>
        <p:txBody>
          <a:bodyPr spcFirstLastPara="1" wrap="square" lIns="0" tIns="0" rIns="0" bIns="180000" anchor="b" anchorCtr="0">
            <a:noAutofit/>
          </a:bodyPr>
          <a:lstStyle/>
          <a:p>
            <a:pPr marL="0" lvl="0" indent="0" algn="ctr" rtl="0">
              <a:spcBef>
                <a:spcPts val="0"/>
              </a:spcBef>
              <a:spcAft>
                <a:spcPts val="0"/>
              </a:spcAft>
              <a:buNone/>
            </a:pPr>
            <a:r>
              <a:rPr lang="ja" sz="1200" dirty="0">
                <a:solidFill>
                  <a:srgbClr val="000000"/>
                </a:solidFill>
                <a:latin typeface="Meiryo" panose="020B0604030504040204" pitchFamily="34" charset="-128"/>
                <a:ea typeface="Meiryo" panose="020B0604030504040204" pitchFamily="34" charset="-128"/>
                <a:cs typeface="M PLUS 1p"/>
                <a:sym typeface="M PLUS 1p"/>
              </a:rPr>
              <a:t>協業</a:t>
            </a:r>
            <a:endParaRPr sz="1200" dirty="0">
              <a:solidFill>
                <a:srgbClr val="000000"/>
              </a:solidFill>
              <a:latin typeface="Meiryo" panose="020B0604030504040204" pitchFamily="34" charset="-128"/>
              <a:ea typeface="Meiryo" panose="020B0604030504040204" pitchFamily="34" charset="-128"/>
              <a:cs typeface="M PLUS 1p"/>
              <a:sym typeface="M PLUS 1p"/>
            </a:endParaRPr>
          </a:p>
          <a:p>
            <a:pPr marL="0" lvl="0" indent="0" algn="ctr" rtl="0">
              <a:spcBef>
                <a:spcPts val="0"/>
              </a:spcBef>
              <a:spcAft>
                <a:spcPts val="0"/>
              </a:spcAft>
              <a:buNone/>
            </a:pPr>
            <a:r>
              <a:rPr lang="ja" sz="1100" dirty="0">
                <a:solidFill>
                  <a:srgbClr val="000000"/>
                </a:solidFill>
                <a:latin typeface="Meiryo" panose="020B0604030504040204" pitchFamily="34" charset="-128"/>
                <a:ea typeface="Meiryo" panose="020B0604030504040204" pitchFamily="34" charset="-128"/>
                <a:cs typeface="M PLUS 1p"/>
                <a:sym typeface="M PLUS 1p"/>
              </a:rPr>
              <a:t>Collaboration</a:t>
            </a:r>
            <a:endParaRPr sz="1100"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374" name="Google Shape;374;p30"/>
          <p:cNvSpPr txBox="1"/>
          <p:nvPr/>
        </p:nvSpPr>
        <p:spPr>
          <a:xfrm>
            <a:off x="6040408" y="2530082"/>
            <a:ext cx="20571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ja" b="1" dirty="0">
                <a:latin typeface="Meiryo" panose="020B0604030504040204" pitchFamily="34" charset="-128"/>
                <a:ea typeface="Meiryo" panose="020B0604030504040204" pitchFamily="34" charset="-128"/>
                <a:cs typeface="M PLUS 1p"/>
                <a:sym typeface="M PLUS 1p"/>
              </a:rPr>
              <a:t>オープンガバメント</a:t>
            </a:r>
            <a:endParaRPr b="1" dirty="0">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1"/>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13</a:t>
            </a:fld>
            <a:endParaRPr dirty="0"/>
          </a:p>
        </p:txBody>
      </p:sp>
      <p:sp>
        <p:nvSpPr>
          <p:cNvPr id="380" name="Google Shape;380;p31"/>
          <p:cNvSpPr txBox="1">
            <a:spLocks noGrp="1"/>
          </p:cNvSpPr>
          <p:nvPr>
            <p:ph type="title"/>
          </p:nvPr>
        </p:nvSpPr>
        <p:spPr>
          <a:xfrm>
            <a:off x="1242000" y="525425"/>
            <a:ext cx="7200000" cy="4092600"/>
          </a:xfrm>
          <a:prstGeom prst="rect">
            <a:avLst/>
          </a:prstGeom>
        </p:spPr>
        <p:txBody>
          <a:bodyPr spcFirstLastPara="1" wrap="square" lIns="0" tIns="0" rIns="0" bIns="0" anchor="ctr" anchorCtr="0">
            <a:noAutofit/>
          </a:bodyPr>
          <a:lstStyle/>
          <a:p>
            <a:pPr marL="648000" lvl="0" indent="-594000" algn="l" rtl="0">
              <a:spcBef>
                <a:spcPts val="0"/>
              </a:spcBef>
              <a:spcAft>
                <a:spcPts val="0"/>
              </a:spcAft>
              <a:buSzPts val="4500"/>
              <a:buAutoNum type="arabicPeriod" startAt="2"/>
            </a:pPr>
            <a:r>
              <a:rPr lang="ja" b="1" dirty="0"/>
              <a:t>オープンデータに</a:t>
            </a:r>
            <a:br>
              <a:rPr lang="ja" b="1" dirty="0"/>
            </a:br>
            <a:r>
              <a:rPr lang="ja" b="1" dirty="0"/>
              <a:t>取り組む意義</a:t>
            </a:r>
            <a:endParaRPr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32"/>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14</a:t>
            </a:fld>
            <a:endParaRPr dirty="0"/>
          </a:p>
        </p:txBody>
      </p:sp>
      <p:sp>
        <p:nvSpPr>
          <p:cNvPr id="386" name="Google Shape;386;p32"/>
          <p:cNvSpPr txBox="1">
            <a:spLocks noGrp="1"/>
          </p:cNvSpPr>
          <p:nvPr>
            <p:ph type="title"/>
          </p:nvPr>
        </p:nvSpPr>
        <p:spPr>
          <a:xfrm>
            <a:off x="124200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本章の概要</a:t>
            </a:r>
            <a:endParaRPr b="1" dirty="0"/>
          </a:p>
        </p:txBody>
      </p:sp>
      <p:sp>
        <p:nvSpPr>
          <p:cNvPr id="387" name="Google Shape;387;p32"/>
          <p:cNvSpPr txBox="1">
            <a:spLocks noGrp="1"/>
          </p:cNvSpPr>
          <p:nvPr>
            <p:ph type="body" idx="1"/>
          </p:nvPr>
        </p:nvSpPr>
        <p:spPr>
          <a:xfrm>
            <a:off x="1242000" y="1440000"/>
            <a:ext cx="7200000" cy="1051570"/>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 dirty="0"/>
              <a:t>オープンデータに取り組む主な意義については、初級編で取り上げています。</a:t>
            </a:r>
            <a:endParaRPr dirty="0"/>
          </a:p>
          <a:p>
            <a:pPr marL="0" lvl="0" indent="0" algn="l" rtl="0">
              <a:spcBef>
                <a:spcPts val="1000"/>
              </a:spcBef>
              <a:spcAft>
                <a:spcPts val="0"/>
              </a:spcAft>
              <a:buNone/>
            </a:pPr>
            <a:r>
              <a:rPr lang="ja" dirty="0"/>
              <a:t>本章では、初級編に加え、下記のトピックをもとに、より多面的に意義を解説します。</a:t>
            </a:r>
            <a:endParaRPr dirty="0"/>
          </a:p>
        </p:txBody>
      </p:sp>
      <p:sp>
        <p:nvSpPr>
          <p:cNvPr id="388" name="Google Shape;388;p32"/>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2. オープンデータに取り組む意義</a:t>
            </a:r>
            <a:endParaRPr dirty="0"/>
          </a:p>
        </p:txBody>
      </p:sp>
      <p:sp>
        <p:nvSpPr>
          <p:cNvPr id="389" name="Google Shape;389;p32"/>
          <p:cNvSpPr/>
          <p:nvPr/>
        </p:nvSpPr>
        <p:spPr>
          <a:xfrm>
            <a:off x="1242000" y="2583175"/>
            <a:ext cx="7200000" cy="528300"/>
          </a:xfrm>
          <a:prstGeom prst="roundRect">
            <a:avLst>
              <a:gd name="adj" fmla="val 16667"/>
            </a:avLst>
          </a:prstGeom>
          <a:solidFill>
            <a:srgbClr val="0070C0">
              <a:alpha val="14510"/>
            </a:srgbClr>
          </a:solidFill>
          <a:ln>
            <a:noFill/>
          </a:ln>
        </p:spPr>
        <p:txBody>
          <a:bodyPr spcFirstLastPara="1" wrap="square" lIns="180000" tIns="0" rIns="0" bIns="0" anchor="ctr" anchorCtr="0">
            <a:noAutofit/>
          </a:bodyPr>
          <a:lstStyle/>
          <a:p>
            <a:pPr marL="0" lvl="0" indent="0" algn="l" rtl="0" fontAlgn="ctr">
              <a:spcBef>
                <a:spcPts val="200"/>
              </a:spcBef>
              <a:spcAft>
                <a:spcPts val="0"/>
              </a:spcAft>
              <a:buNone/>
            </a:pPr>
            <a:r>
              <a:rPr lang="ja" sz="1700" b="1" dirty="0">
                <a:latin typeface="Meiryo" panose="020B0604030504040204" pitchFamily="34" charset="-128"/>
                <a:ea typeface="Meiryo" panose="020B0604030504040204" pitchFamily="34" charset="-128"/>
                <a:cs typeface="M PLUS 1p"/>
                <a:sym typeface="M PLUS 1p"/>
              </a:rPr>
              <a:t>EBPMとデータ利活用</a:t>
            </a:r>
            <a:endParaRPr sz="1700" b="1"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390" name="Google Shape;390;p32"/>
          <p:cNvSpPr/>
          <p:nvPr/>
        </p:nvSpPr>
        <p:spPr>
          <a:xfrm>
            <a:off x="1242000" y="3232338"/>
            <a:ext cx="7200000" cy="528300"/>
          </a:xfrm>
          <a:prstGeom prst="roundRect">
            <a:avLst>
              <a:gd name="adj" fmla="val 16667"/>
            </a:avLst>
          </a:prstGeom>
          <a:solidFill>
            <a:srgbClr val="0070C0">
              <a:alpha val="14510"/>
            </a:srgbClr>
          </a:solidFill>
          <a:ln>
            <a:noFill/>
          </a:ln>
        </p:spPr>
        <p:txBody>
          <a:bodyPr spcFirstLastPara="1" wrap="square" lIns="180000" tIns="0" rIns="0" bIns="0" anchor="ctr" anchorCtr="0">
            <a:noAutofit/>
          </a:bodyPr>
          <a:lstStyle/>
          <a:p>
            <a:pPr marL="0" lvl="0" indent="0" algn="l" rtl="0" fontAlgn="ctr">
              <a:spcBef>
                <a:spcPts val="200"/>
              </a:spcBef>
              <a:spcAft>
                <a:spcPts val="0"/>
              </a:spcAft>
              <a:buNone/>
            </a:pPr>
            <a:r>
              <a:rPr lang="ja" sz="1700" b="1" dirty="0">
                <a:latin typeface="Meiryo" panose="020B0604030504040204" pitchFamily="34" charset="-128"/>
                <a:ea typeface="Meiryo" panose="020B0604030504040204" pitchFamily="34" charset="-128"/>
                <a:cs typeface="M PLUS 1p"/>
                <a:sym typeface="M PLUS 1p"/>
              </a:rPr>
              <a:t>透明性・信頼性の向上</a:t>
            </a:r>
            <a:endParaRPr sz="1700" b="1"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391" name="Google Shape;391;p32"/>
          <p:cNvSpPr/>
          <p:nvPr/>
        </p:nvSpPr>
        <p:spPr>
          <a:xfrm>
            <a:off x="1242000" y="3881500"/>
            <a:ext cx="7200000" cy="528300"/>
          </a:xfrm>
          <a:prstGeom prst="roundRect">
            <a:avLst>
              <a:gd name="adj" fmla="val 16667"/>
            </a:avLst>
          </a:prstGeom>
          <a:solidFill>
            <a:srgbClr val="0070C0">
              <a:alpha val="14510"/>
            </a:srgbClr>
          </a:solidFill>
          <a:ln>
            <a:noFill/>
          </a:ln>
        </p:spPr>
        <p:txBody>
          <a:bodyPr spcFirstLastPara="1" wrap="square" lIns="180000" tIns="0" rIns="0" bIns="0" anchor="ctr" anchorCtr="0">
            <a:noAutofit/>
          </a:bodyPr>
          <a:lstStyle/>
          <a:p>
            <a:pPr marL="0" lvl="0" indent="0" algn="l" rtl="0" fontAlgn="ctr">
              <a:spcBef>
                <a:spcPts val="200"/>
              </a:spcBef>
              <a:spcAft>
                <a:spcPts val="0"/>
              </a:spcAft>
              <a:buNone/>
            </a:pPr>
            <a:r>
              <a:rPr lang="ja" sz="1700" b="1" dirty="0">
                <a:latin typeface="Meiryo" panose="020B0604030504040204" pitchFamily="34" charset="-128"/>
                <a:ea typeface="Meiryo" panose="020B0604030504040204" pitchFamily="34" charset="-128"/>
                <a:cs typeface="M PLUS 1p"/>
                <a:sym typeface="M PLUS 1p"/>
              </a:rPr>
              <a:t>地域資源のオープンデータ化</a:t>
            </a:r>
            <a:endParaRPr sz="1700" b="1" dirty="0">
              <a:solidFill>
                <a:srgbClr val="000000"/>
              </a:solidFill>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33"/>
          <p:cNvSpPr/>
          <p:nvPr/>
        </p:nvSpPr>
        <p:spPr>
          <a:xfrm rot="5400000">
            <a:off x="3838280" y="2489870"/>
            <a:ext cx="112800" cy="3767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397" name="Google Shape;397;p33"/>
          <p:cNvSpPr/>
          <p:nvPr/>
        </p:nvSpPr>
        <p:spPr>
          <a:xfrm>
            <a:off x="5729000" y="3907444"/>
            <a:ext cx="112800" cy="522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398" name="Google Shape;398;p33"/>
          <p:cNvSpPr/>
          <p:nvPr/>
        </p:nvSpPr>
        <p:spPr>
          <a:xfrm rot="10800000">
            <a:off x="2786800" y="3182456"/>
            <a:ext cx="4917900" cy="393600"/>
          </a:xfrm>
          <a:prstGeom prst="rightArrow">
            <a:avLst>
              <a:gd name="adj1" fmla="val 35909"/>
              <a:gd name="adj2" fmla="val 59249"/>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399" name="Google Shape;399;p33"/>
          <p:cNvSpPr/>
          <p:nvPr/>
        </p:nvSpPr>
        <p:spPr>
          <a:xfrm>
            <a:off x="7591894" y="3309998"/>
            <a:ext cx="112800" cy="691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00" name="Google Shape;400;p33"/>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15</a:t>
            </a:fld>
            <a:endParaRPr dirty="0"/>
          </a:p>
        </p:txBody>
      </p:sp>
      <p:sp>
        <p:nvSpPr>
          <p:cNvPr id="401" name="Google Shape;401;p33"/>
          <p:cNvSpPr txBox="1">
            <a:spLocks noGrp="1"/>
          </p:cNvSpPr>
          <p:nvPr>
            <p:ph type="body" idx="1"/>
          </p:nvPr>
        </p:nvSpPr>
        <p:spPr>
          <a:xfrm>
            <a:off x="1242000" y="1440000"/>
            <a:ext cx="7200000" cy="1346522"/>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 sz="1400" dirty="0"/>
              <a:t>人は認識・理解・決定の際に、思い出しやすい情報やその場限りのエピソードだけに基づいて判断する認知バイアス</a:t>
            </a:r>
            <a:r>
              <a:rPr lang="ja" sz="1400" baseline="30000" dirty="0"/>
              <a:t>※1</a:t>
            </a:r>
            <a:r>
              <a:rPr lang="ja" sz="1400" dirty="0"/>
              <a:t>に陥る傾向があります。近年政府で推進されている</a:t>
            </a:r>
            <a:r>
              <a:rPr lang="ja" sz="1400" b="1" dirty="0"/>
              <a:t>EBPM</a:t>
            </a:r>
            <a:r>
              <a:rPr lang="ja" sz="1400" baseline="30000" dirty="0"/>
              <a:t>※2</a:t>
            </a:r>
            <a:r>
              <a:rPr lang="ja" sz="1400" dirty="0"/>
              <a:t>（Evidence Based Policy Making ：証拠に基づく政策立案）の考え方に則り、より良い政策立案のために、政策の企画は、その場限りのエピソードに頼るのではなく、</a:t>
            </a:r>
            <a:r>
              <a:rPr lang="ja" sz="1400" b="1" dirty="0"/>
              <a:t>政策目的を明確化したうえで合理的根拠（エビデンス）に基づいて</a:t>
            </a:r>
            <a:r>
              <a:rPr lang="ja" sz="1400" dirty="0"/>
              <a:t>行うことが重要です。</a:t>
            </a:r>
            <a:endParaRPr sz="1400" dirty="0"/>
          </a:p>
        </p:txBody>
      </p:sp>
      <p:sp>
        <p:nvSpPr>
          <p:cNvPr id="402" name="Google Shape;402;p33"/>
          <p:cNvSpPr txBox="1">
            <a:spLocks noGrp="1"/>
          </p:cNvSpPr>
          <p:nvPr>
            <p:ph type="title"/>
          </p:nvPr>
        </p:nvSpPr>
        <p:spPr>
          <a:xfrm>
            <a:off x="124200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EBPMとデータ利活用</a:t>
            </a:r>
            <a:endParaRPr b="1" dirty="0"/>
          </a:p>
        </p:txBody>
      </p:sp>
      <p:sp>
        <p:nvSpPr>
          <p:cNvPr id="403" name="Google Shape;403;p33"/>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p>
            <a:pPr marL="0" lvl="0" indent="0" algn="l" rtl="0">
              <a:lnSpc>
                <a:spcPct val="100000"/>
              </a:lnSpc>
              <a:spcBef>
                <a:spcPts val="0"/>
              </a:spcBef>
              <a:spcAft>
                <a:spcPts val="0"/>
              </a:spcAft>
              <a:buClr>
                <a:schemeClr val="dk1"/>
              </a:buClr>
              <a:buSzPts val="1100"/>
              <a:buFont typeface="Arial"/>
              <a:buNone/>
            </a:pPr>
            <a:r>
              <a:rPr lang="ja" dirty="0"/>
              <a:t>2. オープンデータに取り組む意義</a:t>
            </a:r>
            <a:endParaRPr dirty="0"/>
          </a:p>
        </p:txBody>
      </p:sp>
      <p:sp>
        <p:nvSpPr>
          <p:cNvPr id="404" name="Google Shape;404;p33"/>
          <p:cNvSpPr/>
          <p:nvPr/>
        </p:nvSpPr>
        <p:spPr>
          <a:xfrm>
            <a:off x="3128800" y="3646088"/>
            <a:ext cx="1539600" cy="457800"/>
          </a:xfrm>
          <a:prstGeom prst="roundRect">
            <a:avLst>
              <a:gd name="adj" fmla="val 7626"/>
            </a:avLst>
          </a:prstGeom>
          <a:solidFill>
            <a:schemeClr val="accent6"/>
          </a:solidFill>
          <a:ln>
            <a:noFill/>
          </a:ln>
        </p:spPr>
        <p:txBody>
          <a:bodyPr spcFirstLastPara="1" wrap="square" lIns="91425" tIns="91425" rIns="91425" bIns="91425" anchor="ctr" anchorCtr="0">
            <a:noAutofit/>
          </a:bodyPr>
          <a:lstStyle/>
          <a:p>
            <a:pPr marL="0" lvl="0" indent="0" algn="ctr" rtl="0" fontAlgn="ctr">
              <a:lnSpc>
                <a:spcPct val="100000"/>
              </a:lnSpc>
              <a:spcBef>
                <a:spcPts val="200"/>
              </a:spcBef>
              <a:spcAft>
                <a:spcPts val="0"/>
              </a:spcAft>
              <a:buNone/>
            </a:pPr>
            <a:r>
              <a:rPr lang="ja" sz="1200" b="1" dirty="0">
                <a:latin typeface="Meiryo" panose="020B0604030504040204" pitchFamily="34" charset="-128"/>
                <a:ea typeface="Meiryo" panose="020B0604030504040204" pitchFamily="34" charset="-128"/>
                <a:cs typeface="M PLUS 1p"/>
                <a:sym typeface="M PLUS 1p"/>
              </a:rPr>
              <a:t>エビデンス</a:t>
            </a:r>
            <a:endParaRPr sz="1200" b="1" dirty="0">
              <a:latin typeface="Meiryo" panose="020B0604030504040204" pitchFamily="34" charset="-128"/>
              <a:ea typeface="Meiryo" panose="020B0604030504040204" pitchFamily="34" charset="-128"/>
              <a:cs typeface="M PLUS 1p"/>
              <a:sym typeface="M PLUS 1p"/>
            </a:endParaRPr>
          </a:p>
          <a:p>
            <a:pPr marL="0" lvl="0" indent="0" algn="ctr" rtl="0" fontAlgn="ctr">
              <a:lnSpc>
                <a:spcPct val="100000"/>
              </a:lnSpc>
              <a:spcBef>
                <a:spcPts val="200"/>
              </a:spcBef>
              <a:spcAft>
                <a:spcPts val="0"/>
              </a:spcAft>
              <a:buNone/>
            </a:pPr>
            <a:r>
              <a:rPr lang="ja" sz="1200" b="1" dirty="0">
                <a:latin typeface="Meiryo" panose="020B0604030504040204" pitchFamily="34" charset="-128"/>
                <a:ea typeface="Meiryo" panose="020B0604030504040204" pitchFamily="34" charset="-128"/>
                <a:cs typeface="M PLUS 1p"/>
                <a:sym typeface="M PLUS 1p"/>
              </a:rPr>
              <a:t>(データ)を集める</a:t>
            </a:r>
            <a:endParaRPr sz="1200" b="1" dirty="0">
              <a:latin typeface="Meiryo" panose="020B0604030504040204" pitchFamily="34" charset="-128"/>
              <a:ea typeface="Meiryo" panose="020B0604030504040204" pitchFamily="34" charset="-128"/>
              <a:cs typeface="M PLUS 1p"/>
              <a:sym typeface="M PLUS 1p"/>
            </a:endParaRPr>
          </a:p>
        </p:txBody>
      </p:sp>
      <p:sp>
        <p:nvSpPr>
          <p:cNvPr id="405" name="Google Shape;405;p33"/>
          <p:cNvSpPr/>
          <p:nvPr/>
        </p:nvSpPr>
        <p:spPr>
          <a:xfrm>
            <a:off x="5015600" y="3646088"/>
            <a:ext cx="1539600" cy="457800"/>
          </a:xfrm>
          <a:prstGeom prst="roundRect">
            <a:avLst>
              <a:gd name="adj" fmla="val 7626"/>
            </a:avLst>
          </a:prstGeom>
          <a:solidFill>
            <a:srgbClr val="FFFFFF"/>
          </a:solidFill>
          <a:ln w="19050" cap="flat" cmpd="sng">
            <a:solidFill>
              <a:srgbClr val="1E50B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fontAlgn="ctr">
              <a:spcBef>
                <a:spcPts val="200"/>
              </a:spcBef>
              <a:spcAft>
                <a:spcPts val="0"/>
              </a:spcAft>
              <a:buNone/>
            </a:pPr>
            <a:r>
              <a:rPr lang="ja" sz="1200" b="1" dirty="0">
                <a:latin typeface="Meiryo" panose="020B0604030504040204" pitchFamily="34" charset="-128"/>
                <a:ea typeface="Meiryo" panose="020B0604030504040204" pitchFamily="34" charset="-128"/>
                <a:cs typeface="M PLUS 1p"/>
                <a:sym typeface="M PLUS 1p"/>
              </a:rPr>
              <a:t>分析評価</a:t>
            </a:r>
            <a:endParaRPr sz="1200" b="1" dirty="0">
              <a:latin typeface="Meiryo" panose="020B0604030504040204" pitchFamily="34" charset="-128"/>
              <a:ea typeface="Meiryo" panose="020B0604030504040204" pitchFamily="34" charset="-128"/>
              <a:cs typeface="M PLUS 1p"/>
              <a:sym typeface="M PLUS 1p"/>
            </a:endParaRPr>
          </a:p>
        </p:txBody>
      </p:sp>
      <p:sp>
        <p:nvSpPr>
          <p:cNvPr id="406" name="Google Shape;406;p33"/>
          <p:cNvSpPr/>
          <p:nvPr/>
        </p:nvSpPr>
        <p:spPr>
          <a:xfrm>
            <a:off x="1242000" y="3646088"/>
            <a:ext cx="1539600" cy="457800"/>
          </a:xfrm>
          <a:prstGeom prst="roundRect">
            <a:avLst>
              <a:gd name="adj" fmla="val 7626"/>
            </a:avLst>
          </a:prstGeom>
          <a:solidFill>
            <a:srgbClr val="FFFFFF"/>
          </a:solidFill>
          <a:ln w="19050" cap="flat" cmpd="sng">
            <a:solidFill>
              <a:srgbClr val="1E50B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fontAlgn="ctr">
              <a:spcBef>
                <a:spcPts val="200"/>
              </a:spcBef>
              <a:spcAft>
                <a:spcPts val="0"/>
              </a:spcAft>
              <a:buClr>
                <a:schemeClr val="dk1"/>
              </a:buClr>
              <a:buSzPts val="1100"/>
              <a:buFont typeface="Arial"/>
              <a:buNone/>
            </a:pPr>
            <a:r>
              <a:rPr lang="ja" sz="1200" b="1" dirty="0">
                <a:latin typeface="Meiryo" panose="020B0604030504040204" pitchFamily="34" charset="-128"/>
                <a:ea typeface="Meiryo" panose="020B0604030504040204" pitchFamily="34" charset="-128"/>
                <a:cs typeface="M PLUS 1p"/>
                <a:sym typeface="M PLUS 1p"/>
              </a:rPr>
              <a:t>仮説を立てる</a:t>
            </a:r>
            <a:endParaRPr sz="1200" b="1" dirty="0">
              <a:latin typeface="Meiryo" panose="020B0604030504040204" pitchFamily="34" charset="-128"/>
              <a:ea typeface="Meiryo" panose="020B0604030504040204" pitchFamily="34" charset="-128"/>
              <a:cs typeface="M PLUS 1p"/>
              <a:sym typeface="M PLUS 1p"/>
            </a:endParaRPr>
          </a:p>
        </p:txBody>
      </p:sp>
      <p:sp>
        <p:nvSpPr>
          <p:cNvPr id="407" name="Google Shape;407;p33"/>
          <p:cNvSpPr/>
          <p:nvPr/>
        </p:nvSpPr>
        <p:spPr>
          <a:xfrm>
            <a:off x="6902400" y="3646088"/>
            <a:ext cx="1539600" cy="457800"/>
          </a:xfrm>
          <a:prstGeom prst="roundRect">
            <a:avLst>
              <a:gd name="adj" fmla="val 7626"/>
            </a:avLst>
          </a:prstGeom>
          <a:solidFill>
            <a:srgbClr val="FFFFFF"/>
          </a:solidFill>
          <a:ln w="19050" cap="flat" cmpd="sng">
            <a:solidFill>
              <a:srgbClr val="1E50B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fontAlgn="ctr">
              <a:spcBef>
                <a:spcPts val="200"/>
              </a:spcBef>
              <a:spcAft>
                <a:spcPts val="0"/>
              </a:spcAft>
              <a:buNone/>
            </a:pPr>
            <a:r>
              <a:rPr lang="ja" sz="1200" b="1" dirty="0">
                <a:latin typeface="Meiryo" panose="020B0604030504040204" pitchFamily="34" charset="-128"/>
                <a:ea typeface="Meiryo" panose="020B0604030504040204" pitchFamily="34" charset="-128"/>
                <a:cs typeface="M PLUS 1p"/>
                <a:sym typeface="M PLUS 1p"/>
              </a:rPr>
              <a:t>政策立案</a:t>
            </a:r>
            <a:endParaRPr sz="1200" b="1" dirty="0">
              <a:latin typeface="Meiryo" panose="020B0604030504040204" pitchFamily="34" charset="-128"/>
              <a:ea typeface="Meiryo" panose="020B0604030504040204" pitchFamily="34" charset="-128"/>
              <a:cs typeface="M PLUS 1p"/>
              <a:sym typeface="M PLUS 1p"/>
            </a:endParaRPr>
          </a:p>
          <a:p>
            <a:pPr marL="0" lvl="0" indent="0" algn="ctr" rtl="0" fontAlgn="ctr">
              <a:spcBef>
                <a:spcPts val="200"/>
              </a:spcBef>
              <a:spcAft>
                <a:spcPts val="0"/>
              </a:spcAft>
              <a:buNone/>
            </a:pPr>
            <a:r>
              <a:rPr lang="ja" sz="1200" b="1" dirty="0">
                <a:latin typeface="Meiryo" panose="020B0604030504040204" pitchFamily="34" charset="-128"/>
                <a:ea typeface="Meiryo" panose="020B0604030504040204" pitchFamily="34" charset="-128"/>
                <a:cs typeface="M PLUS 1p"/>
                <a:sym typeface="M PLUS 1p"/>
              </a:rPr>
              <a:t>指標作成</a:t>
            </a:r>
            <a:endParaRPr sz="1200" b="1" dirty="0">
              <a:latin typeface="Meiryo" panose="020B0604030504040204" pitchFamily="34" charset="-128"/>
              <a:ea typeface="Meiryo" panose="020B0604030504040204" pitchFamily="34" charset="-128"/>
              <a:cs typeface="M PLUS 1p"/>
              <a:sym typeface="M PLUS 1p"/>
            </a:endParaRPr>
          </a:p>
        </p:txBody>
      </p:sp>
      <p:sp>
        <p:nvSpPr>
          <p:cNvPr id="408" name="Google Shape;408;p33"/>
          <p:cNvSpPr/>
          <p:nvPr/>
        </p:nvSpPr>
        <p:spPr>
          <a:xfrm>
            <a:off x="2781598" y="3678188"/>
            <a:ext cx="347100" cy="393600"/>
          </a:xfrm>
          <a:prstGeom prst="rightArrow">
            <a:avLst>
              <a:gd name="adj1" fmla="val 35909"/>
              <a:gd name="adj2" fmla="val 57807"/>
            </a:avLst>
          </a:prstGeom>
          <a:solidFill>
            <a:srgbClr val="1E5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09" name="Google Shape;409;p33"/>
          <p:cNvSpPr/>
          <p:nvPr/>
        </p:nvSpPr>
        <p:spPr>
          <a:xfrm>
            <a:off x="4668448" y="3678188"/>
            <a:ext cx="347100" cy="393600"/>
          </a:xfrm>
          <a:prstGeom prst="rightArrow">
            <a:avLst>
              <a:gd name="adj1" fmla="val 35909"/>
              <a:gd name="adj2" fmla="val 57807"/>
            </a:avLst>
          </a:prstGeom>
          <a:solidFill>
            <a:srgbClr val="1E5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10" name="Google Shape;410;p33"/>
          <p:cNvSpPr/>
          <p:nvPr/>
        </p:nvSpPr>
        <p:spPr>
          <a:xfrm>
            <a:off x="6555298" y="3678188"/>
            <a:ext cx="347100" cy="393600"/>
          </a:xfrm>
          <a:prstGeom prst="rightArrow">
            <a:avLst>
              <a:gd name="adj1" fmla="val 35909"/>
              <a:gd name="adj2" fmla="val 57807"/>
            </a:avLst>
          </a:prstGeom>
          <a:solidFill>
            <a:srgbClr val="1E5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11" name="Google Shape;411;p33"/>
          <p:cNvSpPr txBox="1"/>
          <p:nvPr/>
        </p:nvSpPr>
        <p:spPr>
          <a:xfrm>
            <a:off x="4805228" y="3128650"/>
            <a:ext cx="2288100" cy="1539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ja" sz="1000" dirty="0">
                <a:latin typeface="Meiryo" panose="020B0604030504040204" pitchFamily="34" charset="-128"/>
                <a:ea typeface="Meiryo" panose="020B0604030504040204" pitchFamily="34" charset="-128"/>
                <a:cs typeface="M PLUS 1p Medium"/>
                <a:sym typeface="M PLUS 1p Medium"/>
              </a:rPr>
              <a:t>政策実施と評価、</a:t>
            </a:r>
            <a:r>
              <a:rPr lang="ja" sz="1000" dirty="0">
                <a:solidFill>
                  <a:srgbClr val="000000"/>
                </a:solidFill>
                <a:latin typeface="Meiryo" panose="020B0604030504040204" pitchFamily="34" charset="-128"/>
                <a:ea typeface="Meiryo" panose="020B0604030504040204" pitchFamily="34" charset="-128"/>
                <a:cs typeface="M PLUS 1p Medium"/>
                <a:sym typeface="M PLUS 1p Medium"/>
              </a:rPr>
              <a:t>新しい課題の検討</a:t>
            </a:r>
            <a:endParaRPr sz="1100" dirty="0">
              <a:latin typeface="Meiryo" panose="020B0604030504040204" pitchFamily="34" charset="-128"/>
              <a:ea typeface="Meiryo" panose="020B0604030504040204" pitchFamily="34" charset="-128"/>
              <a:cs typeface="M PLUS 1p Medium"/>
              <a:sym typeface="M PLUS 1p Medium"/>
            </a:endParaRPr>
          </a:p>
        </p:txBody>
      </p:sp>
      <p:sp>
        <p:nvSpPr>
          <p:cNvPr id="412" name="Google Shape;412;p33"/>
          <p:cNvSpPr txBox="1"/>
          <p:nvPr/>
        </p:nvSpPr>
        <p:spPr>
          <a:xfrm>
            <a:off x="2008580" y="4464000"/>
            <a:ext cx="3772200" cy="1539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ja" sz="1000" dirty="0">
                <a:solidFill>
                  <a:srgbClr val="000000"/>
                </a:solidFill>
                <a:latin typeface="Meiryo" panose="020B0604030504040204" pitchFamily="34" charset="-128"/>
                <a:ea typeface="Meiryo" panose="020B0604030504040204" pitchFamily="34" charset="-128"/>
                <a:cs typeface="M PLUS 1p Medium"/>
                <a:sym typeface="M PLUS 1p Medium"/>
              </a:rPr>
              <a:t>仮説の間違いを早期に発見政策の精度を上げる</a:t>
            </a:r>
            <a:endParaRPr sz="1100" dirty="0">
              <a:latin typeface="Meiryo" panose="020B0604030504040204" pitchFamily="34" charset="-128"/>
              <a:ea typeface="Meiryo" panose="020B0604030504040204" pitchFamily="34" charset="-128"/>
              <a:cs typeface="M PLUS 1p Medium"/>
              <a:sym typeface="M PLUS 1p Medium"/>
            </a:endParaRPr>
          </a:p>
        </p:txBody>
      </p:sp>
      <p:sp>
        <p:nvSpPr>
          <p:cNvPr id="413" name="Google Shape;413;p33"/>
          <p:cNvSpPr txBox="1"/>
          <p:nvPr/>
        </p:nvSpPr>
        <p:spPr>
          <a:xfrm>
            <a:off x="6954000" y="4142113"/>
            <a:ext cx="1436400" cy="3078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ja" sz="1000" dirty="0">
                <a:solidFill>
                  <a:srgbClr val="000000"/>
                </a:solidFill>
                <a:latin typeface="Meiryo" panose="020B0604030504040204" pitchFamily="34" charset="-128"/>
                <a:ea typeface="Meiryo" panose="020B0604030504040204" pitchFamily="34" charset="-128"/>
                <a:cs typeface="M PLUS 1p Medium"/>
                <a:sym typeface="M PLUS 1p Medium"/>
              </a:rPr>
              <a:t>数値目標、効果指標</a:t>
            </a:r>
            <a:br>
              <a:rPr lang="ja" sz="1000" dirty="0">
                <a:solidFill>
                  <a:srgbClr val="000000"/>
                </a:solidFill>
                <a:latin typeface="Meiryo" panose="020B0604030504040204" pitchFamily="34" charset="-128"/>
                <a:ea typeface="Meiryo" panose="020B0604030504040204" pitchFamily="34" charset="-128"/>
                <a:cs typeface="M PLUS 1p Medium"/>
                <a:sym typeface="M PLUS 1p Medium"/>
              </a:rPr>
            </a:br>
            <a:r>
              <a:rPr lang="ja" sz="1000" dirty="0">
                <a:solidFill>
                  <a:srgbClr val="000000"/>
                </a:solidFill>
                <a:latin typeface="Meiryo" panose="020B0604030504040204" pitchFamily="34" charset="-128"/>
                <a:ea typeface="Meiryo" panose="020B0604030504040204" pitchFamily="34" charset="-128"/>
                <a:cs typeface="M PLUS 1p Medium"/>
                <a:sym typeface="M PLUS 1p Medium"/>
              </a:rPr>
              <a:t>を作成する</a:t>
            </a:r>
            <a:endParaRPr sz="1100" dirty="0">
              <a:latin typeface="Meiryo" panose="020B0604030504040204" pitchFamily="34" charset="-128"/>
              <a:ea typeface="Meiryo" panose="020B0604030504040204" pitchFamily="34" charset="-128"/>
              <a:cs typeface="M PLUS 1p Medium"/>
              <a:sym typeface="M PLUS 1p Medium"/>
            </a:endParaRPr>
          </a:p>
        </p:txBody>
      </p:sp>
      <p:sp>
        <p:nvSpPr>
          <p:cNvPr id="414" name="Google Shape;414;p33"/>
          <p:cNvSpPr/>
          <p:nvPr/>
        </p:nvSpPr>
        <p:spPr>
          <a:xfrm>
            <a:off x="2034124" y="3164904"/>
            <a:ext cx="717600" cy="3549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200" b="1" dirty="0">
                <a:latin typeface="Meiryo" panose="020B0604030504040204" pitchFamily="34" charset="-128"/>
                <a:ea typeface="Meiryo" panose="020B0604030504040204" pitchFamily="34" charset="-128"/>
                <a:cs typeface="M PLUS 1p"/>
                <a:sym typeface="M PLUS 1p"/>
              </a:rPr>
              <a:t>課題</a:t>
            </a:r>
            <a:endParaRPr sz="1200" b="1" dirty="0">
              <a:latin typeface="Meiryo" panose="020B0604030504040204" pitchFamily="34" charset="-128"/>
              <a:ea typeface="Meiryo" panose="020B0604030504040204" pitchFamily="34" charset="-128"/>
              <a:cs typeface="M PLUS 1p"/>
              <a:sym typeface="M PLUS 1p"/>
            </a:endParaRPr>
          </a:p>
        </p:txBody>
      </p:sp>
      <p:sp>
        <p:nvSpPr>
          <p:cNvPr id="415" name="Google Shape;415;p33"/>
          <p:cNvSpPr/>
          <p:nvPr/>
        </p:nvSpPr>
        <p:spPr>
          <a:xfrm>
            <a:off x="2057261" y="3435287"/>
            <a:ext cx="153900" cy="1119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dirty="0">
              <a:latin typeface="Meiryo" panose="020B0604030504040204" pitchFamily="34" charset="-128"/>
              <a:ea typeface="Meiryo" panose="020B0604030504040204" pitchFamily="34" charset="-128"/>
              <a:cs typeface="M PLUS 1p"/>
              <a:sym typeface="M PLUS 1p"/>
            </a:endParaRPr>
          </a:p>
        </p:txBody>
      </p:sp>
      <p:sp>
        <p:nvSpPr>
          <p:cNvPr id="416" name="Google Shape;416;p33"/>
          <p:cNvSpPr/>
          <p:nvPr/>
        </p:nvSpPr>
        <p:spPr>
          <a:xfrm>
            <a:off x="2010816" y="3561534"/>
            <a:ext cx="99300" cy="720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dirty="0">
              <a:latin typeface="Meiryo" panose="020B0604030504040204" pitchFamily="34" charset="-128"/>
              <a:ea typeface="Meiryo" panose="020B0604030504040204" pitchFamily="34" charset="-128"/>
              <a:cs typeface="M PLUS 1p"/>
              <a:sym typeface="M PLUS 1p"/>
            </a:endParaRPr>
          </a:p>
        </p:txBody>
      </p:sp>
      <p:sp>
        <p:nvSpPr>
          <p:cNvPr id="417" name="Google Shape;417;p33"/>
          <p:cNvSpPr/>
          <p:nvPr/>
        </p:nvSpPr>
        <p:spPr>
          <a:xfrm rot="-5400000">
            <a:off x="1798050" y="4020045"/>
            <a:ext cx="427500" cy="393600"/>
          </a:xfrm>
          <a:prstGeom prst="rightArrow">
            <a:avLst>
              <a:gd name="adj1" fmla="val 35909"/>
              <a:gd name="adj2" fmla="val 58416"/>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18" name="Google Shape;418;p33"/>
          <p:cNvSpPr txBox="1"/>
          <p:nvPr/>
        </p:nvSpPr>
        <p:spPr>
          <a:xfrm>
            <a:off x="1242000" y="4688250"/>
            <a:ext cx="7200000" cy="369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ja" sz="600" dirty="0">
                <a:solidFill>
                  <a:schemeClr val="dk1"/>
                </a:solidFill>
                <a:latin typeface="Meiryo" panose="020B0604030504040204" pitchFamily="34" charset="-128"/>
                <a:ea typeface="Meiryo" panose="020B0604030504040204" pitchFamily="34" charset="-128"/>
                <a:cs typeface="M PLUS 1p"/>
                <a:sym typeface="M PLUS 1p"/>
              </a:rPr>
              <a:t>※1 認知バイアス：人が規範や合理性から外れた判断をしてしまう時の典型的なパターンの総称</a:t>
            </a:r>
            <a:br>
              <a:rPr lang="ja" sz="600" dirty="0">
                <a:latin typeface="Meiryo" panose="020B0604030504040204" pitchFamily="34" charset="-128"/>
                <a:ea typeface="Meiryo" panose="020B0604030504040204" pitchFamily="34" charset="-128"/>
                <a:cs typeface="M PLUS 1p"/>
                <a:sym typeface="M PLUS 1p"/>
              </a:rPr>
            </a:br>
            <a:r>
              <a:rPr lang="ja" sz="600" dirty="0">
                <a:solidFill>
                  <a:schemeClr val="dk1"/>
                </a:solidFill>
                <a:latin typeface="Meiryo" panose="020B0604030504040204" pitchFamily="34" charset="-128"/>
                <a:ea typeface="Meiryo" panose="020B0604030504040204" pitchFamily="34" charset="-128"/>
                <a:cs typeface="M PLUS 1p"/>
                <a:sym typeface="M PLUS 1p"/>
              </a:rPr>
              <a:t>※2 EBPM：詳しくは「政府の行政改革」サイト「EBPMの取組」を参照（</a:t>
            </a:r>
            <a:r>
              <a:rPr lang="ja" sz="600" u="sng" dirty="0">
                <a:solidFill>
                  <a:schemeClr val="hlink"/>
                </a:solidFill>
                <a:latin typeface="Meiryo" panose="020B0604030504040204" pitchFamily="34" charset="-128"/>
                <a:ea typeface="Meiryo" panose="020B0604030504040204" pitchFamily="34" charset="-128"/>
                <a:cs typeface="M PLUS 1p"/>
                <a:sym typeface="M PLUS 1p"/>
                <a:hlinkClick r:id="rId3"/>
              </a:rPr>
              <a:t>https://www.gyoukaku.go.jp/ebpm/index.html</a:t>
            </a:r>
            <a:r>
              <a:rPr lang="ja" sz="600" dirty="0">
                <a:solidFill>
                  <a:schemeClr val="dk1"/>
                </a:solidFill>
                <a:latin typeface="Meiryo" panose="020B0604030504040204" pitchFamily="34" charset="-128"/>
                <a:ea typeface="Meiryo" panose="020B0604030504040204" pitchFamily="34" charset="-128"/>
                <a:cs typeface="M PLUS 1p"/>
                <a:sym typeface="M PLUS 1p"/>
              </a:rPr>
              <a:t>）</a:t>
            </a:r>
            <a:endParaRPr sz="600"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l" rtl="0">
              <a:lnSpc>
                <a:spcPct val="100000"/>
              </a:lnSpc>
              <a:spcBef>
                <a:spcPts val="0"/>
              </a:spcBef>
              <a:spcAft>
                <a:spcPts val="0"/>
              </a:spcAft>
              <a:buNone/>
            </a:pPr>
            <a:r>
              <a:rPr lang="ja" sz="600" dirty="0">
                <a:latin typeface="Meiryo" panose="020B0604030504040204" pitchFamily="34" charset="-128"/>
                <a:ea typeface="Meiryo" panose="020B0604030504040204" pitchFamily="34" charset="-128"/>
                <a:cs typeface="M PLUS 1p"/>
                <a:sym typeface="M PLUS 1p"/>
              </a:rPr>
              <a:t>図出典：「地方公共団体におけるデータ利活用ガイドブック Ver. 2.0 別添資料4-1 データアカデミー研修研修全体設計方法」7ページ（ © 総務省 </a:t>
            </a:r>
            <a:r>
              <a:rPr lang="ja" sz="600" u="sng" dirty="0">
                <a:solidFill>
                  <a:schemeClr val="hlink"/>
                </a:solidFill>
                <a:latin typeface="Meiryo" panose="020B0604030504040204" pitchFamily="34" charset="-128"/>
                <a:ea typeface="Meiryo" panose="020B0604030504040204" pitchFamily="34" charset="-128"/>
                <a:cs typeface="M PLUS 1p"/>
                <a:sym typeface="M PLUS 1p"/>
                <a:hlinkClick r:id="rId4"/>
              </a:rPr>
              <a:t>クリエイティブ・コモンズ・ライセンス 表示 2.1 日本</a:t>
            </a:r>
            <a:r>
              <a:rPr lang="ja" sz="600" dirty="0">
                <a:latin typeface="Meiryo" panose="020B0604030504040204" pitchFamily="34" charset="-128"/>
                <a:ea typeface="Meiryo" panose="020B0604030504040204" pitchFamily="34" charset="-128"/>
                <a:cs typeface="M PLUS 1p"/>
                <a:sym typeface="M PLUS 1p"/>
              </a:rPr>
              <a:t>）を改変して作成（</a:t>
            </a:r>
            <a:r>
              <a:rPr lang="ja" sz="600" u="sng" dirty="0">
                <a:solidFill>
                  <a:schemeClr val="hlink"/>
                </a:solidFill>
                <a:latin typeface="Meiryo" panose="020B0604030504040204" pitchFamily="34" charset="-128"/>
                <a:ea typeface="Meiryo" panose="020B0604030504040204" pitchFamily="34" charset="-128"/>
                <a:cs typeface="M PLUS 1p"/>
                <a:sym typeface="M PLUS 1p"/>
                <a:hlinkClick r:id="rId5"/>
              </a:rPr>
              <a:t>https://www.soumu.go.jp/main_content/000620332.pdf</a:t>
            </a:r>
            <a:r>
              <a:rPr lang="ja" sz="600" dirty="0">
                <a:latin typeface="Meiryo" panose="020B0604030504040204" pitchFamily="34" charset="-128"/>
                <a:ea typeface="Meiryo" panose="020B0604030504040204" pitchFamily="34" charset="-128"/>
                <a:cs typeface="M PLUS 1p"/>
                <a:sym typeface="M PLUS 1p"/>
              </a:rPr>
              <a:t>）</a:t>
            </a:r>
            <a:endParaRPr sz="600" dirty="0">
              <a:latin typeface="Meiryo" panose="020B0604030504040204" pitchFamily="34" charset="-128"/>
              <a:ea typeface="Meiryo" panose="020B0604030504040204" pitchFamily="34" charset="-128"/>
              <a:cs typeface="M PLUS 1p"/>
              <a:sym typeface="M PLUS 1p"/>
            </a:endParaRPr>
          </a:p>
        </p:txBody>
      </p:sp>
      <p:sp>
        <p:nvSpPr>
          <p:cNvPr id="419" name="Google Shape;419;p33"/>
          <p:cNvSpPr txBox="1"/>
          <p:nvPr/>
        </p:nvSpPr>
        <p:spPr>
          <a:xfrm>
            <a:off x="1243350" y="2873135"/>
            <a:ext cx="3137700" cy="169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ja" sz="1100" b="1" dirty="0">
                <a:latin typeface="Meiryo" panose="020B0604030504040204" pitchFamily="34" charset="-128"/>
                <a:ea typeface="Meiryo" panose="020B0604030504040204" pitchFamily="34" charset="-128"/>
                <a:cs typeface="M PLUS 1p"/>
                <a:sym typeface="M PLUS 1p"/>
              </a:rPr>
              <a:t>【EBPMのプロセスイメージ（例）】</a:t>
            </a:r>
            <a:endParaRPr sz="1100" b="1" dirty="0">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34"/>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16</a:t>
            </a:fld>
            <a:endParaRPr dirty="0"/>
          </a:p>
        </p:txBody>
      </p:sp>
      <p:sp>
        <p:nvSpPr>
          <p:cNvPr id="425" name="Google Shape;425;p34"/>
          <p:cNvSpPr txBox="1">
            <a:spLocks noGrp="1"/>
          </p:cNvSpPr>
          <p:nvPr>
            <p:ph type="body" idx="1"/>
          </p:nvPr>
        </p:nvSpPr>
        <p:spPr>
          <a:xfrm>
            <a:off x="1242000" y="1440000"/>
            <a:ext cx="7200000" cy="1346522"/>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 sz="1400" dirty="0"/>
              <a:t>EBPMの取組は、エビデンスとなるデータの整備に加え、データの分析・可視化・活用といったデータの利活用を進める機会ともなります。</a:t>
            </a:r>
            <a:endParaRPr sz="1400" dirty="0"/>
          </a:p>
          <a:p>
            <a:pPr marL="0" lvl="0" indent="0" algn="l" rtl="0">
              <a:spcBef>
                <a:spcPts val="0"/>
              </a:spcBef>
              <a:spcAft>
                <a:spcPts val="0"/>
              </a:spcAft>
              <a:buClr>
                <a:schemeClr val="dk1"/>
              </a:buClr>
              <a:buSzPts val="1100"/>
              <a:buFont typeface="Arial"/>
              <a:buNone/>
            </a:pPr>
            <a:r>
              <a:rPr lang="ja" sz="1400" dirty="0"/>
              <a:t>オープンデータの取組に合わせて、</a:t>
            </a:r>
            <a:r>
              <a:rPr lang="ja" sz="1400" b="1" dirty="0"/>
              <a:t>データの整備や公開</a:t>
            </a:r>
            <a:r>
              <a:rPr lang="ja" sz="1400" dirty="0"/>
              <a:t>を進めるとともに、政策立案や各業務現場での</a:t>
            </a:r>
            <a:r>
              <a:rPr lang="ja" sz="1400" b="1" dirty="0"/>
              <a:t>データ利活用を推進</a:t>
            </a:r>
            <a:r>
              <a:rPr lang="ja" sz="1400" dirty="0"/>
              <a:t>することで、</a:t>
            </a:r>
            <a:r>
              <a:rPr lang="ja" sz="1400" b="1" dirty="0"/>
              <a:t>業務の高度化・効率化</a:t>
            </a:r>
            <a:r>
              <a:rPr lang="ja" sz="1400" dirty="0"/>
              <a:t>につながることが期待できます。</a:t>
            </a:r>
            <a:endParaRPr sz="1400" dirty="0"/>
          </a:p>
        </p:txBody>
      </p:sp>
      <p:sp>
        <p:nvSpPr>
          <p:cNvPr id="426" name="Google Shape;426;p34"/>
          <p:cNvSpPr txBox="1">
            <a:spLocks noGrp="1"/>
          </p:cNvSpPr>
          <p:nvPr>
            <p:ph type="title"/>
          </p:nvPr>
        </p:nvSpPr>
        <p:spPr>
          <a:xfrm>
            <a:off x="124200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EBPMとデータ利活用</a:t>
            </a:r>
            <a:endParaRPr b="1" dirty="0"/>
          </a:p>
        </p:txBody>
      </p:sp>
      <p:sp>
        <p:nvSpPr>
          <p:cNvPr id="427" name="Google Shape;427;p34"/>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p>
            <a:pPr marL="0" lvl="0" indent="0" algn="l" rtl="0">
              <a:lnSpc>
                <a:spcPct val="100000"/>
              </a:lnSpc>
              <a:spcBef>
                <a:spcPts val="0"/>
              </a:spcBef>
              <a:spcAft>
                <a:spcPts val="0"/>
              </a:spcAft>
              <a:buClr>
                <a:schemeClr val="dk1"/>
              </a:buClr>
              <a:buSzPts val="1100"/>
              <a:buFont typeface="Arial"/>
              <a:buNone/>
            </a:pPr>
            <a:r>
              <a:rPr lang="ja" dirty="0"/>
              <a:t>2. オープンデータに取り組む意義</a:t>
            </a:r>
            <a:endParaRPr dirty="0"/>
          </a:p>
        </p:txBody>
      </p:sp>
      <p:sp>
        <p:nvSpPr>
          <p:cNvPr id="428" name="Google Shape;428;p34"/>
          <p:cNvSpPr/>
          <p:nvPr/>
        </p:nvSpPr>
        <p:spPr>
          <a:xfrm>
            <a:off x="1243350" y="2991050"/>
            <a:ext cx="7200000" cy="1593600"/>
          </a:xfrm>
          <a:prstGeom prst="roundRect">
            <a:avLst>
              <a:gd name="adj" fmla="val 9384"/>
            </a:avLst>
          </a:prstGeom>
          <a:solidFill>
            <a:srgbClr val="0070C0">
              <a:alpha val="14510"/>
            </a:srgbClr>
          </a:solidFill>
          <a:ln>
            <a:noFill/>
          </a:ln>
        </p:spPr>
        <p:txBody>
          <a:bodyPr spcFirstLastPara="1" wrap="square" lIns="91425" tIns="90000" rIns="91425" bIns="90000" anchor="ctr" anchorCtr="0">
            <a:noAutofit/>
          </a:bodyPr>
          <a:lstStyle/>
          <a:p>
            <a:pPr marL="0" lvl="0" indent="0" algn="l" rtl="0">
              <a:lnSpc>
                <a:spcPct val="125000"/>
              </a:lnSpc>
              <a:spcBef>
                <a:spcPts val="0"/>
              </a:spcBef>
              <a:spcAft>
                <a:spcPts val="0"/>
              </a:spcAft>
              <a:buNone/>
            </a:pPr>
            <a:r>
              <a:rPr lang="ja" dirty="0">
                <a:latin typeface="Meiryo" panose="020B0604030504040204" pitchFamily="34" charset="-128"/>
                <a:ea typeface="Meiryo" panose="020B0604030504040204" pitchFamily="34" charset="-128"/>
                <a:cs typeface="M PLUS 1p"/>
                <a:sym typeface="M PLUS 1p"/>
              </a:rPr>
              <a:t>別添資料「データ利活用の参考ツール」では、データ利活用に役立つ以下のツールを紹介しています。</a:t>
            </a:r>
            <a:endParaRPr dirty="0">
              <a:latin typeface="Meiryo" panose="020B0604030504040204" pitchFamily="34" charset="-128"/>
              <a:ea typeface="Meiryo" panose="020B0604030504040204" pitchFamily="34" charset="-128"/>
              <a:cs typeface="M PLUS 1p"/>
              <a:sym typeface="M PLUS 1p"/>
            </a:endParaRPr>
          </a:p>
          <a:p>
            <a:pPr marL="360000" lvl="0" indent="-237600" algn="l" rtl="0" fontAlgn="ctr">
              <a:lnSpc>
                <a:spcPct val="125000"/>
              </a:lnSpc>
              <a:spcBef>
                <a:spcPts val="1000"/>
              </a:spcBef>
              <a:spcAft>
                <a:spcPts val="0"/>
              </a:spcAft>
              <a:buClr>
                <a:schemeClr val="accent1"/>
              </a:buClr>
              <a:buSzPct val="60000"/>
              <a:buFont typeface="M PLUS 1p"/>
              <a:buChar char="●"/>
            </a:pPr>
            <a:r>
              <a:rPr lang="ja" dirty="0">
                <a:latin typeface="Meiryo" panose="020B0604030504040204" pitchFamily="34" charset="-128"/>
                <a:ea typeface="Meiryo" panose="020B0604030504040204" pitchFamily="34" charset="-128"/>
                <a:cs typeface="M PLUS 1p"/>
                <a:sym typeface="M PLUS 1p"/>
              </a:rPr>
              <a:t>ノーコードツール（kintone、Glide）</a:t>
            </a:r>
            <a:endParaRPr dirty="0">
              <a:latin typeface="Meiryo" panose="020B0604030504040204" pitchFamily="34" charset="-128"/>
              <a:ea typeface="Meiryo" panose="020B0604030504040204" pitchFamily="34" charset="-128"/>
              <a:cs typeface="M PLUS 1p"/>
              <a:sym typeface="M PLUS 1p"/>
            </a:endParaRPr>
          </a:p>
          <a:p>
            <a:pPr marL="360000" lvl="0" indent="-237600" algn="l" rtl="0" fontAlgn="ctr">
              <a:lnSpc>
                <a:spcPct val="125000"/>
              </a:lnSpc>
              <a:spcBef>
                <a:spcPts val="0"/>
              </a:spcBef>
              <a:spcAft>
                <a:spcPts val="0"/>
              </a:spcAft>
              <a:buClr>
                <a:schemeClr val="accent1"/>
              </a:buClr>
              <a:buSzPct val="60000"/>
              <a:buFont typeface="M PLUS 1p"/>
              <a:buChar char="●"/>
            </a:pPr>
            <a:r>
              <a:rPr lang="ja" dirty="0">
                <a:latin typeface="Meiryo" panose="020B0604030504040204" pitchFamily="34" charset="-128"/>
                <a:ea typeface="Meiryo" panose="020B0604030504040204" pitchFamily="34" charset="-128"/>
                <a:cs typeface="M PLUS 1p"/>
                <a:sym typeface="M PLUS 1p"/>
              </a:rPr>
              <a:t>BIツール（Tableau）</a:t>
            </a:r>
            <a:endParaRPr dirty="0">
              <a:latin typeface="Meiryo" panose="020B0604030504040204" pitchFamily="34" charset="-128"/>
              <a:ea typeface="Meiryo" panose="020B0604030504040204" pitchFamily="34" charset="-128"/>
              <a:cs typeface="M PLUS 1p"/>
              <a:sym typeface="M PLUS 1p"/>
            </a:endParaRPr>
          </a:p>
          <a:p>
            <a:pPr marL="360000" lvl="0" indent="-237600" algn="l" rtl="0" fontAlgn="ctr">
              <a:lnSpc>
                <a:spcPct val="125000"/>
              </a:lnSpc>
              <a:spcBef>
                <a:spcPts val="0"/>
              </a:spcBef>
              <a:spcAft>
                <a:spcPts val="0"/>
              </a:spcAft>
              <a:buClr>
                <a:schemeClr val="accent1"/>
              </a:buClr>
              <a:buSzPct val="60000"/>
              <a:buFont typeface="M PLUS 1p"/>
              <a:buChar char="●"/>
            </a:pPr>
            <a:r>
              <a:rPr lang="ja" dirty="0">
                <a:latin typeface="Meiryo" panose="020B0604030504040204" pitchFamily="34" charset="-128"/>
                <a:ea typeface="Meiryo" panose="020B0604030504040204" pitchFamily="34" charset="-128"/>
                <a:cs typeface="M PLUS 1p"/>
                <a:sym typeface="M PLUS 1p"/>
              </a:rPr>
              <a:t>GISツール（QGIS）</a:t>
            </a:r>
            <a:endParaRPr sz="1200" dirty="0">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35"/>
          <p:cNvSpPr txBox="1">
            <a:spLocks noGrp="1"/>
          </p:cNvSpPr>
          <p:nvPr>
            <p:ph type="title"/>
          </p:nvPr>
        </p:nvSpPr>
        <p:spPr>
          <a:xfrm>
            <a:off x="124200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透明性・信頼性の向上</a:t>
            </a:r>
            <a:endParaRPr b="1" dirty="0"/>
          </a:p>
        </p:txBody>
      </p:sp>
      <p:sp>
        <p:nvSpPr>
          <p:cNvPr id="434" name="Google Shape;434;p35"/>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17</a:t>
            </a:fld>
            <a:endParaRPr dirty="0"/>
          </a:p>
        </p:txBody>
      </p:sp>
      <p:sp>
        <p:nvSpPr>
          <p:cNvPr id="435" name="Google Shape;435;p35"/>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p>
            <a:pPr marL="0" lvl="0" indent="0" algn="l" rtl="0">
              <a:lnSpc>
                <a:spcPct val="100000"/>
              </a:lnSpc>
              <a:spcBef>
                <a:spcPts val="0"/>
              </a:spcBef>
              <a:spcAft>
                <a:spcPts val="0"/>
              </a:spcAft>
              <a:buClr>
                <a:schemeClr val="dk1"/>
              </a:buClr>
              <a:buSzPts val="1100"/>
              <a:buFont typeface="Arial"/>
              <a:buNone/>
            </a:pPr>
            <a:r>
              <a:rPr lang="ja" dirty="0"/>
              <a:t>2. オープンデータに取り組む意義</a:t>
            </a:r>
            <a:endParaRPr dirty="0"/>
          </a:p>
        </p:txBody>
      </p:sp>
      <p:sp>
        <p:nvSpPr>
          <p:cNvPr id="436" name="Google Shape;436;p35"/>
          <p:cNvSpPr txBox="1">
            <a:spLocks noGrp="1"/>
          </p:cNvSpPr>
          <p:nvPr>
            <p:ph type="body" idx="1"/>
          </p:nvPr>
        </p:nvSpPr>
        <p:spPr>
          <a:xfrm>
            <a:off x="1242000" y="1440000"/>
            <a:ext cx="7200000" cy="1872307"/>
          </a:xfrm>
          <a:prstGeom prst="rect">
            <a:avLst/>
          </a:prstGeom>
        </p:spPr>
        <p:txBody>
          <a:bodyPr spcFirstLastPara="1" wrap="square" lIns="0" tIns="0" rIns="0" bIns="0" anchor="t" anchorCtr="0">
            <a:spAutoFit/>
          </a:bodyPr>
          <a:lstStyle/>
          <a:p>
            <a:pPr marL="0" lvl="0" indent="0" algn="l" rtl="0">
              <a:spcAft>
                <a:spcPts val="0"/>
              </a:spcAft>
              <a:buClr>
                <a:schemeClr val="dk1"/>
              </a:buClr>
              <a:buSzPts val="1100"/>
              <a:buFont typeface="Arial"/>
              <a:buNone/>
            </a:pPr>
            <a:r>
              <a:rPr lang="ja" sz="1400" dirty="0"/>
              <a:t>オープンデータの取組は、以下のことから</a:t>
            </a:r>
            <a:r>
              <a:rPr lang="ja" sz="1400" b="1" dirty="0"/>
              <a:t>行政の透明性・信頼性の向上</a:t>
            </a:r>
            <a:r>
              <a:rPr lang="ja" sz="1400" dirty="0"/>
              <a:t>につながることが期待できます。</a:t>
            </a:r>
            <a:endParaRPr sz="1400" dirty="0"/>
          </a:p>
          <a:p>
            <a:pPr marL="360000" lvl="0" indent="-234000" algn="l" rtl="0" fontAlgn="ctr">
              <a:spcBef>
                <a:spcPts val="1000"/>
              </a:spcBef>
              <a:spcAft>
                <a:spcPts val="0"/>
              </a:spcAft>
              <a:buClr>
                <a:schemeClr val="accent1"/>
              </a:buClr>
              <a:buSzPct val="60000"/>
              <a:buChar char="●"/>
            </a:pPr>
            <a:r>
              <a:rPr lang="ja" sz="1400" dirty="0"/>
              <a:t>客観的なデータが共有できるため、</a:t>
            </a:r>
            <a:r>
              <a:rPr lang="ja" sz="1400" b="1" dirty="0"/>
              <a:t>同じ情報をもとに対等な立場</a:t>
            </a:r>
            <a:r>
              <a:rPr lang="ja" sz="1400" dirty="0"/>
              <a:t>で市民と行政が対話することが可能となる（即ち、市民と行政の情報の非対称性が解消される）</a:t>
            </a:r>
            <a:endParaRPr sz="800" dirty="0"/>
          </a:p>
          <a:p>
            <a:pPr marL="360000" lvl="0" indent="-234000" algn="l" rtl="0" fontAlgn="ctr">
              <a:spcBef>
                <a:spcPts val="1000"/>
              </a:spcBef>
              <a:spcAft>
                <a:spcPts val="0"/>
              </a:spcAft>
              <a:buClr>
                <a:schemeClr val="accent1"/>
              </a:buClr>
              <a:buSzPct val="60000"/>
              <a:buChar char="●"/>
            </a:pPr>
            <a:r>
              <a:rPr lang="ja" sz="1400" dirty="0"/>
              <a:t>一次情報として元のデータが公開されていることで、二次利用の際に改ざんや悪用がされた場合でも、</a:t>
            </a:r>
            <a:r>
              <a:rPr lang="ja" sz="1400" b="1" dirty="0"/>
              <a:t>第三者が検証して改ざんや間違いを特定することが可能</a:t>
            </a:r>
            <a:r>
              <a:rPr lang="ja" sz="1400" dirty="0"/>
              <a:t>となる</a:t>
            </a:r>
            <a:endParaRPr sz="1400" dirty="0"/>
          </a:p>
        </p:txBody>
      </p:sp>
      <p:sp>
        <p:nvSpPr>
          <p:cNvPr id="437" name="Google Shape;437;p35"/>
          <p:cNvSpPr txBox="1"/>
          <p:nvPr/>
        </p:nvSpPr>
        <p:spPr>
          <a:xfrm>
            <a:off x="1242000" y="4826100"/>
            <a:ext cx="7295400" cy="15388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※政府CIOポータルサイト　政府標準利用規約（第2.0版）（</a:t>
            </a:r>
            <a:r>
              <a:rPr lang="ja" sz="800" u="sng" dirty="0">
                <a:solidFill>
                  <a:schemeClr val="hlink"/>
                </a:solidFill>
                <a:latin typeface="Meiryo" panose="020B0604030504040204" pitchFamily="34" charset="-128"/>
                <a:ea typeface="Meiryo" panose="020B0604030504040204" pitchFamily="34" charset="-128"/>
                <a:cs typeface="M PLUS 1p"/>
                <a:sym typeface="M PLUS 1p"/>
                <a:hlinkClick r:id="rId3"/>
              </a:rPr>
              <a:t>https://cio.go.jp/sites/default/files/uploads/documents/opendata_nijiriyou_betten1.pdf</a:t>
            </a:r>
            <a:r>
              <a:rPr lang="ja" sz="800" dirty="0">
                <a:latin typeface="Meiryo" panose="020B0604030504040204" pitchFamily="34" charset="-128"/>
                <a:ea typeface="Meiryo" panose="020B0604030504040204" pitchFamily="34" charset="-128"/>
                <a:cs typeface="M PLUS 1p"/>
                <a:sym typeface="M PLUS 1p"/>
              </a:rPr>
              <a:t>）</a:t>
            </a:r>
            <a:endParaRPr sz="800" dirty="0">
              <a:latin typeface="Meiryo" panose="020B0604030504040204" pitchFamily="34" charset="-128"/>
              <a:ea typeface="Meiryo" panose="020B0604030504040204" pitchFamily="34" charset="-128"/>
              <a:cs typeface="M PLUS 1p"/>
              <a:sym typeface="M PLUS 1p"/>
            </a:endParaRPr>
          </a:p>
        </p:txBody>
      </p:sp>
      <p:sp>
        <p:nvSpPr>
          <p:cNvPr id="438" name="Google Shape;438;p35"/>
          <p:cNvSpPr/>
          <p:nvPr/>
        </p:nvSpPr>
        <p:spPr>
          <a:xfrm>
            <a:off x="1242000" y="3402000"/>
            <a:ext cx="7200000" cy="1194900"/>
          </a:xfrm>
          <a:prstGeom prst="roundRect">
            <a:avLst>
              <a:gd name="adj" fmla="val 13835"/>
            </a:avLst>
          </a:prstGeom>
          <a:solidFill>
            <a:srgbClr val="0070C0">
              <a:alpha val="14510"/>
            </a:srgbClr>
          </a:solidFill>
          <a:ln>
            <a:noFill/>
          </a:ln>
        </p:spPr>
        <p:txBody>
          <a:bodyPr spcFirstLastPara="1" wrap="square" lIns="91425" tIns="90000" rIns="91425" bIns="90000" anchor="ctr" anchorCtr="0">
            <a:noAutofit/>
          </a:bodyPr>
          <a:lstStyle/>
          <a:p>
            <a:pPr marL="0" lvl="0" indent="0" algn="l" rtl="0">
              <a:lnSpc>
                <a:spcPct val="125000"/>
              </a:lnSpc>
              <a:spcBef>
                <a:spcPts val="0"/>
              </a:spcBef>
              <a:spcAft>
                <a:spcPts val="0"/>
              </a:spcAft>
              <a:buNone/>
            </a:pPr>
            <a:r>
              <a:rPr lang="ja" sz="1200" dirty="0">
                <a:solidFill>
                  <a:schemeClr val="dk1"/>
                </a:solidFill>
                <a:latin typeface="Meiryo" panose="020B0604030504040204" pitchFamily="34" charset="-128"/>
                <a:ea typeface="Meiryo" panose="020B0604030504040204" pitchFamily="34" charset="-128"/>
                <a:cs typeface="M PLUS 1p"/>
                <a:sym typeface="M PLUS 1p"/>
              </a:rPr>
              <a:t>なお、</a:t>
            </a:r>
            <a:r>
              <a:rPr lang="ja" sz="1200" u="sng" dirty="0">
                <a:solidFill>
                  <a:schemeClr val="dk1"/>
                </a:solidFill>
                <a:latin typeface="Meiryo" panose="020B0604030504040204" pitchFamily="34" charset="-128"/>
                <a:ea typeface="Meiryo" panose="020B0604030504040204" pitchFamily="34" charset="-128"/>
                <a:cs typeface="M PLUS 1p"/>
                <a:sym typeface="M PLUS 1p"/>
              </a:rPr>
              <a:t>オープンデータ利用規約の免責事項</a:t>
            </a:r>
            <a:r>
              <a:rPr lang="ja" sz="1200" baseline="30000" dirty="0">
                <a:solidFill>
                  <a:schemeClr val="dk1"/>
                </a:solidFill>
                <a:latin typeface="Meiryo" panose="020B0604030504040204" pitchFamily="34" charset="-128"/>
                <a:ea typeface="Meiryo" panose="020B0604030504040204" pitchFamily="34" charset="-128"/>
                <a:cs typeface="M PLUS 1p"/>
                <a:sym typeface="M PLUS 1p"/>
              </a:rPr>
              <a:t>※</a:t>
            </a:r>
            <a:r>
              <a:rPr lang="ja" sz="1200" dirty="0">
                <a:solidFill>
                  <a:schemeClr val="dk1"/>
                </a:solidFill>
                <a:latin typeface="Meiryo" panose="020B0604030504040204" pitchFamily="34" charset="-128"/>
                <a:ea typeface="Meiryo" panose="020B0604030504040204" pitchFamily="34" charset="-128"/>
                <a:cs typeface="M PLUS 1p"/>
                <a:sym typeface="M PLUS 1p"/>
              </a:rPr>
              <a:t>として「利用者がコンテンツを用いて行う一切の行為（コンテンツを編集・加工等した情報を利用することを含む。）について何ら責任を負うものではありません。」等の項目を設けることができるため、</a:t>
            </a:r>
            <a:r>
              <a:rPr lang="ja" sz="1200" b="1" dirty="0">
                <a:solidFill>
                  <a:schemeClr val="dk1"/>
                </a:solidFill>
                <a:latin typeface="Meiryo" panose="020B0604030504040204" pitchFamily="34" charset="-128"/>
                <a:ea typeface="Meiryo" panose="020B0604030504040204" pitchFamily="34" charset="-128"/>
                <a:cs typeface="M PLUS 1p"/>
                <a:sym typeface="M PLUS 1p"/>
              </a:rPr>
              <a:t>データが改竄されたり悪用された場合に生じた責任について問われることはありません。</a:t>
            </a:r>
            <a:endParaRPr sz="1200" b="1" dirty="0">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36"/>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18</a:t>
            </a:fld>
            <a:endParaRPr dirty="0"/>
          </a:p>
        </p:txBody>
      </p:sp>
      <p:sp>
        <p:nvSpPr>
          <p:cNvPr id="444" name="Google Shape;444;p36"/>
          <p:cNvSpPr txBox="1">
            <a:spLocks noGrp="1"/>
          </p:cNvSpPr>
          <p:nvPr>
            <p:ph type="title"/>
          </p:nvPr>
        </p:nvSpPr>
        <p:spPr>
          <a:xfrm>
            <a:off x="124200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地域資源のオープンデータ化</a:t>
            </a:r>
            <a:endParaRPr b="1" dirty="0"/>
          </a:p>
        </p:txBody>
      </p:sp>
      <p:sp>
        <p:nvSpPr>
          <p:cNvPr id="445" name="Google Shape;445;p36"/>
          <p:cNvSpPr txBox="1">
            <a:spLocks noGrp="1"/>
          </p:cNvSpPr>
          <p:nvPr>
            <p:ph type="body" idx="1"/>
          </p:nvPr>
        </p:nvSpPr>
        <p:spPr>
          <a:xfrm>
            <a:off x="1242000" y="1440000"/>
            <a:ext cx="7200000" cy="538609"/>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オープンデータには、政府が推奨しているデータセットだけでなく</a:t>
            </a:r>
            <a:r>
              <a:rPr lang="ja" sz="1400" b="1" dirty="0"/>
              <a:t>地域資源</a:t>
            </a:r>
            <a:r>
              <a:rPr lang="ja" sz="1400" dirty="0"/>
              <a:t>を対象にしたものもあります。</a:t>
            </a:r>
            <a:endParaRPr sz="1400" dirty="0"/>
          </a:p>
        </p:txBody>
      </p:sp>
      <p:sp>
        <p:nvSpPr>
          <p:cNvPr id="446" name="Google Shape;446;p36"/>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2. オープンデータに取り組む意義</a:t>
            </a:r>
            <a:endParaRPr dirty="0"/>
          </a:p>
        </p:txBody>
      </p:sp>
      <p:pic>
        <p:nvPicPr>
          <p:cNvPr id="447" name="Google Shape;447;p36"/>
          <p:cNvPicPr preferRelativeResize="0"/>
          <p:nvPr/>
        </p:nvPicPr>
        <p:blipFill>
          <a:blip r:embed="rId3">
            <a:alphaModFix/>
          </a:blip>
          <a:stretch>
            <a:fillRect/>
          </a:stretch>
        </p:blipFill>
        <p:spPr>
          <a:xfrm>
            <a:off x="5131475" y="1987840"/>
            <a:ext cx="2395090" cy="1569476"/>
          </a:xfrm>
          <a:prstGeom prst="rect">
            <a:avLst/>
          </a:prstGeom>
          <a:noFill/>
          <a:ln w="9525" cap="flat" cmpd="sng">
            <a:solidFill>
              <a:srgbClr val="999999"/>
            </a:solidFill>
            <a:prstDash val="solid"/>
            <a:round/>
            <a:headEnd type="none" w="sm" len="sm"/>
            <a:tailEnd type="none" w="sm" len="sm"/>
          </a:ln>
        </p:spPr>
      </p:pic>
      <p:pic>
        <p:nvPicPr>
          <p:cNvPr id="448" name="Google Shape;448;p36"/>
          <p:cNvPicPr preferRelativeResize="0"/>
          <p:nvPr/>
        </p:nvPicPr>
        <p:blipFill rotWithShape="1">
          <a:blip r:embed="rId4">
            <a:alphaModFix/>
          </a:blip>
          <a:srcRect b="20178"/>
          <a:stretch/>
        </p:blipFill>
        <p:spPr>
          <a:xfrm>
            <a:off x="2157423" y="1988215"/>
            <a:ext cx="2396022" cy="1568726"/>
          </a:xfrm>
          <a:prstGeom prst="rect">
            <a:avLst/>
          </a:prstGeom>
          <a:noFill/>
          <a:ln w="9525" cap="flat" cmpd="sng">
            <a:solidFill>
              <a:srgbClr val="999999"/>
            </a:solidFill>
            <a:prstDash val="solid"/>
            <a:round/>
            <a:headEnd type="none" w="sm" len="sm"/>
            <a:tailEnd type="none" w="sm" len="sm"/>
          </a:ln>
        </p:spPr>
      </p:pic>
      <p:sp>
        <p:nvSpPr>
          <p:cNvPr id="449" name="Google Shape;449;p36"/>
          <p:cNvSpPr txBox="1">
            <a:spLocks noGrp="1"/>
          </p:cNvSpPr>
          <p:nvPr>
            <p:ph type="body" idx="1"/>
          </p:nvPr>
        </p:nvSpPr>
        <p:spPr>
          <a:xfrm>
            <a:off x="1242000" y="3802700"/>
            <a:ext cx="7200000" cy="538609"/>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地域資源のオープンデータには、図書館や美術館が保有する資源をオープンデータにするOpen GLAMやインターネット百科事典ウィキペディア、地域空間情報等があります。</a:t>
            </a:r>
            <a:endParaRPr sz="1400" dirty="0"/>
          </a:p>
        </p:txBody>
      </p:sp>
      <p:sp>
        <p:nvSpPr>
          <p:cNvPr id="450" name="Google Shape;450;p36"/>
          <p:cNvSpPr txBox="1"/>
          <p:nvPr/>
        </p:nvSpPr>
        <p:spPr>
          <a:xfrm>
            <a:off x="2157375" y="3587125"/>
            <a:ext cx="2396100" cy="123000"/>
          </a:xfrm>
          <a:prstGeom prst="rect">
            <a:avLst/>
          </a:prstGeom>
          <a:noFill/>
          <a:ln>
            <a:noFill/>
          </a:ln>
        </p:spPr>
        <p:txBody>
          <a:bodyPr spcFirstLastPara="1" wrap="square" lIns="0" tIns="0" rIns="0" bIns="0" anchor="t" anchorCtr="0">
            <a:spAutoFit/>
          </a:bodyPr>
          <a:lstStyle/>
          <a:p>
            <a:pPr marL="0" lvl="0" indent="0" algn="ctr" rtl="0">
              <a:lnSpc>
                <a:spcPct val="100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ジャパンサーチ</a:t>
            </a:r>
            <a:endParaRPr sz="800" dirty="0">
              <a:latin typeface="Meiryo" panose="020B0604030504040204" pitchFamily="34" charset="-128"/>
              <a:ea typeface="Meiryo" panose="020B0604030504040204" pitchFamily="34" charset="-128"/>
              <a:cs typeface="M PLUS 1p"/>
              <a:sym typeface="M PLUS 1p"/>
            </a:endParaRPr>
          </a:p>
        </p:txBody>
      </p:sp>
      <p:sp>
        <p:nvSpPr>
          <p:cNvPr id="451" name="Google Shape;451;p36"/>
          <p:cNvSpPr txBox="1"/>
          <p:nvPr/>
        </p:nvSpPr>
        <p:spPr>
          <a:xfrm>
            <a:off x="5130975" y="3587125"/>
            <a:ext cx="2396100" cy="123000"/>
          </a:xfrm>
          <a:prstGeom prst="rect">
            <a:avLst/>
          </a:prstGeom>
          <a:noFill/>
          <a:ln>
            <a:noFill/>
          </a:ln>
        </p:spPr>
        <p:txBody>
          <a:bodyPr spcFirstLastPara="1" wrap="square" lIns="0" tIns="0" rIns="0" bIns="0" anchor="t" anchorCtr="0">
            <a:spAutoFit/>
          </a:bodyPr>
          <a:lstStyle/>
          <a:p>
            <a:pPr marL="0" lvl="0" indent="0" algn="ctr" rtl="0">
              <a:lnSpc>
                <a:spcPct val="100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ウィキペディア</a:t>
            </a:r>
            <a:endParaRPr sz="800" dirty="0">
              <a:latin typeface="Meiryo" panose="020B0604030504040204" pitchFamily="34" charset="-128"/>
              <a:ea typeface="Meiryo" panose="020B0604030504040204" pitchFamily="34" charset="-128"/>
              <a:cs typeface="M PLUS 1p"/>
              <a:sym typeface="M PLUS 1p"/>
            </a:endParaRPr>
          </a:p>
        </p:txBody>
      </p:sp>
      <p:sp>
        <p:nvSpPr>
          <p:cNvPr id="452" name="Google Shape;452;p36"/>
          <p:cNvSpPr txBox="1"/>
          <p:nvPr/>
        </p:nvSpPr>
        <p:spPr>
          <a:xfrm>
            <a:off x="1242000" y="4764450"/>
            <a:ext cx="7200000" cy="246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ja" sz="800" dirty="0">
                <a:solidFill>
                  <a:srgbClr val="000000"/>
                </a:solidFill>
                <a:latin typeface="Meiryo" panose="020B0604030504040204" pitchFamily="34" charset="-128"/>
                <a:ea typeface="Meiryo" panose="020B0604030504040204" pitchFamily="34" charset="-128"/>
                <a:cs typeface="M PLUS 1p"/>
                <a:sym typeface="M PLUS 1p"/>
              </a:rPr>
              <a:t>出典</a:t>
            </a:r>
            <a:r>
              <a:rPr lang="ja" sz="800" dirty="0">
                <a:latin typeface="Meiryo" panose="020B0604030504040204" pitchFamily="34" charset="-128"/>
                <a:ea typeface="Meiryo" panose="020B0604030504040204" pitchFamily="34" charset="-128"/>
                <a:cs typeface="M PLUS 1p"/>
                <a:sym typeface="M PLUS 1p"/>
              </a:rPr>
              <a:t>：ジャパンサーチ（</a:t>
            </a:r>
            <a:r>
              <a:rPr lang="ja" sz="800" u="sng" dirty="0">
                <a:solidFill>
                  <a:schemeClr val="hlink"/>
                </a:solidFill>
                <a:latin typeface="Meiryo" panose="020B0604030504040204" pitchFamily="34" charset="-128"/>
                <a:ea typeface="Meiryo" panose="020B0604030504040204" pitchFamily="34" charset="-128"/>
                <a:cs typeface="M PLUS 1p"/>
                <a:sym typeface="M PLUS 1p"/>
                <a:hlinkClick r:id="rId5"/>
              </a:rPr>
              <a:t>https://jpsearch.go.jp/</a:t>
            </a:r>
            <a:r>
              <a:rPr lang="ja" sz="800" dirty="0">
                <a:latin typeface="Meiryo" panose="020B0604030504040204" pitchFamily="34" charset="-128"/>
                <a:ea typeface="Meiryo" panose="020B0604030504040204" pitchFamily="34" charset="-128"/>
                <a:cs typeface="M PLUS 1p"/>
                <a:sym typeface="M PLUS 1p"/>
              </a:rPr>
              <a:t>）</a:t>
            </a:r>
            <a:endParaRPr sz="800" dirty="0">
              <a:latin typeface="Meiryo" panose="020B0604030504040204" pitchFamily="34" charset="-128"/>
              <a:ea typeface="Meiryo" panose="020B0604030504040204" pitchFamily="34" charset="-128"/>
              <a:cs typeface="M PLUS 1p"/>
              <a:sym typeface="M PLUS 1p"/>
            </a:endParaRPr>
          </a:p>
          <a:p>
            <a:pPr marL="0" lvl="0" indent="0" algn="l" rtl="0">
              <a:lnSpc>
                <a:spcPct val="100000"/>
              </a:lnSpc>
              <a:spcBef>
                <a:spcPts val="0"/>
              </a:spcBef>
              <a:spcAft>
                <a:spcPts val="0"/>
              </a:spcAft>
              <a:buClr>
                <a:schemeClr val="dk1"/>
              </a:buClr>
              <a:buSzPts val="1100"/>
              <a:buFont typeface="Arial"/>
              <a:buNone/>
            </a:pPr>
            <a:r>
              <a:rPr lang="ja" sz="800" dirty="0">
                <a:solidFill>
                  <a:schemeClr val="dk1"/>
                </a:solidFill>
                <a:latin typeface="Meiryo" panose="020B0604030504040204" pitchFamily="34" charset="-128"/>
                <a:ea typeface="Meiryo" panose="020B0604030504040204" pitchFamily="34" charset="-128"/>
                <a:cs typeface="M PLUS 1p"/>
                <a:sym typeface="M PLUS 1p"/>
              </a:rPr>
              <a:t>出典：</a:t>
            </a:r>
            <a:r>
              <a:rPr lang="ja" sz="700" dirty="0">
                <a:solidFill>
                  <a:schemeClr val="dk1"/>
                </a:solidFill>
                <a:latin typeface="Meiryo" panose="020B0604030504040204" pitchFamily="34" charset="-128"/>
                <a:ea typeface="Meiryo" panose="020B0604030504040204" pitchFamily="34" charset="-128"/>
                <a:cs typeface="M PLUS 1p"/>
                <a:sym typeface="M PLUS 1p"/>
              </a:rPr>
              <a:t>フリー百科事典 ウィキペディア メインページ @ ウィキペディア</a:t>
            </a:r>
            <a:r>
              <a:rPr lang="ja" sz="700" dirty="0">
                <a:solidFill>
                  <a:schemeClr val="accent1"/>
                </a:solidFill>
                <a:latin typeface="Meiryo" panose="020B0604030504040204" pitchFamily="34" charset="-128"/>
                <a:ea typeface="Meiryo" panose="020B0604030504040204" pitchFamily="34" charset="-128"/>
                <a:cs typeface="M PLUS 1p"/>
                <a:sym typeface="M PLUS 1p"/>
              </a:rPr>
              <a:t> </a:t>
            </a:r>
            <a:r>
              <a:rPr lang="ja" sz="700" u="sng" dirty="0">
                <a:solidFill>
                  <a:schemeClr val="accent1"/>
                </a:solidFill>
                <a:latin typeface="Meiryo" panose="020B0604030504040204" pitchFamily="34" charset="-128"/>
                <a:ea typeface="Meiryo" panose="020B0604030504040204" pitchFamily="34" charset="-128"/>
                <a:cs typeface="M PLUS 1p"/>
                <a:sym typeface="M PLUS 1p"/>
                <a:hlinkClick r:id="rId6">
                  <a:extLst>
                    <a:ext uri="{A12FA001-AC4F-418D-AE19-62706E023703}">
                      <ahyp:hlinkClr xmlns:ahyp="http://schemas.microsoft.com/office/drawing/2018/hyperlinkcolor" val="tx"/>
                    </a:ext>
                  </a:extLst>
                </a:hlinkClick>
              </a:rPr>
              <a:t>クリエイティブ・コモンズ・ライセンス（表示-継承 3.0 非移植）</a:t>
            </a:r>
            <a:r>
              <a:rPr lang="ja" sz="700" dirty="0">
                <a:solidFill>
                  <a:schemeClr val="dk1"/>
                </a:solidFill>
                <a:latin typeface="Meiryo" panose="020B0604030504040204" pitchFamily="34" charset="-128"/>
                <a:ea typeface="Meiryo" panose="020B0604030504040204" pitchFamily="34" charset="-128"/>
                <a:cs typeface="M PLUS 1p"/>
                <a:sym typeface="M PLUS 1p"/>
              </a:rPr>
              <a:t>（</a:t>
            </a:r>
            <a:r>
              <a:rPr lang="ja" sz="700" u="sng" dirty="0">
                <a:solidFill>
                  <a:schemeClr val="accent1"/>
                </a:solidFill>
                <a:latin typeface="Meiryo" panose="020B0604030504040204" pitchFamily="34" charset="-128"/>
                <a:ea typeface="Meiryo" panose="020B0604030504040204" pitchFamily="34" charset="-128"/>
                <a:cs typeface="M PLUS 1p"/>
                <a:sym typeface="M PLUS 1p"/>
                <a:hlinkClick r:id="rId7">
                  <a:extLst>
                    <a:ext uri="{A12FA001-AC4F-418D-AE19-62706E023703}">
                      <ahyp:hlinkClr xmlns:ahyp="http://schemas.microsoft.com/office/drawing/2018/hyperlinkcolor" val="tx"/>
                    </a:ext>
                  </a:extLst>
                </a:hlinkClick>
              </a:rPr>
              <a:t>https://ja.wikipedia.org/wiki</a:t>
            </a:r>
            <a:r>
              <a:rPr lang="ja" sz="700" dirty="0">
                <a:solidFill>
                  <a:schemeClr val="dk1"/>
                </a:solidFill>
                <a:latin typeface="Meiryo" panose="020B0604030504040204" pitchFamily="34" charset="-128"/>
                <a:ea typeface="Meiryo" panose="020B0604030504040204" pitchFamily="34" charset="-128"/>
                <a:cs typeface="M PLUS 1p"/>
                <a:sym typeface="M PLUS 1p"/>
              </a:rPr>
              <a:t>）</a:t>
            </a:r>
            <a:endParaRPr sz="800"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453" name="Google Shape;453;p36"/>
          <p:cNvSpPr/>
          <p:nvPr/>
        </p:nvSpPr>
        <p:spPr>
          <a:xfrm>
            <a:off x="1242000" y="4376100"/>
            <a:ext cx="7200000" cy="248400"/>
          </a:xfrm>
          <a:prstGeom prst="roundRect">
            <a:avLst>
              <a:gd name="adj" fmla="val 50000"/>
            </a:avLst>
          </a:prstGeom>
          <a:solidFill>
            <a:srgbClr val="0070C0">
              <a:alpha val="14510"/>
            </a:srgbClr>
          </a:solidFill>
          <a:ln>
            <a:noFill/>
          </a:ln>
        </p:spPr>
        <p:txBody>
          <a:bodyPr spcFirstLastPara="1" wrap="square" lIns="91425" tIns="0" rIns="91425" bIns="0" anchor="ctr" anchorCtr="0">
            <a:noAutofit/>
          </a:bodyPr>
          <a:lstStyle/>
          <a:p>
            <a:pPr marL="0" lvl="0" indent="0" algn="l" rtl="0" fontAlgn="ctr">
              <a:lnSpc>
                <a:spcPct val="100000"/>
              </a:lnSpc>
              <a:spcBef>
                <a:spcPts val="200"/>
              </a:spcBef>
              <a:spcAft>
                <a:spcPts val="0"/>
              </a:spcAft>
              <a:buNone/>
            </a:pPr>
            <a:r>
              <a:rPr lang="ja" sz="1000" dirty="0">
                <a:latin typeface="Meiryo" panose="020B0604030504040204" pitchFamily="34" charset="-128"/>
                <a:ea typeface="Meiryo" panose="020B0604030504040204" pitchFamily="34" charset="-128"/>
                <a:cs typeface="M PLUS 1p"/>
                <a:sym typeface="M PLUS 1p"/>
              </a:rPr>
              <a:t>別添資料「地域資源のオープンデータ化」では、事例を詳しく紹介しています。</a:t>
            </a:r>
            <a:endParaRPr sz="1100" dirty="0">
              <a:solidFill>
                <a:srgbClr val="323232"/>
              </a:solidFill>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37"/>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19</a:t>
            </a:fld>
            <a:endParaRPr dirty="0"/>
          </a:p>
        </p:txBody>
      </p:sp>
      <p:sp>
        <p:nvSpPr>
          <p:cNvPr id="459" name="Google Shape;459;p37"/>
          <p:cNvSpPr txBox="1">
            <a:spLocks noGrp="1"/>
          </p:cNvSpPr>
          <p:nvPr>
            <p:ph type="title"/>
          </p:nvPr>
        </p:nvSpPr>
        <p:spPr>
          <a:xfrm>
            <a:off x="124200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地域資源のオープンデータ化</a:t>
            </a:r>
            <a:endParaRPr b="1" dirty="0"/>
          </a:p>
        </p:txBody>
      </p:sp>
      <p:sp>
        <p:nvSpPr>
          <p:cNvPr id="460" name="Google Shape;460;p37"/>
          <p:cNvSpPr txBox="1">
            <a:spLocks noGrp="1"/>
          </p:cNvSpPr>
          <p:nvPr>
            <p:ph type="body" idx="1"/>
          </p:nvPr>
        </p:nvSpPr>
        <p:spPr>
          <a:xfrm>
            <a:off x="1242000" y="1440000"/>
            <a:ext cx="7200000" cy="269304"/>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地域資源をオープンデータにする意義としては、以下が挙げられます。</a:t>
            </a:r>
            <a:endParaRPr sz="1400" dirty="0"/>
          </a:p>
        </p:txBody>
      </p:sp>
      <p:sp>
        <p:nvSpPr>
          <p:cNvPr id="461" name="Google Shape;461;p37"/>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2. オープンデータに取り組む意義</a:t>
            </a:r>
            <a:endParaRPr dirty="0"/>
          </a:p>
        </p:txBody>
      </p:sp>
      <p:sp>
        <p:nvSpPr>
          <p:cNvPr id="462" name="Google Shape;462;p37"/>
          <p:cNvSpPr txBox="1">
            <a:spLocks noGrp="1"/>
          </p:cNvSpPr>
          <p:nvPr>
            <p:ph type="body" idx="1"/>
          </p:nvPr>
        </p:nvSpPr>
        <p:spPr>
          <a:xfrm>
            <a:off x="1609200" y="1879700"/>
            <a:ext cx="6832800" cy="2731517"/>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500" dirty="0"/>
              <a:t>データを自由に組み合わせて、</a:t>
            </a:r>
            <a:r>
              <a:rPr lang="ja" sz="1500" b="1" dirty="0"/>
              <a:t>地域資源の新しい活用方法を創造・提案</a:t>
            </a:r>
            <a:r>
              <a:rPr lang="ja" sz="1500" dirty="0"/>
              <a:t>することができる</a:t>
            </a:r>
            <a:endParaRPr sz="1500" dirty="0"/>
          </a:p>
          <a:p>
            <a:pPr marL="0" lvl="0" indent="0" algn="l" rtl="0">
              <a:spcBef>
                <a:spcPts val="1100"/>
              </a:spcBef>
              <a:spcAft>
                <a:spcPts val="0"/>
              </a:spcAft>
              <a:buNone/>
            </a:pPr>
            <a:r>
              <a:rPr lang="ja" sz="1500" dirty="0"/>
              <a:t>データの二次利用により、地域資源を活用しやすくする</a:t>
            </a:r>
            <a:r>
              <a:rPr lang="ja" sz="1500" b="1" dirty="0"/>
              <a:t>情報ツールを誰でも自由に開発</a:t>
            </a:r>
            <a:r>
              <a:rPr lang="ja" sz="1500" dirty="0"/>
              <a:t>できる</a:t>
            </a:r>
            <a:endParaRPr sz="1500" dirty="0"/>
          </a:p>
          <a:p>
            <a:pPr marL="0" lvl="0" indent="0" algn="l" rtl="0">
              <a:spcBef>
                <a:spcPts val="1100"/>
              </a:spcBef>
              <a:spcAft>
                <a:spcPts val="0"/>
              </a:spcAft>
              <a:buNone/>
            </a:pPr>
            <a:r>
              <a:rPr lang="ja" sz="1500" dirty="0"/>
              <a:t>地域の強みとなる地域資源の存在を、</a:t>
            </a:r>
            <a:r>
              <a:rPr lang="ja" sz="1500" b="1" dirty="0"/>
              <a:t>データセットにまとめて明らかにする</a:t>
            </a:r>
            <a:r>
              <a:rPr lang="ja" sz="1500" dirty="0"/>
              <a:t>ことができる</a:t>
            </a:r>
            <a:endParaRPr sz="1700" dirty="0"/>
          </a:p>
          <a:p>
            <a:pPr marL="0" lvl="0" indent="0" algn="l" rtl="0">
              <a:spcBef>
                <a:spcPts val="1100"/>
              </a:spcBef>
              <a:spcAft>
                <a:spcPts val="0"/>
              </a:spcAft>
              <a:buNone/>
            </a:pPr>
            <a:r>
              <a:rPr lang="ja" sz="1500" dirty="0"/>
              <a:t>地域の市民も情報の発信者として、その地域の</a:t>
            </a:r>
            <a:r>
              <a:rPr lang="ja" sz="1500" b="1" dirty="0"/>
              <a:t>隠れた強みを伝える</a:t>
            </a:r>
            <a:r>
              <a:rPr lang="ja" sz="1500" dirty="0"/>
              <a:t>ことができる</a:t>
            </a:r>
            <a:endParaRPr sz="1500" dirty="0"/>
          </a:p>
        </p:txBody>
      </p:sp>
      <p:sp>
        <p:nvSpPr>
          <p:cNvPr id="463" name="Google Shape;463;p37"/>
          <p:cNvSpPr/>
          <p:nvPr/>
        </p:nvSpPr>
        <p:spPr>
          <a:xfrm rot="2700000">
            <a:off x="1308001" y="1860766"/>
            <a:ext cx="162917" cy="250316"/>
          </a:xfrm>
          <a:prstGeom prst="leftUpArrow">
            <a:avLst>
              <a:gd name="adj1" fmla="val 33100"/>
              <a:gd name="adj2" fmla="val 25000"/>
              <a:gd name="adj3" fmla="val 0"/>
            </a:avLst>
          </a:prstGeom>
          <a:solidFill>
            <a:srgbClr val="1E5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2" name="Google Shape;463;p37">
            <a:extLst>
              <a:ext uri="{FF2B5EF4-FFF2-40B4-BE49-F238E27FC236}">
                <a16:creationId xmlns:a16="http://schemas.microsoft.com/office/drawing/2014/main" id="{45058731-6950-75B8-F721-FC134DD43BEA}"/>
              </a:ext>
            </a:extLst>
          </p:cNvPr>
          <p:cNvSpPr/>
          <p:nvPr/>
        </p:nvSpPr>
        <p:spPr>
          <a:xfrm rot="2700000">
            <a:off x="1308002" y="2569893"/>
            <a:ext cx="162917" cy="250316"/>
          </a:xfrm>
          <a:prstGeom prst="leftUpArrow">
            <a:avLst>
              <a:gd name="adj1" fmla="val 33100"/>
              <a:gd name="adj2" fmla="val 25000"/>
              <a:gd name="adj3" fmla="val 0"/>
            </a:avLst>
          </a:prstGeom>
          <a:solidFill>
            <a:srgbClr val="1E5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3" name="Google Shape;463;p37">
            <a:extLst>
              <a:ext uri="{FF2B5EF4-FFF2-40B4-BE49-F238E27FC236}">
                <a16:creationId xmlns:a16="http://schemas.microsoft.com/office/drawing/2014/main" id="{D475A639-DDF9-B635-A76B-3059741D4EA4}"/>
              </a:ext>
            </a:extLst>
          </p:cNvPr>
          <p:cNvSpPr/>
          <p:nvPr/>
        </p:nvSpPr>
        <p:spPr>
          <a:xfrm rot="2700000">
            <a:off x="1308002" y="3279019"/>
            <a:ext cx="162917" cy="250316"/>
          </a:xfrm>
          <a:prstGeom prst="leftUpArrow">
            <a:avLst>
              <a:gd name="adj1" fmla="val 33100"/>
              <a:gd name="adj2" fmla="val 25000"/>
              <a:gd name="adj3" fmla="val 0"/>
            </a:avLst>
          </a:prstGeom>
          <a:solidFill>
            <a:srgbClr val="1E5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 name="Google Shape;463;p37">
            <a:extLst>
              <a:ext uri="{FF2B5EF4-FFF2-40B4-BE49-F238E27FC236}">
                <a16:creationId xmlns:a16="http://schemas.microsoft.com/office/drawing/2014/main" id="{93CE6FFE-9B35-A8B2-36BB-C1934CA7FB12}"/>
              </a:ext>
            </a:extLst>
          </p:cNvPr>
          <p:cNvSpPr/>
          <p:nvPr/>
        </p:nvSpPr>
        <p:spPr>
          <a:xfrm rot="2700000">
            <a:off x="1308003" y="3988146"/>
            <a:ext cx="162917" cy="250316"/>
          </a:xfrm>
          <a:prstGeom prst="leftUpArrow">
            <a:avLst>
              <a:gd name="adj1" fmla="val 33100"/>
              <a:gd name="adj2" fmla="val 25000"/>
              <a:gd name="adj3" fmla="val 0"/>
            </a:avLst>
          </a:prstGeom>
          <a:solidFill>
            <a:srgbClr val="1E5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0"/>
          <p:cNvSpPr txBox="1">
            <a:spLocks noGrp="1"/>
          </p:cNvSpPr>
          <p:nvPr>
            <p:ph type="title"/>
          </p:nvPr>
        </p:nvSpPr>
        <p:spPr>
          <a:xfrm>
            <a:off x="1242000" y="4824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改版履歴</a:t>
            </a:r>
            <a:endParaRPr b="1" dirty="0"/>
          </a:p>
        </p:txBody>
      </p:sp>
      <p:sp>
        <p:nvSpPr>
          <p:cNvPr id="225" name="Google Shape;225;p20"/>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a:t>
            </a:fld>
            <a:endParaRPr dirty="0"/>
          </a:p>
        </p:txBody>
      </p:sp>
      <p:graphicFrame>
        <p:nvGraphicFramePr>
          <p:cNvPr id="226" name="Google Shape;226;p20"/>
          <p:cNvGraphicFramePr/>
          <p:nvPr>
            <p:extLst>
              <p:ext uri="{D42A27DB-BD31-4B8C-83A1-F6EECF244321}">
                <p14:modId xmlns:p14="http://schemas.microsoft.com/office/powerpoint/2010/main" val="1068744404"/>
              </p:ext>
            </p:extLst>
          </p:nvPr>
        </p:nvGraphicFramePr>
        <p:xfrm>
          <a:off x="1242000" y="1440000"/>
          <a:ext cx="7200000" cy="3059250"/>
        </p:xfrm>
        <a:graphic>
          <a:graphicData uri="http://schemas.openxmlformats.org/drawingml/2006/table">
            <a:tbl>
              <a:tblPr>
                <a:noFill/>
                <a:tableStyleId>{1AAB6FED-DCB5-46EE-9118-3E3DC43DF8FC}</a:tableStyleId>
              </a:tblPr>
              <a:tblGrid>
                <a:gridCol w="928700">
                  <a:extLst>
                    <a:ext uri="{9D8B030D-6E8A-4147-A177-3AD203B41FA5}">
                      <a16:colId xmlns:a16="http://schemas.microsoft.com/office/drawing/2014/main" val="20000"/>
                    </a:ext>
                  </a:extLst>
                </a:gridCol>
                <a:gridCol w="1323950">
                  <a:extLst>
                    <a:ext uri="{9D8B030D-6E8A-4147-A177-3AD203B41FA5}">
                      <a16:colId xmlns:a16="http://schemas.microsoft.com/office/drawing/2014/main" val="20001"/>
                    </a:ext>
                  </a:extLst>
                </a:gridCol>
                <a:gridCol w="4947350">
                  <a:extLst>
                    <a:ext uri="{9D8B030D-6E8A-4147-A177-3AD203B41FA5}">
                      <a16:colId xmlns:a16="http://schemas.microsoft.com/office/drawing/2014/main" val="20002"/>
                    </a:ext>
                  </a:extLst>
                </a:gridCol>
              </a:tblGrid>
              <a:tr h="343250">
                <a:tc>
                  <a:txBody>
                    <a:bodyPr/>
                    <a:lstStyle/>
                    <a:p>
                      <a:pPr marL="0" lvl="0" indent="0" algn="l" rtl="0" fontAlgn="ctr">
                        <a:spcBef>
                          <a:spcPts val="0"/>
                        </a:spcBef>
                        <a:spcAft>
                          <a:spcPts val="0"/>
                        </a:spcAft>
                        <a:buNone/>
                      </a:pPr>
                      <a:r>
                        <a:rPr lang="ja" sz="1100" b="0" i="0" dirty="0">
                          <a:latin typeface="Meiryo" panose="020B0604030504040204" pitchFamily="34" charset="-128"/>
                          <a:ea typeface="Meiryo" panose="020B0604030504040204" pitchFamily="34" charset="-128"/>
                          <a:cs typeface="M PLUS 1p"/>
                          <a:sym typeface="M PLUS 1p"/>
                        </a:rPr>
                        <a:t>版数</a:t>
                      </a:r>
                      <a:endParaRPr sz="11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L w="9525" cap="flat" cmpd="sng">
                      <a:solidFill>
                        <a:srgbClr val="9E9E9E">
                          <a:alpha val="0"/>
                        </a:srgbClr>
                      </a:solidFill>
                      <a:prstDash val="solid"/>
                      <a:round/>
                      <a:headEnd type="none" w="sm" len="sm"/>
                      <a:tailEnd type="none" w="sm" len="sm"/>
                    </a:lnL>
                    <a:solidFill>
                      <a:srgbClr val="E7E6E6"/>
                    </a:solidFill>
                  </a:tcPr>
                </a:tc>
                <a:tc>
                  <a:txBody>
                    <a:bodyPr/>
                    <a:lstStyle/>
                    <a:p>
                      <a:pPr marL="0" lvl="0" indent="0" algn="l" rtl="0" fontAlgn="ctr">
                        <a:spcBef>
                          <a:spcPts val="0"/>
                        </a:spcBef>
                        <a:spcAft>
                          <a:spcPts val="0"/>
                        </a:spcAft>
                        <a:buClr>
                          <a:srgbClr val="000000"/>
                        </a:buClr>
                        <a:buSzPts val="1100"/>
                        <a:buFont typeface="Arial"/>
                        <a:buNone/>
                      </a:pPr>
                      <a:r>
                        <a:rPr lang="ja" sz="1100" b="0" i="0" dirty="0">
                          <a:solidFill>
                            <a:srgbClr val="000000"/>
                          </a:solidFill>
                          <a:latin typeface="Meiryo" panose="020B0604030504040204" pitchFamily="34" charset="-128"/>
                          <a:ea typeface="Meiryo" panose="020B0604030504040204" pitchFamily="34" charset="-128"/>
                          <a:cs typeface="M PLUS 1p"/>
                          <a:sym typeface="M PLUS 1p"/>
                        </a:rPr>
                        <a:t>日付</a:t>
                      </a:r>
                      <a:endParaRPr sz="11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solidFill>
                      <a:srgbClr val="E7E6E6"/>
                    </a:solidFill>
                  </a:tcPr>
                </a:tc>
                <a:tc>
                  <a:txBody>
                    <a:bodyPr/>
                    <a:lstStyle/>
                    <a:p>
                      <a:pPr marL="0" lvl="0" indent="0" algn="l" rtl="0" fontAlgn="ctr">
                        <a:spcBef>
                          <a:spcPts val="0"/>
                        </a:spcBef>
                        <a:spcAft>
                          <a:spcPts val="0"/>
                        </a:spcAft>
                        <a:buNone/>
                      </a:pPr>
                      <a:r>
                        <a:rPr lang="ja" sz="1100" b="0" i="0" dirty="0">
                          <a:latin typeface="Meiryo" panose="020B0604030504040204" pitchFamily="34" charset="-128"/>
                          <a:ea typeface="Meiryo" panose="020B0604030504040204" pitchFamily="34" charset="-128"/>
                          <a:cs typeface="M PLUS 1p"/>
                          <a:sym typeface="M PLUS 1p"/>
                        </a:rPr>
                        <a:t>内容</a:t>
                      </a:r>
                      <a:endParaRPr sz="11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R w="9525" cap="flat" cmpd="sng">
                      <a:solidFill>
                        <a:srgbClr val="9E9E9E">
                          <a:alpha val="0"/>
                        </a:srgbClr>
                      </a:solidFill>
                      <a:prstDash val="solid"/>
                      <a:round/>
                      <a:headEnd type="none" w="sm" len="sm"/>
                      <a:tailEnd type="none" w="sm" len="sm"/>
                    </a:lnR>
                    <a:solidFill>
                      <a:srgbClr val="E7E6E6"/>
                    </a:solidFill>
                  </a:tcPr>
                </a:tc>
                <a:extLst>
                  <a:ext uri="{0D108BD9-81ED-4DB2-BD59-A6C34878D82A}">
                    <a16:rowId xmlns:a16="http://schemas.microsoft.com/office/drawing/2014/main" val="10000"/>
                  </a:ext>
                </a:extLst>
              </a:tr>
              <a:tr h="388000">
                <a:tc>
                  <a:txBody>
                    <a:bodyPr/>
                    <a:lstStyle/>
                    <a:p>
                      <a:pPr marL="0" lvl="0" indent="0" algn="l">
                        <a:spcBef>
                          <a:spcPts val="0"/>
                        </a:spcBef>
                        <a:spcAft>
                          <a:spcPts val="0"/>
                        </a:spcAft>
                        <a:buNone/>
                      </a:pPr>
                      <a:r>
                        <a:rPr lang="en-US" altLang="ja" sz="1000" b="0" i="0" u="none" strike="noStrike" noProof="0" dirty="0">
                          <a:solidFill>
                            <a:schemeClr val="tx1"/>
                          </a:solidFill>
                          <a:latin typeface="Meiryo"/>
                        </a:rPr>
                        <a:t>1.0</a:t>
                      </a:r>
                      <a:r>
                        <a:rPr lang="ja" sz="1000" b="0" i="0" u="none" strike="noStrike" noProof="0" dirty="0">
                          <a:solidFill>
                            <a:schemeClr val="tx1"/>
                          </a:solidFill>
                          <a:latin typeface="Meiryo"/>
                          <a:ea typeface="Meiryo"/>
                        </a:rPr>
                        <a:t>版</a:t>
                      </a:r>
                      <a:endParaRPr lang="en-US" altLang="ja" sz="1000" dirty="0">
                        <a:latin typeface="Meiryo"/>
                        <a:ea typeface="Meiryo"/>
                        <a:sym typeface="M PLUS 1p"/>
                      </a:endParaRPr>
                    </a:p>
                  </a:txBody>
                  <a:tcPr marL="54000" marR="54000" marT="54000" marB="54000" anchor="ctr">
                    <a:lnL w="9525" cap="flat" cmpd="sng">
                      <a:solidFill>
                        <a:srgbClr val="9E9E9E">
                          <a:alpha val="0"/>
                        </a:srgbClr>
                      </a:solidFill>
                      <a:prstDash val="solid"/>
                      <a:round/>
                      <a:headEnd type="none" w="sm" len="sm"/>
                      <a:tailEnd type="none" w="sm" len="sm"/>
                    </a:lnL>
                  </a:tcPr>
                </a:tc>
                <a:tc>
                  <a:txBody>
                    <a:bodyPr/>
                    <a:lstStyle/>
                    <a:p>
                      <a:pPr marL="0" lvl="0" indent="0" algn="l">
                        <a:spcBef>
                          <a:spcPts val="0"/>
                        </a:spcBef>
                        <a:spcAft>
                          <a:spcPts val="0"/>
                        </a:spcAft>
                        <a:buNone/>
                      </a:pPr>
                      <a:r>
                        <a:rPr lang="ja" sz="1000" b="0" i="0" u="none" strike="noStrike" noProof="0" dirty="0">
                          <a:solidFill>
                            <a:schemeClr val="tx1"/>
                          </a:solidFill>
                          <a:latin typeface="Meiryo"/>
                          <a:ea typeface="Meiryo"/>
                        </a:rPr>
                        <a:t>202</a:t>
                      </a:r>
                      <a:r>
                        <a:rPr lang="en-US" altLang="ja" sz="1000" b="0" i="0" u="none" strike="noStrike" noProof="0" dirty="0">
                          <a:solidFill>
                            <a:schemeClr val="tx1"/>
                          </a:solidFill>
                          <a:latin typeface="Meiryo"/>
                          <a:ea typeface="Meiryo"/>
                        </a:rPr>
                        <a:t>3</a:t>
                      </a:r>
                      <a:r>
                        <a:rPr lang="ja" sz="1000" b="0" i="0" u="none" strike="noStrike" noProof="0" dirty="0">
                          <a:solidFill>
                            <a:schemeClr val="tx1"/>
                          </a:solidFill>
                          <a:latin typeface="Meiryo"/>
                          <a:ea typeface="Meiryo"/>
                        </a:rPr>
                        <a:t>年</a:t>
                      </a:r>
                      <a:r>
                        <a:rPr lang="en-US" altLang="ja" sz="1000" b="0" i="0" u="none" strike="noStrike" noProof="0" dirty="0">
                          <a:solidFill>
                            <a:schemeClr val="tx1"/>
                          </a:solidFill>
                          <a:latin typeface="Meiryo"/>
                        </a:rPr>
                        <a:t>1</a:t>
                      </a:r>
                      <a:r>
                        <a:rPr lang="ja" sz="1000" b="0" i="0" u="none" strike="noStrike" noProof="0" dirty="0">
                          <a:solidFill>
                            <a:schemeClr val="tx1"/>
                          </a:solidFill>
                          <a:latin typeface="Meiryo"/>
                          <a:ea typeface="Meiryo"/>
                        </a:rPr>
                        <a:t>月</a:t>
                      </a:r>
                      <a:endParaRPr lang="en-US" altLang="ja" sz="1000" dirty="0">
                        <a:latin typeface="Meiryo"/>
                        <a:ea typeface="Meiryo"/>
                        <a:sym typeface="M PLUS 1p"/>
                      </a:endParaRPr>
                    </a:p>
                  </a:txBody>
                  <a:tcPr marL="54000" marR="54000" marT="54000" marB="54000" anchor="ctr"/>
                </a:tc>
                <a:tc>
                  <a:txBody>
                    <a:bodyPr/>
                    <a:lstStyle/>
                    <a:p>
                      <a:pPr marL="0" lvl="0" indent="0" algn="l">
                        <a:spcBef>
                          <a:spcPts val="0"/>
                        </a:spcBef>
                        <a:spcAft>
                          <a:spcPts val="0"/>
                        </a:spcAft>
                        <a:buNone/>
                      </a:pPr>
                      <a:r>
                        <a:rPr lang="ja-JP" altLang="en-US" sz="1000" b="0" i="0" u="none" strike="noStrike" noProof="0">
                          <a:solidFill>
                            <a:schemeClr val="tx1"/>
                          </a:solidFill>
                          <a:latin typeface="Meiryo"/>
                          <a:ea typeface="Meiryo"/>
                        </a:rPr>
                        <a:t>初版</a:t>
                      </a:r>
                      <a:endParaRPr lang="en-US" altLang="ja" sz="1000" dirty="0">
                        <a:latin typeface="Meiryo"/>
                        <a:ea typeface="Meiryo"/>
                        <a:sym typeface="M PLUS 1p"/>
                      </a:endParaRPr>
                    </a:p>
                  </a:txBody>
                  <a:tcPr marL="54000" marR="54000" marT="54000" marB="54000" anchor="ctr">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1"/>
                  </a:ext>
                </a:extLst>
              </a:tr>
              <a:tr h="388000">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L w="9525" cap="flat" cmpd="sng">
                      <a:solidFill>
                        <a:srgbClr val="9E9E9E">
                          <a:alpha val="0"/>
                        </a:srgbClr>
                      </a:solidFill>
                      <a:prstDash val="solid"/>
                      <a:round/>
                      <a:headEnd type="none" w="sm" len="sm"/>
                      <a:tailEnd type="none" w="sm" len="sm"/>
                    </a:lnL>
                  </a:tcPr>
                </a:tc>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tc>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2"/>
                  </a:ext>
                </a:extLst>
              </a:tr>
              <a:tr h="388000">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L w="9525" cap="flat" cmpd="sng">
                      <a:solidFill>
                        <a:srgbClr val="9E9E9E">
                          <a:alpha val="0"/>
                        </a:srgbClr>
                      </a:solidFill>
                      <a:prstDash val="solid"/>
                      <a:round/>
                      <a:headEnd type="none" w="sm" len="sm"/>
                      <a:tailEnd type="none" w="sm" len="sm"/>
                    </a:lnL>
                  </a:tcPr>
                </a:tc>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tc>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3"/>
                  </a:ext>
                </a:extLst>
              </a:tr>
              <a:tr h="388000">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L w="9525" cap="flat" cmpd="sng">
                      <a:solidFill>
                        <a:srgbClr val="9E9E9E">
                          <a:alpha val="0"/>
                        </a:srgbClr>
                      </a:solidFill>
                      <a:prstDash val="solid"/>
                      <a:round/>
                      <a:headEnd type="none" w="sm" len="sm"/>
                      <a:tailEnd type="none" w="sm" len="sm"/>
                    </a:lnL>
                  </a:tcPr>
                </a:tc>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tc>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4"/>
                  </a:ext>
                </a:extLst>
              </a:tr>
              <a:tr h="388000">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L w="9525" cap="flat" cmpd="sng">
                      <a:solidFill>
                        <a:srgbClr val="9E9E9E">
                          <a:alpha val="0"/>
                        </a:srgbClr>
                      </a:solidFill>
                      <a:prstDash val="solid"/>
                      <a:round/>
                      <a:headEnd type="none" w="sm" len="sm"/>
                      <a:tailEnd type="none" w="sm" len="sm"/>
                    </a:lnL>
                  </a:tcPr>
                </a:tc>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tc>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5"/>
                  </a:ext>
                </a:extLst>
              </a:tr>
              <a:tr h="388000">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L w="9525" cap="flat" cmpd="sng">
                      <a:solidFill>
                        <a:srgbClr val="9E9E9E">
                          <a:alpha val="0"/>
                        </a:srgbClr>
                      </a:solidFill>
                      <a:prstDash val="solid"/>
                      <a:round/>
                      <a:headEnd type="none" w="sm" len="sm"/>
                      <a:tailEnd type="none" w="sm" len="sm"/>
                    </a:lnL>
                  </a:tcPr>
                </a:tc>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tc>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6"/>
                  </a:ext>
                </a:extLst>
              </a:tr>
              <a:tr h="388000">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L w="9525" cap="flat" cmpd="sng">
                      <a:solidFill>
                        <a:srgbClr val="9E9E9E">
                          <a:alpha val="0"/>
                        </a:srgbClr>
                      </a:solidFill>
                      <a:prstDash val="solid"/>
                      <a:round/>
                      <a:headEnd type="none" w="sm" len="sm"/>
                      <a:tailEnd type="none" w="sm" len="sm"/>
                    </a:lnL>
                  </a:tcPr>
                </a:tc>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tc>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7"/>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38"/>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20</a:t>
            </a:fld>
            <a:endParaRPr dirty="0"/>
          </a:p>
        </p:txBody>
      </p:sp>
      <p:sp>
        <p:nvSpPr>
          <p:cNvPr id="472" name="Google Shape;472;p38"/>
          <p:cNvSpPr txBox="1">
            <a:spLocks noGrp="1"/>
          </p:cNvSpPr>
          <p:nvPr>
            <p:ph type="title"/>
          </p:nvPr>
        </p:nvSpPr>
        <p:spPr>
          <a:xfrm>
            <a:off x="1242000" y="525425"/>
            <a:ext cx="7200000" cy="4092600"/>
          </a:xfrm>
          <a:prstGeom prst="rect">
            <a:avLst/>
          </a:prstGeom>
        </p:spPr>
        <p:txBody>
          <a:bodyPr spcFirstLastPara="1" wrap="square" lIns="0" tIns="0" rIns="0" bIns="0" anchor="ctr" anchorCtr="0">
            <a:noAutofit/>
          </a:bodyPr>
          <a:lstStyle/>
          <a:p>
            <a:pPr marL="648000" lvl="0" indent="-594000" algn="l" rtl="0">
              <a:spcBef>
                <a:spcPts val="0"/>
              </a:spcBef>
              <a:spcAft>
                <a:spcPts val="0"/>
              </a:spcAft>
              <a:buSzPts val="4500"/>
              <a:buAutoNum type="arabicPeriod" startAt="3"/>
            </a:pPr>
            <a:r>
              <a:rPr lang="ja" b="1" dirty="0"/>
              <a:t>より利活用される</a:t>
            </a:r>
            <a:br>
              <a:rPr lang="ja" b="1" dirty="0"/>
            </a:br>
            <a:r>
              <a:rPr lang="ja" b="1" dirty="0"/>
              <a:t>データの公開のために</a:t>
            </a:r>
            <a:endParaRPr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39"/>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21</a:t>
            </a:fld>
            <a:endParaRPr dirty="0"/>
          </a:p>
        </p:txBody>
      </p:sp>
      <p:sp>
        <p:nvSpPr>
          <p:cNvPr id="478" name="Google Shape;478;p39"/>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本章の概要</a:t>
            </a:r>
            <a:endParaRPr b="1" dirty="0"/>
          </a:p>
        </p:txBody>
      </p:sp>
      <p:sp>
        <p:nvSpPr>
          <p:cNvPr id="479" name="Google Shape;479;p39"/>
          <p:cNvSpPr txBox="1">
            <a:spLocks noGrp="1"/>
          </p:cNvSpPr>
          <p:nvPr>
            <p:ph type="body" idx="1"/>
          </p:nvPr>
        </p:nvSpPr>
        <p:spPr>
          <a:xfrm>
            <a:off x="1243350" y="1440000"/>
            <a:ext cx="7200000" cy="1205458"/>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1章・2章で触れた</a:t>
            </a:r>
            <a:r>
              <a:rPr lang="ja" sz="1400" b="1" dirty="0"/>
              <a:t>分野・都市横断のデータ連携やデータ利活用</a:t>
            </a:r>
            <a:r>
              <a:rPr lang="ja" sz="1400" dirty="0"/>
              <a:t>のためには、オープンデータ整備の際、コンピュータが処理できる</a:t>
            </a:r>
            <a:r>
              <a:rPr lang="ja" sz="1400" b="1" dirty="0"/>
              <a:t>機械判読に適したデータ</a:t>
            </a:r>
            <a:r>
              <a:rPr lang="ja" sz="1400" dirty="0"/>
              <a:t>とすることが重要です。</a:t>
            </a:r>
            <a:endParaRPr sz="1400" dirty="0"/>
          </a:p>
          <a:p>
            <a:pPr marL="0" lvl="0" indent="0" algn="l" rtl="0">
              <a:spcBef>
                <a:spcPts val="1000"/>
              </a:spcBef>
              <a:spcAft>
                <a:spcPts val="0"/>
              </a:spcAft>
              <a:buNone/>
            </a:pPr>
            <a:r>
              <a:rPr lang="ja" sz="1400" dirty="0"/>
              <a:t>本章では以下のとおり、この機械判読に適したデータの解説に加え、より</a:t>
            </a:r>
            <a:r>
              <a:rPr lang="ja" sz="1400" b="1" dirty="0"/>
              <a:t>広く利活用されるデータを公開</a:t>
            </a:r>
            <a:r>
              <a:rPr lang="ja" sz="1400" dirty="0"/>
              <a:t>するために理解しておきたいトピックを扱います。</a:t>
            </a:r>
            <a:endParaRPr sz="1400" dirty="0"/>
          </a:p>
        </p:txBody>
      </p:sp>
      <p:sp>
        <p:nvSpPr>
          <p:cNvPr id="480" name="Google Shape;480;p39"/>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3. より利活用されるデータの公開のために</a:t>
            </a:r>
            <a:endParaRPr dirty="0"/>
          </a:p>
        </p:txBody>
      </p:sp>
      <p:sp>
        <p:nvSpPr>
          <p:cNvPr id="481" name="Google Shape;481;p39"/>
          <p:cNvSpPr/>
          <p:nvPr/>
        </p:nvSpPr>
        <p:spPr>
          <a:xfrm>
            <a:off x="1249100" y="2773100"/>
            <a:ext cx="7200000" cy="427200"/>
          </a:xfrm>
          <a:prstGeom prst="roundRect">
            <a:avLst>
              <a:gd name="adj" fmla="val 16667"/>
            </a:avLst>
          </a:prstGeom>
          <a:solidFill>
            <a:srgbClr val="0070C0">
              <a:alpha val="14510"/>
            </a:srgbClr>
          </a:solidFill>
          <a:ln>
            <a:noFill/>
          </a:ln>
        </p:spPr>
        <p:txBody>
          <a:bodyPr spcFirstLastPara="1" wrap="square" lIns="180000" tIns="0" rIns="0" bIns="0" anchor="ctr" anchorCtr="0">
            <a:noAutofit/>
          </a:bodyPr>
          <a:lstStyle/>
          <a:p>
            <a:pPr marL="0" lvl="0" indent="0" algn="l" rtl="0" fontAlgn="ctr">
              <a:spcBef>
                <a:spcPts val="200"/>
              </a:spcBef>
              <a:spcAft>
                <a:spcPts val="0"/>
              </a:spcAft>
              <a:buNone/>
            </a:pPr>
            <a:r>
              <a:rPr lang="ja" sz="1600" b="1" dirty="0">
                <a:latin typeface="Meiryo" panose="020B0604030504040204" pitchFamily="34" charset="-128"/>
                <a:ea typeface="Meiryo" panose="020B0604030504040204" pitchFamily="34" charset="-128"/>
                <a:cs typeface="M PLUS 1p"/>
                <a:sym typeface="M PLUS 1p"/>
              </a:rPr>
              <a:t>機械判読に適したデータとは</a:t>
            </a:r>
            <a:endParaRPr sz="1600" b="1"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482" name="Google Shape;482;p39"/>
          <p:cNvSpPr/>
          <p:nvPr/>
        </p:nvSpPr>
        <p:spPr>
          <a:xfrm>
            <a:off x="1242000" y="3729600"/>
            <a:ext cx="7200000" cy="427200"/>
          </a:xfrm>
          <a:prstGeom prst="roundRect">
            <a:avLst>
              <a:gd name="adj" fmla="val 16667"/>
            </a:avLst>
          </a:prstGeom>
          <a:solidFill>
            <a:srgbClr val="0070C0">
              <a:alpha val="14510"/>
            </a:srgbClr>
          </a:solidFill>
          <a:ln>
            <a:noFill/>
          </a:ln>
        </p:spPr>
        <p:txBody>
          <a:bodyPr spcFirstLastPara="1" wrap="square" lIns="180000" tIns="0" rIns="0" bIns="0" anchor="ctr" anchorCtr="0">
            <a:noAutofit/>
          </a:bodyPr>
          <a:lstStyle/>
          <a:p>
            <a:pPr marL="0" lvl="0" indent="0" algn="l" rtl="0" fontAlgn="ctr">
              <a:spcBef>
                <a:spcPts val="200"/>
              </a:spcBef>
              <a:spcAft>
                <a:spcPts val="0"/>
              </a:spcAft>
              <a:buNone/>
            </a:pPr>
            <a:r>
              <a:rPr lang="ja" sz="1600" b="1" dirty="0">
                <a:latin typeface="Meiryo" panose="020B0604030504040204" pitchFamily="34" charset="-128"/>
                <a:ea typeface="Meiryo" panose="020B0604030504040204" pitchFamily="34" charset="-128"/>
                <a:cs typeface="M PLUS 1p"/>
                <a:sym typeface="M PLUS 1p"/>
              </a:rPr>
              <a:t>データ標準化</a:t>
            </a:r>
            <a:endParaRPr sz="1600" b="1"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483" name="Google Shape;483;p39"/>
          <p:cNvSpPr/>
          <p:nvPr/>
        </p:nvSpPr>
        <p:spPr>
          <a:xfrm>
            <a:off x="1251686" y="4197347"/>
            <a:ext cx="7200000" cy="427200"/>
          </a:xfrm>
          <a:prstGeom prst="roundRect">
            <a:avLst>
              <a:gd name="adj" fmla="val 16667"/>
            </a:avLst>
          </a:prstGeom>
          <a:solidFill>
            <a:srgbClr val="0070C0">
              <a:alpha val="14510"/>
            </a:srgbClr>
          </a:solidFill>
          <a:ln>
            <a:noFill/>
          </a:ln>
        </p:spPr>
        <p:txBody>
          <a:bodyPr spcFirstLastPara="1" wrap="square" lIns="180000" tIns="0" rIns="0" bIns="0" anchor="ctr" anchorCtr="0">
            <a:noAutofit/>
          </a:bodyPr>
          <a:lstStyle/>
          <a:p>
            <a:pPr marL="0" lvl="0" indent="0" algn="l" rtl="0" fontAlgn="ctr">
              <a:spcBef>
                <a:spcPts val="200"/>
              </a:spcBef>
              <a:spcAft>
                <a:spcPts val="0"/>
              </a:spcAft>
              <a:buNone/>
            </a:pPr>
            <a:r>
              <a:rPr lang="ja" sz="1600" b="1" dirty="0">
                <a:latin typeface="Meiryo" panose="020B0604030504040204" pitchFamily="34" charset="-128"/>
                <a:ea typeface="Meiryo" panose="020B0604030504040204" pitchFamily="34" charset="-128"/>
                <a:cs typeface="M PLUS 1p"/>
                <a:sym typeface="M PLUS 1p"/>
              </a:rPr>
              <a:t>APIの公開</a:t>
            </a:r>
            <a:endParaRPr sz="1600" b="1"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484" name="Google Shape;484;p39"/>
          <p:cNvSpPr/>
          <p:nvPr/>
        </p:nvSpPr>
        <p:spPr>
          <a:xfrm>
            <a:off x="1249103" y="3251353"/>
            <a:ext cx="7200000" cy="427200"/>
          </a:xfrm>
          <a:prstGeom prst="roundRect">
            <a:avLst>
              <a:gd name="adj" fmla="val 16667"/>
            </a:avLst>
          </a:prstGeom>
          <a:solidFill>
            <a:srgbClr val="0070C0">
              <a:alpha val="14510"/>
            </a:srgbClr>
          </a:solidFill>
          <a:ln>
            <a:noFill/>
          </a:ln>
        </p:spPr>
        <p:txBody>
          <a:bodyPr spcFirstLastPara="1" wrap="square" lIns="180000" tIns="0" rIns="0" bIns="0" anchor="ctr" anchorCtr="0">
            <a:noAutofit/>
          </a:bodyPr>
          <a:lstStyle/>
          <a:p>
            <a:pPr marL="0" lvl="0" indent="0" algn="l" rtl="0" fontAlgn="ctr">
              <a:spcBef>
                <a:spcPts val="200"/>
              </a:spcBef>
              <a:spcAft>
                <a:spcPts val="0"/>
              </a:spcAft>
              <a:buNone/>
            </a:pPr>
            <a:r>
              <a:rPr lang="ja" sz="1600" b="1" dirty="0">
                <a:latin typeface="Meiryo" panose="020B0604030504040204" pitchFamily="34" charset="-128"/>
                <a:ea typeface="Meiryo" panose="020B0604030504040204" pitchFamily="34" charset="-128"/>
                <a:cs typeface="M PLUS 1p"/>
                <a:sym typeface="M PLUS 1p"/>
              </a:rPr>
              <a:t>データ連携のメリット</a:t>
            </a:r>
            <a:endParaRPr sz="1600" b="1" dirty="0">
              <a:solidFill>
                <a:srgbClr val="000000"/>
              </a:solidFill>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40"/>
          <p:cNvSpPr/>
          <p:nvPr/>
        </p:nvSpPr>
        <p:spPr>
          <a:xfrm>
            <a:off x="1242000" y="3103795"/>
            <a:ext cx="1599600" cy="1331400"/>
          </a:xfrm>
          <a:prstGeom prst="roundRect">
            <a:avLst>
              <a:gd name="adj" fmla="val 15902"/>
            </a:avLst>
          </a:prstGeom>
          <a:solidFill>
            <a:srgbClr val="DAEAF6"/>
          </a:solidFill>
          <a:ln>
            <a:noFill/>
          </a:ln>
        </p:spPr>
        <p:txBody>
          <a:bodyPr spcFirstLastPara="1" wrap="square" lIns="0" tIns="288000" rIns="0" bIns="0" anchor="t" anchorCtr="0">
            <a:noAutofit/>
          </a:bodyPr>
          <a:lstStyle/>
          <a:p>
            <a:pPr marL="0" lvl="0" indent="0" algn="ctr" rtl="0">
              <a:spcBef>
                <a:spcPts val="0"/>
              </a:spcBef>
              <a:spcAft>
                <a:spcPts val="0"/>
              </a:spcAft>
              <a:buNone/>
            </a:pPr>
            <a:r>
              <a:rPr lang="ja" sz="2000" b="1" dirty="0">
                <a:latin typeface="Meiryo" panose="020B0604030504040204" pitchFamily="34" charset="-128"/>
                <a:ea typeface="Meiryo" panose="020B0604030504040204" pitchFamily="34" charset="-128"/>
                <a:cs typeface="M PLUS 1p"/>
                <a:sym typeface="M PLUS 1p"/>
              </a:rPr>
              <a:t>Excel</a:t>
            </a:r>
            <a:endParaRPr sz="2000" b="1" dirty="0">
              <a:latin typeface="Meiryo" panose="020B0604030504040204" pitchFamily="34" charset="-128"/>
              <a:ea typeface="Meiryo" panose="020B0604030504040204" pitchFamily="34" charset="-128"/>
              <a:cs typeface="M PLUS 1p"/>
              <a:sym typeface="M PLUS 1p"/>
            </a:endParaRPr>
          </a:p>
        </p:txBody>
      </p:sp>
      <p:sp>
        <p:nvSpPr>
          <p:cNvPr id="490" name="Google Shape;490;p40"/>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22</a:t>
            </a:fld>
            <a:endParaRPr dirty="0"/>
          </a:p>
        </p:txBody>
      </p:sp>
      <p:sp>
        <p:nvSpPr>
          <p:cNvPr id="491" name="Google Shape;491;p40"/>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機械判読に適したデータとは</a:t>
            </a:r>
            <a:endParaRPr b="1" dirty="0"/>
          </a:p>
        </p:txBody>
      </p:sp>
      <p:sp>
        <p:nvSpPr>
          <p:cNvPr id="492" name="Google Shape;492;p40"/>
          <p:cNvSpPr txBox="1">
            <a:spLocks noGrp="1"/>
          </p:cNvSpPr>
          <p:nvPr>
            <p:ph type="body" idx="1"/>
          </p:nvPr>
        </p:nvSpPr>
        <p:spPr>
          <a:xfrm>
            <a:off x="1243350" y="1440000"/>
            <a:ext cx="7200000" cy="1474763"/>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機械判読に適したデータとは、</a:t>
            </a:r>
            <a:r>
              <a:rPr lang="ja" sz="1400" b="1" dirty="0"/>
              <a:t>コンピュータが自動的にデータを再利用（加工・編集等）できるデータ</a:t>
            </a:r>
            <a:r>
              <a:rPr lang="ja" sz="1400" dirty="0"/>
              <a:t>のことです。</a:t>
            </a:r>
            <a:endParaRPr sz="1400" dirty="0"/>
          </a:p>
          <a:p>
            <a:pPr marL="0" lvl="0" indent="0" algn="l" rtl="0">
              <a:spcBef>
                <a:spcPts val="1000"/>
              </a:spcBef>
              <a:spcAft>
                <a:spcPts val="0"/>
              </a:spcAft>
              <a:buNone/>
            </a:pPr>
            <a:r>
              <a:rPr lang="ja" sz="1400" dirty="0"/>
              <a:t>地方公共団体には、機械判読のしやすさの段階を示した「</a:t>
            </a:r>
            <a:r>
              <a:rPr lang="ja" sz="1400" b="1" dirty="0"/>
              <a:t>５スターオープンデータ</a:t>
            </a:r>
            <a:r>
              <a:rPr lang="ja" sz="1400" baseline="30000" dirty="0"/>
              <a:t>※</a:t>
            </a:r>
            <a:r>
              <a:rPr lang="ja" sz="1400" dirty="0"/>
              <a:t>」の指標を参考に、より活用されやすい形式でデータを公開をしていくことが求められています。</a:t>
            </a:r>
            <a:endParaRPr sz="1200" dirty="0">
              <a:solidFill>
                <a:srgbClr val="CC0000"/>
              </a:solidFill>
            </a:endParaRPr>
          </a:p>
        </p:txBody>
      </p:sp>
      <p:sp>
        <p:nvSpPr>
          <p:cNvPr id="493" name="Google Shape;493;p40"/>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ja" dirty="0"/>
              <a:t>3. より利活用されるデータの公開のために</a:t>
            </a:r>
            <a:endParaRPr dirty="0"/>
          </a:p>
        </p:txBody>
      </p:sp>
      <p:sp>
        <p:nvSpPr>
          <p:cNvPr id="494" name="Google Shape;494;p40"/>
          <p:cNvSpPr txBox="1"/>
          <p:nvPr/>
        </p:nvSpPr>
        <p:spPr>
          <a:xfrm>
            <a:off x="1242000" y="4764450"/>
            <a:ext cx="7200000" cy="246300"/>
          </a:xfrm>
          <a:prstGeom prst="rect">
            <a:avLst/>
          </a:prstGeom>
          <a:noFill/>
          <a:ln>
            <a:noFill/>
          </a:ln>
        </p:spPr>
        <p:txBody>
          <a:bodyPr spcFirstLastPara="1" wrap="square" lIns="0" tIns="0" rIns="0" bIns="0" anchor="t" anchorCtr="0">
            <a:spAutoFit/>
          </a:bodyPr>
          <a:lstStyle/>
          <a:p>
            <a:pPr marL="208800" lvl="0" indent="-137200" algn="l" rtl="0">
              <a:lnSpc>
                <a:spcPct val="100000"/>
              </a:lnSpc>
              <a:spcBef>
                <a:spcPts val="0"/>
              </a:spcBef>
              <a:spcAft>
                <a:spcPts val="0"/>
              </a:spcAft>
              <a:buSzPts val="800"/>
              <a:buFont typeface="M PLUS 1p"/>
              <a:buChar char="※"/>
            </a:pPr>
            <a:r>
              <a:rPr lang="ja" sz="800" dirty="0">
                <a:latin typeface="Meiryo" panose="020B0604030504040204" pitchFamily="34" charset="-128"/>
                <a:ea typeface="Meiryo" panose="020B0604030504040204" pitchFamily="34" charset="-128"/>
                <a:cs typeface="M PLUS 1p"/>
                <a:sym typeface="M PLUS 1p"/>
              </a:rPr>
              <a:t>World Wide Web（WWW）を考案した、Tim Berners-Lee（ティム・バーナーズ＝リー）が提唱した５段階の指標で、ファイル形式に関わらず二次利用が可能なライセンスを満たす場合は第１段階、機械判読性の比較的高いCSV形式は第３段階とされている。（</a:t>
            </a:r>
            <a:r>
              <a:rPr lang="ja" sz="800" u="sng" dirty="0">
                <a:solidFill>
                  <a:schemeClr val="hlink"/>
                </a:solidFill>
                <a:latin typeface="Meiryo" panose="020B0604030504040204" pitchFamily="34" charset="-128"/>
                <a:ea typeface="Meiryo" panose="020B0604030504040204" pitchFamily="34" charset="-128"/>
                <a:cs typeface="M PLUS 1p"/>
                <a:sym typeface="M PLUS 1p"/>
                <a:hlinkClick r:id="rId3"/>
              </a:rPr>
              <a:t>http://5stardata.info/ja/</a:t>
            </a:r>
            <a:r>
              <a:rPr lang="ja" sz="800" dirty="0">
                <a:latin typeface="Meiryo" panose="020B0604030504040204" pitchFamily="34" charset="-128"/>
                <a:ea typeface="Meiryo" panose="020B0604030504040204" pitchFamily="34" charset="-128"/>
                <a:cs typeface="M PLUS 1p"/>
                <a:sym typeface="M PLUS 1p"/>
              </a:rPr>
              <a:t>）</a:t>
            </a:r>
            <a:endParaRPr sz="800" dirty="0">
              <a:latin typeface="Meiryo" panose="020B0604030504040204" pitchFamily="34" charset="-128"/>
              <a:ea typeface="Meiryo" panose="020B0604030504040204" pitchFamily="34" charset="-128"/>
              <a:cs typeface="M PLUS 1p"/>
              <a:sym typeface="M PLUS 1p"/>
            </a:endParaRPr>
          </a:p>
        </p:txBody>
      </p:sp>
      <p:grpSp>
        <p:nvGrpSpPr>
          <p:cNvPr id="495" name="Google Shape;495;p40"/>
          <p:cNvGrpSpPr/>
          <p:nvPr/>
        </p:nvGrpSpPr>
        <p:grpSpPr>
          <a:xfrm>
            <a:off x="1802714" y="3914045"/>
            <a:ext cx="478173" cy="208200"/>
            <a:chOff x="1486975" y="4026950"/>
            <a:chExt cx="478173" cy="208200"/>
          </a:xfrm>
        </p:grpSpPr>
        <p:sp>
          <p:nvSpPr>
            <p:cNvPr id="496" name="Google Shape;496;p40"/>
            <p:cNvSpPr/>
            <p:nvPr/>
          </p:nvSpPr>
          <p:spPr>
            <a:xfrm>
              <a:off x="1486975" y="4026950"/>
              <a:ext cx="219000" cy="208200"/>
            </a:xfrm>
            <a:prstGeom prst="star5">
              <a:avLst>
                <a:gd name="adj" fmla="val 23561"/>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497" name="Google Shape;497;p40"/>
            <p:cNvSpPr/>
            <p:nvPr/>
          </p:nvSpPr>
          <p:spPr>
            <a:xfrm>
              <a:off x="1746148" y="4026950"/>
              <a:ext cx="219000" cy="208200"/>
            </a:xfrm>
            <a:prstGeom prst="star5">
              <a:avLst>
                <a:gd name="adj" fmla="val 23561"/>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eiryo" panose="020B0604030504040204" pitchFamily="34" charset="-128"/>
                <a:ea typeface="Meiryo" panose="020B0604030504040204" pitchFamily="34" charset="-128"/>
                <a:cs typeface="M PLUS 1p"/>
                <a:sym typeface="M PLUS 1p"/>
              </a:endParaRPr>
            </a:p>
          </p:txBody>
        </p:sp>
      </p:grpSp>
      <p:sp>
        <p:nvSpPr>
          <p:cNvPr id="498" name="Google Shape;498;p40"/>
          <p:cNvSpPr/>
          <p:nvPr/>
        </p:nvSpPr>
        <p:spPr>
          <a:xfrm>
            <a:off x="3109250" y="3103795"/>
            <a:ext cx="1599600" cy="1331400"/>
          </a:xfrm>
          <a:prstGeom prst="roundRect">
            <a:avLst>
              <a:gd name="adj" fmla="val 15902"/>
            </a:avLst>
          </a:prstGeom>
          <a:solidFill>
            <a:srgbClr val="DAEAF6"/>
          </a:solidFill>
          <a:ln>
            <a:noFill/>
          </a:ln>
        </p:spPr>
        <p:txBody>
          <a:bodyPr spcFirstLastPara="1" wrap="square" lIns="0" tIns="288000" rIns="0" bIns="0" anchor="t" anchorCtr="0">
            <a:noAutofit/>
          </a:bodyPr>
          <a:lstStyle/>
          <a:p>
            <a:pPr marL="0" lvl="0" indent="0" algn="ctr" rtl="0">
              <a:spcBef>
                <a:spcPts val="0"/>
              </a:spcBef>
              <a:spcAft>
                <a:spcPts val="0"/>
              </a:spcAft>
              <a:buNone/>
            </a:pPr>
            <a:r>
              <a:rPr lang="ja" sz="2000" b="1" dirty="0">
                <a:latin typeface="Meiryo" panose="020B0604030504040204" pitchFamily="34" charset="-128"/>
                <a:ea typeface="Meiryo" panose="020B0604030504040204" pitchFamily="34" charset="-128"/>
                <a:cs typeface="M PLUS 1p"/>
                <a:sym typeface="M PLUS 1p"/>
              </a:rPr>
              <a:t>CSV</a:t>
            </a:r>
            <a:endParaRPr sz="2000" b="1" dirty="0">
              <a:latin typeface="Meiryo" panose="020B0604030504040204" pitchFamily="34" charset="-128"/>
              <a:ea typeface="Meiryo" panose="020B0604030504040204" pitchFamily="34" charset="-128"/>
              <a:cs typeface="M PLUS 1p"/>
              <a:sym typeface="M PLUS 1p"/>
            </a:endParaRPr>
          </a:p>
        </p:txBody>
      </p:sp>
      <p:sp>
        <p:nvSpPr>
          <p:cNvPr id="499" name="Google Shape;499;p40"/>
          <p:cNvSpPr/>
          <p:nvPr/>
        </p:nvSpPr>
        <p:spPr>
          <a:xfrm>
            <a:off x="4976500" y="3103795"/>
            <a:ext cx="1599600" cy="1331400"/>
          </a:xfrm>
          <a:prstGeom prst="roundRect">
            <a:avLst>
              <a:gd name="adj" fmla="val 15902"/>
            </a:avLst>
          </a:prstGeom>
          <a:solidFill>
            <a:srgbClr val="DAEAF6"/>
          </a:solidFill>
          <a:ln>
            <a:noFill/>
          </a:ln>
        </p:spPr>
        <p:txBody>
          <a:bodyPr spcFirstLastPara="1" wrap="square" lIns="0" tIns="288000" rIns="0" bIns="0" anchor="t" anchorCtr="0">
            <a:noAutofit/>
          </a:bodyPr>
          <a:lstStyle/>
          <a:p>
            <a:pPr marL="0" lvl="0" indent="0" algn="ctr" rtl="0">
              <a:spcBef>
                <a:spcPts val="0"/>
              </a:spcBef>
              <a:spcAft>
                <a:spcPts val="0"/>
              </a:spcAft>
              <a:buNone/>
            </a:pPr>
            <a:r>
              <a:rPr lang="ja" sz="2000" b="1" dirty="0">
                <a:latin typeface="Meiryo" panose="020B0604030504040204" pitchFamily="34" charset="-128"/>
                <a:ea typeface="Meiryo" panose="020B0604030504040204" pitchFamily="34" charset="-128"/>
                <a:cs typeface="M PLUS 1p"/>
                <a:sym typeface="M PLUS 1p"/>
              </a:rPr>
              <a:t>RDF</a:t>
            </a:r>
            <a:endParaRPr sz="2000" b="1" dirty="0">
              <a:latin typeface="Meiryo" panose="020B0604030504040204" pitchFamily="34" charset="-128"/>
              <a:ea typeface="Meiryo" panose="020B0604030504040204" pitchFamily="34" charset="-128"/>
              <a:cs typeface="M PLUS 1p"/>
              <a:sym typeface="M PLUS 1p"/>
            </a:endParaRPr>
          </a:p>
        </p:txBody>
      </p:sp>
      <p:sp>
        <p:nvSpPr>
          <p:cNvPr id="500" name="Google Shape;500;p40"/>
          <p:cNvSpPr/>
          <p:nvPr/>
        </p:nvSpPr>
        <p:spPr>
          <a:xfrm>
            <a:off x="6843750" y="3103795"/>
            <a:ext cx="1599600" cy="1331400"/>
          </a:xfrm>
          <a:prstGeom prst="roundRect">
            <a:avLst>
              <a:gd name="adj" fmla="val 15902"/>
            </a:avLst>
          </a:prstGeom>
          <a:solidFill>
            <a:srgbClr val="DAEAF6"/>
          </a:solidFill>
          <a:ln>
            <a:noFill/>
          </a:ln>
        </p:spPr>
        <p:txBody>
          <a:bodyPr spcFirstLastPara="1" wrap="square" lIns="0" tIns="288000" rIns="0" bIns="0" anchor="t" anchorCtr="0">
            <a:noAutofit/>
          </a:bodyPr>
          <a:lstStyle/>
          <a:p>
            <a:pPr marL="0" lvl="0" indent="0" algn="ctr" rtl="0">
              <a:spcBef>
                <a:spcPts val="0"/>
              </a:spcBef>
              <a:spcAft>
                <a:spcPts val="0"/>
              </a:spcAft>
              <a:buNone/>
            </a:pPr>
            <a:r>
              <a:rPr lang="ja" sz="2000" b="1" dirty="0">
                <a:latin typeface="Meiryo" panose="020B0604030504040204" pitchFamily="34" charset="-128"/>
                <a:ea typeface="Meiryo" panose="020B0604030504040204" pitchFamily="34" charset="-128"/>
                <a:cs typeface="M PLUS 1p"/>
                <a:sym typeface="M PLUS 1p"/>
              </a:rPr>
              <a:t>LOD</a:t>
            </a:r>
            <a:endParaRPr sz="2000" b="1" dirty="0">
              <a:latin typeface="Meiryo" panose="020B0604030504040204" pitchFamily="34" charset="-128"/>
              <a:ea typeface="Meiryo" panose="020B0604030504040204" pitchFamily="34" charset="-128"/>
              <a:cs typeface="M PLUS 1p"/>
              <a:sym typeface="M PLUS 1p"/>
            </a:endParaRPr>
          </a:p>
        </p:txBody>
      </p:sp>
      <p:grpSp>
        <p:nvGrpSpPr>
          <p:cNvPr id="501" name="Google Shape;501;p40"/>
          <p:cNvGrpSpPr/>
          <p:nvPr/>
        </p:nvGrpSpPr>
        <p:grpSpPr>
          <a:xfrm>
            <a:off x="3540376" y="3914045"/>
            <a:ext cx="737348" cy="208200"/>
            <a:chOff x="3306000" y="4026950"/>
            <a:chExt cx="737348" cy="208200"/>
          </a:xfrm>
        </p:grpSpPr>
        <p:sp>
          <p:nvSpPr>
            <p:cNvPr id="502" name="Google Shape;502;p40"/>
            <p:cNvSpPr/>
            <p:nvPr/>
          </p:nvSpPr>
          <p:spPr>
            <a:xfrm>
              <a:off x="3306000" y="4026950"/>
              <a:ext cx="219000" cy="208200"/>
            </a:xfrm>
            <a:prstGeom prst="star5">
              <a:avLst>
                <a:gd name="adj" fmla="val 23561"/>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503" name="Google Shape;503;p40"/>
            <p:cNvSpPr/>
            <p:nvPr/>
          </p:nvSpPr>
          <p:spPr>
            <a:xfrm>
              <a:off x="3565173" y="4026950"/>
              <a:ext cx="219000" cy="208200"/>
            </a:xfrm>
            <a:prstGeom prst="star5">
              <a:avLst>
                <a:gd name="adj" fmla="val 23561"/>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504" name="Google Shape;504;p40"/>
            <p:cNvSpPr/>
            <p:nvPr/>
          </p:nvSpPr>
          <p:spPr>
            <a:xfrm>
              <a:off x="3824348" y="4026950"/>
              <a:ext cx="219000" cy="208200"/>
            </a:xfrm>
            <a:prstGeom prst="star5">
              <a:avLst>
                <a:gd name="adj" fmla="val 23561"/>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eiryo" panose="020B0604030504040204" pitchFamily="34" charset="-128"/>
                <a:ea typeface="Meiryo" panose="020B0604030504040204" pitchFamily="34" charset="-128"/>
                <a:cs typeface="M PLUS 1p"/>
                <a:sym typeface="M PLUS 1p"/>
              </a:endParaRPr>
            </a:p>
          </p:txBody>
        </p:sp>
      </p:grpSp>
      <p:grpSp>
        <p:nvGrpSpPr>
          <p:cNvPr id="505" name="Google Shape;505;p40"/>
          <p:cNvGrpSpPr/>
          <p:nvPr/>
        </p:nvGrpSpPr>
        <p:grpSpPr>
          <a:xfrm>
            <a:off x="5278039" y="3914045"/>
            <a:ext cx="996523" cy="208200"/>
            <a:chOff x="5252212" y="4026950"/>
            <a:chExt cx="996523" cy="208200"/>
          </a:xfrm>
        </p:grpSpPr>
        <p:sp>
          <p:nvSpPr>
            <p:cNvPr id="506" name="Google Shape;506;p40"/>
            <p:cNvSpPr/>
            <p:nvPr/>
          </p:nvSpPr>
          <p:spPr>
            <a:xfrm>
              <a:off x="5252212" y="4026950"/>
              <a:ext cx="219000" cy="208200"/>
            </a:xfrm>
            <a:prstGeom prst="star5">
              <a:avLst>
                <a:gd name="adj" fmla="val 23561"/>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507" name="Google Shape;507;p40"/>
            <p:cNvSpPr/>
            <p:nvPr/>
          </p:nvSpPr>
          <p:spPr>
            <a:xfrm>
              <a:off x="5511385" y="4026950"/>
              <a:ext cx="219000" cy="208200"/>
            </a:xfrm>
            <a:prstGeom prst="star5">
              <a:avLst>
                <a:gd name="adj" fmla="val 23561"/>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508" name="Google Shape;508;p40"/>
            <p:cNvSpPr/>
            <p:nvPr/>
          </p:nvSpPr>
          <p:spPr>
            <a:xfrm>
              <a:off x="5770560" y="4026950"/>
              <a:ext cx="219000" cy="208200"/>
            </a:xfrm>
            <a:prstGeom prst="star5">
              <a:avLst>
                <a:gd name="adj" fmla="val 23561"/>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509" name="Google Shape;509;p40"/>
            <p:cNvSpPr/>
            <p:nvPr/>
          </p:nvSpPr>
          <p:spPr>
            <a:xfrm>
              <a:off x="6029735" y="4026950"/>
              <a:ext cx="219000" cy="208200"/>
            </a:xfrm>
            <a:prstGeom prst="star5">
              <a:avLst>
                <a:gd name="adj" fmla="val 23561"/>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eiryo" panose="020B0604030504040204" pitchFamily="34" charset="-128"/>
                <a:ea typeface="Meiryo" panose="020B0604030504040204" pitchFamily="34" charset="-128"/>
                <a:cs typeface="M PLUS 1p"/>
                <a:sym typeface="M PLUS 1p"/>
              </a:endParaRPr>
            </a:p>
          </p:txBody>
        </p:sp>
      </p:grpSp>
      <p:grpSp>
        <p:nvGrpSpPr>
          <p:cNvPr id="510" name="Google Shape;510;p40"/>
          <p:cNvGrpSpPr/>
          <p:nvPr/>
        </p:nvGrpSpPr>
        <p:grpSpPr>
          <a:xfrm>
            <a:off x="7015701" y="3914045"/>
            <a:ext cx="1255698" cy="208200"/>
            <a:chOff x="6939250" y="4026950"/>
            <a:chExt cx="1255698" cy="208200"/>
          </a:xfrm>
        </p:grpSpPr>
        <p:sp>
          <p:nvSpPr>
            <p:cNvPr id="511" name="Google Shape;511;p40"/>
            <p:cNvSpPr/>
            <p:nvPr/>
          </p:nvSpPr>
          <p:spPr>
            <a:xfrm>
              <a:off x="6939250" y="4026950"/>
              <a:ext cx="219000" cy="208200"/>
            </a:xfrm>
            <a:prstGeom prst="star5">
              <a:avLst>
                <a:gd name="adj" fmla="val 23561"/>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512" name="Google Shape;512;p40"/>
            <p:cNvSpPr/>
            <p:nvPr/>
          </p:nvSpPr>
          <p:spPr>
            <a:xfrm>
              <a:off x="7198423" y="4026950"/>
              <a:ext cx="219000" cy="208200"/>
            </a:xfrm>
            <a:prstGeom prst="star5">
              <a:avLst>
                <a:gd name="adj" fmla="val 23561"/>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513" name="Google Shape;513;p40"/>
            <p:cNvSpPr/>
            <p:nvPr/>
          </p:nvSpPr>
          <p:spPr>
            <a:xfrm>
              <a:off x="7457598" y="4026950"/>
              <a:ext cx="219000" cy="208200"/>
            </a:xfrm>
            <a:prstGeom prst="star5">
              <a:avLst>
                <a:gd name="adj" fmla="val 23561"/>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514" name="Google Shape;514;p40"/>
            <p:cNvSpPr/>
            <p:nvPr/>
          </p:nvSpPr>
          <p:spPr>
            <a:xfrm>
              <a:off x="7716773" y="4026950"/>
              <a:ext cx="219000" cy="208200"/>
            </a:xfrm>
            <a:prstGeom prst="star5">
              <a:avLst>
                <a:gd name="adj" fmla="val 23561"/>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515" name="Google Shape;515;p40"/>
            <p:cNvSpPr/>
            <p:nvPr/>
          </p:nvSpPr>
          <p:spPr>
            <a:xfrm>
              <a:off x="7975948" y="4026950"/>
              <a:ext cx="219000" cy="208200"/>
            </a:xfrm>
            <a:prstGeom prst="star5">
              <a:avLst>
                <a:gd name="adj" fmla="val 23561"/>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eiryo" panose="020B0604030504040204" pitchFamily="34" charset="-128"/>
                <a:ea typeface="Meiryo" panose="020B0604030504040204" pitchFamily="34" charset="-128"/>
                <a:cs typeface="M PLUS 1p"/>
                <a:sym typeface="M PLUS 1p"/>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41"/>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23</a:t>
            </a:fld>
            <a:endParaRPr dirty="0"/>
          </a:p>
        </p:txBody>
      </p:sp>
      <p:sp>
        <p:nvSpPr>
          <p:cNvPr id="521" name="Google Shape;521;p41"/>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機械判読に適したデータとは</a:t>
            </a:r>
            <a:endParaRPr b="1" dirty="0"/>
          </a:p>
        </p:txBody>
      </p:sp>
      <p:sp>
        <p:nvSpPr>
          <p:cNvPr id="522" name="Google Shape;522;p41"/>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ja" dirty="0"/>
              <a:t>3. より利活用されるデータの公開のために</a:t>
            </a:r>
            <a:endParaRPr dirty="0"/>
          </a:p>
        </p:txBody>
      </p:sp>
      <p:sp>
        <p:nvSpPr>
          <p:cNvPr id="523" name="Google Shape;523;p41"/>
          <p:cNvSpPr/>
          <p:nvPr/>
        </p:nvSpPr>
        <p:spPr>
          <a:xfrm>
            <a:off x="1246825" y="1440000"/>
            <a:ext cx="7195200" cy="1000200"/>
          </a:xfrm>
          <a:prstGeom prst="roundRect">
            <a:avLst>
              <a:gd name="adj" fmla="val 3934"/>
            </a:avLst>
          </a:prstGeom>
          <a:solidFill>
            <a:schemeClr val="lt1"/>
          </a:solidFill>
          <a:ln w="19050" cap="flat" cmpd="sng">
            <a:solidFill>
              <a:schemeClr val="dk2"/>
            </a:solidFill>
            <a:prstDash val="solid"/>
            <a:round/>
            <a:headEnd type="none" w="sm" len="sm"/>
            <a:tailEnd type="none" w="sm" len="sm"/>
          </a:ln>
        </p:spPr>
        <p:txBody>
          <a:bodyPr spcFirstLastPara="1" wrap="square" lIns="90000" tIns="324000" rIns="90000" bIns="54000" anchor="t" anchorCtr="0">
            <a:noAutofit/>
          </a:bodyPr>
          <a:lstStyle/>
          <a:p>
            <a:pPr marL="288000" lvl="0" indent="-234000" algn="l" rtl="0" fontAlgn="ctr">
              <a:spcBef>
                <a:spcPts val="600"/>
              </a:spcBef>
              <a:spcAft>
                <a:spcPts val="0"/>
              </a:spcAft>
              <a:buClr>
                <a:schemeClr val="accent1"/>
              </a:buClr>
              <a:buSzPct val="60000"/>
              <a:buFont typeface="M PLUS 1p"/>
              <a:buChar char="●"/>
            </a:pPr>
            <a:r>
              <a:rPr lang="ja" sz="1250" dirty="0">
                <a:latin typeface="Meiryo" panose="020B0604030504040204" pitchFamily="34" charset="-128"/>
                <a:ea typeface="Meiryo" panose="020B0604030504040204" pitchFamily="34" charset="-128"/>
                <a:cs typeface="M PLUS 1p"/>
                <a:sym typeface="M PLUS 1p"/>
              </a:rPr>
              <a:t>Microsoftが開発している表計算ソフト「Microsoft Excel」で採用されているファイル形式</a:t>
            </a:r>
            <a:endParaRPr sz="1250" dirty="0">
              <a:solidFill>
                <a:srgbClr val="000000"/>
              </a:solidFill>
              <a:latin typeface="Meiryo" panose="020B0604030504040204" pitchFamily="34" charset="-128"/>
              <a:ea typeface="Meiryo" panose="020B0604030504040204" pitchFamily="34" charset="-128"/>
              <a:cs typeface="M PLUS 1p"/>
              <a:sym typeface="M PLUS 1p"/>
            </a:endParaRPr>
          </a:p>
          <a:p>
            <a:pPr marL="288000" lvl="0" indent="-234000" algn="l" rtl="0" fontAlgn="ctr">
              <a:spcBef>
                <a:spcPts val="600"/>
              </a:spcBef>
              <a:spcAft>
                <a:spcPts val="0"/>
              </a:spcAft>
              <a:buClr>
                <a:schemeClr val="accent1"/>
              </a:buClr>
              <a:buSzPct val="60000"/>
              <a:buFont typeface="M PLUS 1p"/>
              <a:buChar char="●"/>
            </a:pPr>
            <a:r>
              <a:rPr lang="ja" sz="1250" dirty="0">
                <a:latin typeface="Meiryo" panose="020B0604030504040204" pitchFamily="34" charset="-128"/>
                <a:ea typeface="Meiryo" panose="020B0604030504040204" pitchFamily="34" charset="-128"/>
                <a:cs typeface="M PLUS 1p"/>
                <a:sym typeface="M PLUS 1p"/>
              </a:rPr>
              <a:t>開くことができるアプリケーションが限られている</a:t>
            </a:r>
            <a:endParaRPr sz="1250"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524" name="Google Shape;524;p41"/>
          <p:cNvSpPr/>
          <p:nvPr/>
        </p:nvSpPr>
        <p:spPr>
          <a:xfrm>
            <a:off x="1242004" y="1440000"/>
            <a:ext cx="7195200" cy="291600"/>
          </a:xfrm>
          <a:prstGeom prst="round2SameRect">
            <a:avLst>
              <a:gd name="adj1" fmla="val 16667"/>
              <a:gd name="adj2" fmla="val 0"/>
            </a:avLst>
          </a:prstGeom>
          <a:solidFill>
            <a:schemeClr val="dk2"/>
          </a:solidFill>
          <a:ln>
            <a:noFill/>
          </a:ln>
        </p:spPr>
        <p:txBody>
          <a:bodyPr spcFirstLastPara="1" wrap="square" lIns="91425" tIns="91425" rIns="18000" bIns="91425" anchor="ctr" anchorCtr="0">
            <a:noAutofit/>
          </a:bodyPr>
          <a:lstStyle/>
          <a:p>
            <a:pPr marL="0" lvl="0" indent="0" algn="l" rtl="0">
              <a:lnSpc>
                <a:spcPct val="100000"/>
              </a:lnSpc>
              <a:spcBef>
                <a:spcPts val="0"/>
              </a:spcBef>
              <a:spcAft>
                <a:spcPts val="0"/>
              </a:spcAft>
              <a:buNone/>
            </a:pPr>
            <a:r>
              <a:rPr lang="ja" sz="1300" dirty="0">
                <a:solidFill>
                  <a:srgbClr val="FFFFFF"/>
                </a:solidFill>
                <a:latin typeface="Meiryo" panose="020B0604030504040204" pitchFamily="34" charset="-128"/>
                <a:ea typeface="Meiryo" panose="020B0604030504040204" pitchFamily="34" charset="-128"/>
                <a:cs typeface="M PLUS 1p"/>
                <a:sym typeface="M PLUS 1p"/>
              </a:rPr>
              <a:t>Excel</a:t>
            </a:r>
            <a:r>
              <a:rPr lang="ja" sz="1100" dirty="0">
                <a:solidFill>
                  <a:srgbClr val="FFFFFF"/>
                </a:solidFill>
                <a:latin typeface="Meiryo" panose="020B0604030504040204" pitchFamily="34" charset="-128"/>
                <a:ea typeface="Meiryo" panose="020B0604030504040204" pitchFamily="34" charset="-128"/>
                <a:cs typeface="M PLUS 1p"/>
                <a:sym typeface="M PLUS 1p"/>
              </a:rPr>
              <a:t>　ファイル拡張子：.xls/.xlsx</a:t>
            </a:r>
            <a:endParaRPr sz="1100" dirty="0">
              <a:solidFill>
                <a:srgbClr val="FFFFFF"/>
              </a:solidFill>
              <a:latin typeface="Meiryo" panose="020B0604030504040204" pitchFamily="34" charset="-128"/>
              <a:ea typeface="Meiryo" panose="020B0604030504040204" pitchFamily="34" charset="-128"/>
              <a:cs typeface="M PLUS 1p"/>
              <a:sym typeface="M PLUS 1p"/>
            </a:endParaRPr>
          </a:p>
        </p:txBody>
      </p:sp>
      <p:sp>
        <p:nvSpPr>
          <p:cNvPr id="525" name="Google Shape;525;p41"/>
          <p:cNvSpPr/>
          <p:nvPr/>
        </p:nvSpPr>
        <p:spPr>
          <a:xfrm>
            <a:off x="1251600" y="2583700"/>
            <a:ext cx="7195200" cy="1255500"/>
          </a:xfrm>
          <a:prstGeom prst="roundRect">
            <a:avLst>
              <a:gd name="adj" fmla="val 3533"/>
            </a:avLst>
          </a:prstGeom>
          <a:solidFill>
            <a:schemeClr val="lt1"/>
          </a:solidFill>
          <a:ln w="19050" cap="flat" cmpd="sng">
            <a:solidFill>
              <a:schemeClr val="dk2"/>
            </a:solidFill>
            <a:prstDash val="solid"/>
            <a:round/>
            <a:headEnd type="none" w="sm" len="sm"/>
            <a:tailEnd type="none" w="sm" len="sm"/>
          </a:ln>
        </p:spPr>
        <p:txBody>
          <a:bodyPr spcFirstLastPara="1" wrap="square" lIns="90000" tIns="324000" rIns="90000" bIns="54000" anchor="t" anchorCtr="0">
            <a:noAutofit/>
          </a:bodyPr>
          <a:lstStyle/>
          <a:p>
            <a:pPr marL="288000" lvl="0" indent="-234000" algn="l" rtl="0" fontAlgn="ctr">
              <a:spcBef>
                <a:spcPts val="600"/>
              </a:spcBef>
              <a:spcAft>
                <a:spcPts val="0"/>
              </a:spcAft>
              <a:buClr>
                <a:schemeClr val="accent1"/>
              </a:buClr>
              <a:buSzPct val="60000"/>
              <a:buFont typeface="M PLUS 1p"/>
              <a:buChar char="●"/>
            </a:pPr>
            <a:r>
              <a:rPr lang="ja" sz="1250" dirty="0">
                <a:solidFill>
                  <a:srgbClr val="000000"/>
                </a:solidFill>
                <a:latin typeface="Meiryo" panose="020B0604030504040204" pitchFamily="34" charset="-128"/>
                <a:ea typeface="Meiryo" panose="020B0604030504040204" pitchFamily="34" charset="-128"/>
                <a:cs typeface="M PLUS 1p"/>
                <a:sym typeface="M PLUS 1p"/>
              </a:rPr>
              <a:t>「Comma-Separated Values」 の略で、項目がカンマ “,”で区切</a:t>
            </a:r>
            <a:r>
              <a:rPr lang="ja" sz="1250" dirty="0">
                <a:latin typeface="Meiryo" panose="020B0604030504040204" pitchFamily="34" charset="-128"/>
                <a:ea typeface="Meiryo" panose="020B0604030504040204" pitchFamily="34" charset="-128"/>
                <a:cs typeface="M PLUS 1p"/>
                <a:sym typeface="M PLUS 1p"/>
              </a:rPr>
              <a:t>りのテキストファイル</a:t>
            </a:r>
            <a:endParaRPr sz="1250" dirty="0">
              <a:solidFill>
                <a:srgbClr val="000000"/>
              </a:solidFill>
              <a:latin typeface="Meiryo" panose="020B0604030504040204" pitchFamily="34" charset="-128"/>
              <a:ea typeface="Meiryo" panose="020B0604030504040204" pitchFamily="34" charset="-128"/>
              <a:cs typeface="M PLUS 1p"/>
              <a:sym typeface="M PLUS 1p"/>
            </a:endParaRPr>
          </a:p>
          <a:p>
            <a:pPr marL="288000" lvl="0" indent="-234000" algn="l" rtl="0" fontAlgn="ctr">
              <a:spcBef>
                <a:spcPts val="600"/>
              </a:spcBef>
              <a:spcAft>
                <a:spcPts val="0"/>
              </a:spcAft>
              <a:buClr>
                <a:schemeClr val="accent1"/>
              </a:buClr>
              <a:buSzPct val="60000"/>
              <a:buFont typeface="M PLUS 1p"/>
              <a:buChar char="●"/>
            </a:pPr>
            <a:r>
              <a:rPr lang="ja" sz="1250" dirty="0">
                <a:latin typeface="Meiryo" panose="020B0604030504040204" pitchFamily="34" charset="-128"/>
                <a:ea typeface="Meiryo" panose="020B0604030504040204" pitchFamily="34" charset="-128"/>
                <a:cs typeface="M PLUS 1p"/>
                <a:sym typeface="M PLUS 1p"/>
              </a:rPr>
              <a:t>類似の形式にタブ区切りのテキストファイル（.tsv）がある</a:t>
            </a:r>
            <a:endParaRPr sz="1250" dirty="0">
              <a:solidFill>
                <a:srgbClr val="000000"/>
              </a:solidFill>
              <a:latin typeface="Meiryo" panose="020B0604030504040204" pitchFamily="34" charset="-128"/>
              <a:ea typeface="Meiryo" panose="020B0604030504040204" pitchFamily="34" charset="-128"/>
              <a:cs typeface="M PLUS 1p"/>
              <a:sym typeface="M PLUS 1p"/>
            </a:endParaRPr>
          </a:p>
          <a:p>
            <a:pPr marL="288000" lvl="0" indent="-234000" algn="l" rtl="0" fontAlgn="ctr">
              <a:spcBef>
                <a:spcPts val="600"/>
              </a:spcBef>
              <a:spcAft>
                <a:spcPts val="0"/>
              </a:spcAft>
              <a:buClr>
                <a:schemeClr val="accent1"/>
              </a:buClr>
              <a:buSzPct val="60000"/>
              <a:buFont typeface="M PLUS 1p"/>
              <a:buChar char="●"/>
            </a:pPr>
            <a:r>
              <a:rPr lang="ja" sz="1250" b="1" dirty="0">
                <a:latin typeface="Meiryo" panose="020B0604030504040204" pitchFamily="34" charset="-128"/>
                <a:ea typeface="Meiryo" panose="020B0604030504040204" pitchFamily="34" charset="-128"/>
                <a:cs typeface="M PLUS 1p"/>
                <a:sym typeface="M PLUS 1p"/>
              </a:rPr>
              <a:t>特定のアプリケーションを必要としない（非独占）</a:t>
            </a:r>
            <a:endParaRPr sz="1250" b="1"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526" name="Google Shape;526;p41"/>
          <p:cNvSpPr/>
          <p:nvPr/>
        </p:nvSpPr>
        <p:spPr>
          <a:xfrm>
            <a:off x="1246763" y="2583700"/>
            <a:ext cx="7195200" cy="291600"/>
          </a:xfrm>
          <a:prstGeom prst="round2SameRect">
            <a:avLst>
              <a:gd name="adj1" fmla="val 16667"/>
              <a:gd name="adj2" fmla="val 0"/>
            </a:avLst>
          </a:prstGeom>
          <a:solidFill>
            <a:schemeClr val="dk2"/>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ja" sz="1300" dirty="0">
                <a:solidFill>
                  <a:srgbClr val="FFFFFF"/>
                </a:solidFill>
                <a:latin typeface="Meiryo" panose="020B0604030504040204" pitchFamily="34" charset="-128"/>
                <a:ea typeface="Meiryo" panose="020B0604030504040204" pitchFamily="34" charset="-128"/>
                <a:cs typeface="M PLUS 1p"/>
                <a:sym typeface="M PLUS 1p"/>
              </a:rPr>
              <a:t>CSV</a:t>
            </a:r>
            <a:r>
              <a:rPr lang="ja" sz="1100" dirty="0">
                <a:solidFill>
                  <a:srgbClr val="FFFFFF"/>
                </a:solidFill>
                <a:latin typeface="Meiryo" panose="020B0604030504040204" pitchFamily="34" charset="-128"/>
                <a:ea typeface="Meiryo" panose="020B0604030504040204" pitchFamily="34" charset="-128"/>
                <a:cs typeface="M PLUS 1p"/>
                <a:sym typeface="M PLUS 1p"/>
              </a:rPr>
              <a:t>　ファイル拡張子：.csv</a:t>
            </a:r>
            <a:endParaRPr sz="1100" dirty="0">
              <a:solidFill>
                <a:srgbClr val="FFFFFF"/>
              </a:solidFill>
              <a:latin typeface="Meiryo" panose="020B0604030504040204" pitchFamily="34" charset="-128"/>
              <a:ea typeface="Meiryo" panose="020B0604030504040204" pitchFamily="34" charset="-128"/>
              <a:cs typeface="M PLUS 1p"/>
              <a:sym typeface="M PLUS 1p"/>
            </a:endParaRPr>
          </a:p>
        </p:txBody>
      </p:sp>
      <p:sp>
        <p:nvSpPr>
          <p:cNvPr id="527" name="Google Shape;527;p41"/>
          <p:cNvSpPr/>
          <p:nvPr/>
        </p:nvSpPr>
        <p:spPr>
          <a:xfrm>
            <a:off x="6435300" y="1485250"/>
            <a:ext cx="1949700" cy="202200"/>
          </a:xfrm>
          <a:prstGeom prst="roundRect">
            <a:avLst>
              <a:gd name="adj" fmla="val 50000"/>
            </a:avLst>
          </a:prstGeom>
          <a:solidFill>
            <a:schemeClr val="lt1"/>
          </a:solidFill>
          <a:ln>
            <a:noFill/>
          </a:ln>
        </p:spPr>
        <p:txBody>
          <a:bodyPr spcFirstLastPara="1" wrap="square" lIns="0" tIns="0" rIns="0" bIns="0" anchor="ctr" anchorCtr="0">
            <a:noAutofit/>
          </a:bodyPr>
          <a:lstStyle/>
          <a:p>
            <a:pPr marL="0" lvl="0" indent="0" algn="ctr" rtl="0" fontAlgn="ctr">
              <a:lnSpc>
                <a:spcPct val="100000"/>
              </a:lnSpc>
              <a:spcBef>
                <a:spcPts val="200"/>
              </a:spcBef>
              <a:spcAft>
                <a:spcPts val="0"/>
              </a:spcAft>
              <a:buNone/>
            </a:pPr>
            <a:r>
              <a:rPr lang="ja" sz="1000" dirty="0">
                <a:solidFill>
                  <a:schemeClr val="dk1"/>
                </a:solidFill>
                <a:latin typeface="Meiryo" panose="020B0604030504040204" pitchFamily="34" charset="-128"/>
                <a:ea typeface="Meiryo" panose="020B0604030504040204" pitchFamily="34" charset="-128"/>
                <a:cs typeface="M PLUS 1p"/>
                <a:sym typeface="M PLUS 1p"/>
              </a:rPr>
              <a:t>コンピュータで処理可能</a:t>
            </a:r>
            <a:endParaRPr sz="1000"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528" name="Google Shape;528;p41"/>
          <p:cNvSpPr/>
          <p:nvPr/>
        </p:nvSpPr>
        <p:spPr>
          <a:xfrm>
            <a:off x="6435300" y="2628400"/>
            <a:ext cx="1949700" cy="202200"/>
          </a:xfrm>
          <a:prstGeom prst="roundRect">
            <a:avLst>
              <a:gd name="adj" fmla="val 50000"/>
            </a:avLst>
          </a:prstGeom>
          <a:solidFill>
            <a:schemeClr val="lt1"/>
          </a:solidFill>
          <a:ln>
            <a:noFill/>
          </a:ln>
        </p:spPr>
        <p:txBody>
          <a:bodyPr spcFirstLastPara="1" wrap="square" lIns="0" tIns="0" rIns="0" bIns="0" anchor="ctr" anchorCtr="0">
            <a:noAutofit/>
          </a:bodyPr>
          <a:lstStyle/>
          <a:p>
            <a:pPr marL="0" lvl="0" indent="0" algn="ctr" rtl="0" fontAlgn="ctr">
              <a:lnSpc>
                <a:spcPct val="100000"/>
              </a:lnSpc>
              <a:spcBef>
                <a:spcPts val="200"/>
              </a:spcBef>
              <a:spcAft>
                <a:spcPts val="0"/>
              </a:spcAft>
              <a:buNone/>
            </a:pPr>
            <a:r>
              <a:rPr lang="ja" sz="1000" dirty="0">
                <a:solidFill>
                  <a:schemeClr val="dk1"/>
                </a:solidFill>
                <a:latin typeface="Meiryo" panose="020B0604030504040204" pitchFamily="34" charset="-128"/>
                <a:ea typeface="Meiryo" panose="020B0604030504040204" pitchFamily="34" charset="-128"/>
                <a:cs typeface="M PLUS 1p"/>
                <a:sym typeface="M PLUS 1p"/>
              </a:rPr>
              <a:t>非独占のデータ形式</a:t>
            </a:r>
            <a:endParaRPr sz="1000" dirty="0">
              <a:solidFill>
                <a:schemeClr val="dk1"/>
              </a:solidFill>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42"/>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24</a:t>
            </a:fld>
            <a:endParaRPr dirty="0"/>
          </a:p>
        </p:txBody>
      </p:sp>
      <p:sp>
        <p:nvSpPr>
          <p:cNvPr id="534" name="Google Shape;534;p42"/>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機械判読に適したデータとは</a:t>
            </a:r>
            <a:endParaRPr b="1" dirty="0"/>
          </a:p>
        </p:txBody>
      </p:sp>
      <p:sp>
        <p:nvSpPr>
          <p:cNvPr id="535" name="Google Shape;535;p42"/>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ja" dirty="0"/>
              <a:t>3. より利活用されるデータの公開のために</a:t>
            </a:r>
            <a:endParaRPr dirty="0"/>
          </a:p>
        </p:txBody>
      </p:sp>
      <p:sp>
        <p:nvSpPr>
          <p:cNvPr id="536" name="Google Shape;536;p42"/>
          <p:cNvSpPr/>
          <p:nvPr/>
        </p:nvSpPr>
        <p:spPr>
          <a:xfrm>
            <a:off x="1246825" y="3568275"/>
            <a:ext cx="7195200" cy="1050000"/>
          </a:xfrm>
          <a:prstGeom prst="roundRect">
            <a:avLst>
              <a:gd name="adj" fmla="val 7109"/>
            </a:avLst>
          </a:prstGeom>
          <a:solidFill>
            <a:schemeClr val="lt1"/>
          </a:solidFill>
          <a:ln w="19050" cap="flat" cmpd="sng">
            <a:solidFill>
              <a:schemeClr val="dk2"/>
            </a:solidFill>
            <a:prstDash val="solid"/>
            <a:round/>
            <a:headEnd type="none" w="sm" len="sm"/>
            <a:tailEnd type="none" w="sm" len="sm"/>
          </a:ln>
        </p:spPr>
        <p:txBody>
          <a:bodyPr spcFirstLastPara="1" wrap="square" lIns="90000" tIns="360000" rIns="90000" bIns="54000" anchor="t" anchorCtr="0">
            <a:noAutofit/>
          </a:bodyPr>
          <a:lstStyle/>
          <a:p>
            <a:pPr marL="288000" lvl="0" indent="-234000" algn="l" rtl="0" fontAlgn="ctr">
              <a:spcBef>
                <a:spcPts val="0"/>
              </a:spcBef>
              <a:spcAft>
                <a:spcPts val="0"/>
              </a:spcAft>
              <a:buClr>
                <a:schemeClr val="accent1"/>
              </a:buClr>
              <a:buSzPct val="60000"/>
              <a:buFont typeface="M PLUS 1p"/>
              <a:buChar char="●"/>
            </a:pPr>
            <a:r>
              <a:rPr lang="ja" sz="1250" dirty="0">
                <a:latin typeface="Meiryo" panose="020B0604030504040204" pitchFamily="34" charset="-128"/>
                <a:ea typeface="Meiryo" panose="020B0604030504040204" pitchFamily="34" charset="-128"/>
                <a:cs typeface="M PLUS 1p"/>
                <a:sym typeface="M PLUS 1p"/>
              </a:rPr>
              <a:t>インターネット上でデータを公開して共有するための方法</a:t>
            </a:r>
            <a:endParaRPr sz="1250" dirty="0">
              <a:latin typeface="Meiryo" panose="020B0604030504040204" pitchFamily="34" charset="-128"/>
              <a:ea typeface="Meiryo" panose="020B0604030504040204" pitchFamily="34" charset="-128"/>
              <a:cs typeface="M PLUS 1p"/>
              <a:sym typeface="M PLUS 1p"/>
            </a:endParaRPr>
          </a:p>
          <a:p>
            <a:pPr marL="288000" lvl="0" indent="-234000" algn="l" rtl="0" fontAlgn="ctr">
              <a:spcBef>
                <a:spcPts val="600"/>
              </a:spcBef>
              <a:spcAft>
                <a:spcPts val="0"/>
              </a:spcAft>
              <a:buClr>
                <a:schemeClr val="accent1"/>
              </a:buClr>
              <a:buSzPct val="60000"/>
              <a:buFont typeface="M PLUS 1p"/>
              <a:buChar char="●"/>
            </a:pPr>
            <a:r>
              <a:rPr lang="ja" sz="1250" dirty="0">
                <a:latin typeface="Meiryo" panose="020B0604030504040204" pitchFamily="34" charset="-128"/>
                <a:ea typeface="Meiryo" panose="020B0604030504040204" pitchFamily="34" charset="-128"/>
                <a:cs typeface="M PLUS 1p"/>
                <a:sym typeface="M PLUS 1p"/>
              </a:rPr>
              <a:t>オープンデータとして公開されているデータ同士を関連データ同士で結び付けて（リンクして）、誰でも自由に利用できるよう公開されている（オープンライセンス）</a:t>
            </a:r>
            <a:endParaRPr sz="1250" dirty="0">
              <a:latin typeface="Meiryo" panose="020B0604030504040204" pitchFamily="34" charset="-128"/>
              <a:ea typeface="Meiryo" panose="020B0604030504040204" pitchFamily="34" charset="-128"/>
              <a:cs typeface="M PLUS 1p"/>
              <a:sym typeface="M PLUS 1p"/>
            </a:endParaRPr>
          </a:p>
        </p:txBody>
      </p:sp>
      <p:sp>
        <p:nvSpPr>
          <p:cNvPr id="537" name="Google Shape;537;p42"/>
          <p:cNvSpPr/>
          <p:nvPr/>
        </p:nvSpPr>
        <p:spPr>
          <a:xfrm>
            <a:off x="1242000" y="3568275"/>
            <a:ext cx="7195200" cy="292800"/>
          </a:xfrm>
          <a:prstGeom prst="round2SameRect">
            <a:avLst>
              <a:gd name="adj1" fmla="val 16667"/>
              <a:gd name="adj2" fmla="val 0"/>
            </a:avLst>
          </a:prstGeom>
          <a:solidFill>
            <a:schemeClr val="dk2"/>
          </a:solidFill>
          <a:ln>
            <a:noFill/>
          </a:ln>
        </p:spPr>
        <p:txBody>
          <a:bodyPr spcFirstLastPara="1" wrap="square" lIns="91425" tIns="91425" rIns="18000" bIns="91425" anchor="ctr" anchorCtr="0">
            <a:noAutofit/>
          </a:bodyPr>
          <a:lstStyle/>
          <a:p>
            <a:pPr marL="0" lvl="0" indent="0" algn="l" rtl="0">
              <a:lnSpc>
                <a:spcPct val="100000"/>
              </a:lnSpc>
              <a:spcBef>
                <a:spcPts val="0"/>
              </a:spcBef>
              <a:spcAft>
                <a:spcPts val="0"/>
              </a:spcAft>
              <a:buNone/>
            </a:pPr>
            <a:r>
              <a:rPr lang="ja" sz="1300" dirty="0">
                <a:solidFill>
                  <a:srgbClr val="FFFFFF"/>
                </a:solidFill>
                <a:latin typeface="Meiryo" panose="020B0604030504040204" pitchFamily="34" charset="-128"/>
                <a:ea typeface="Meiryo" panose="020B0604030504040204" pitchFamily="34" charset="-128"/>
                <a:cs typeface="M PLUS 1p"/>
                <a:sym typeface="M PLUS 1p"/>
              </a:rPr>
              <a:t>LOD</a:t>
            </a:r>
            <a:r>
              <a:rPr lang="ja" sz="1100" dirty="0">
                <a:solidFill>
                  <a:srgbClr val="FFFFFF"/>
                </a:solidFill>
                <a:latin typeface="Meiryo" panose="020B0604030504040204" pitchFamily="34" charset="-128"/>
                <a:ea typeface="Meiryo" panose="020B0604030504040204" pitchFamily="34" charset="-128"/>
                <a:cs typeface="M PLUS 1p"/>
                <a:sym typeface="M PLUS 1p"/>
              </a:rPr>
              <a:t>　ファイル拡張子：.lod</a:t>
            </a:r>
            <a:endParaRPr sz="1100" dirty="0">
              <a:solidFill>
                <a:srgbClr val="FFFFFF"/>
              </a:solidFill>
              <a:latin typeface="Meiryo" panose="020B0604030504040204" pitchFamily="34" charset="-128"/>
              <a:ea typeface="Meiryo" panose="020B0604030504040204" pitchFamily="34" charset="-128"/>
              <a:cs typeface="M PLUS 1p"/>
              <a:sym typeface="M PLUS 1p"/>
            </a:endParaRPr>
          </a:p>
        </p:txBody>
      </p:sp>
      <p:sp>
        <p:nvSpPr>
          <p:cNvPr id="538" name="Google Shape;538;p42"/>
          <p:cNvSpPr/>
          <p:nvPr/>
        </p:nvSpPr>
        <p:spPr>
          <a:xfrm>
            <a:off x="6435300" y="3613525"/>
            <a:ext cx="1949700" cy="202200"/>
          </a:xfrm>
          <a:prstGeom prst="roundRect">
            <a:avLst>
              <a:gd name="adj" fmla="val 50000"/>
            </a:avLst>
          </a:prstGeom>
          <a:solidFill>
            <a:schemeClr val="lt1"/>
          </a:solidFill>
          <a:ln>
            <a:noFill/>
          </a:ln>
        </p:spPr>
        <p:txBody>
          <a:bodyPr spcFirstLastPara="1" wrap="square" lIns="0" tIns="0" rIns="0" bIns="0" anchor="ctr" anchorCtr="0">
            <a:noAutofit/>
          </a:bodyPr>
          <a:lstStyle/>
          <a:p>
            <a:pPr marL="0" lvl="0" indent="0" algn="ctr" rtl="0" fontAlgn="ctr">
              <a:lnSpc>
                <a:spcPct val="100000"/>
              </a:lnSpc>
              <a:spcBef>
                <a:spcPts val="200"/>
              </a:spcBef>
              <a:spcAft>
                <a:spcPts val="0"/>
              </a:spcAft>
              <a:buNone/>
            </a:pPr>
            <a:r>
              <a:rPr lang="ja" sz="1000" dirty="0">
                <a:solidFill>
                  <a:schemeClr val="dk1"/>
                </a:solidFill>
                <a:latin typeface="Meiryo" panose="020B0604030504040204" pitchFamily="34" charset="-128"/>
                <a:ea typeface="Meiryo" panose="020B0604030504040204" pitchFamily="34" charset="-128"/>
                <a:cs typeface="M PLUS 1p"/>
                <a:sym typeface="M PLUS 1p"/>
              </a:rPr>
              <a:t>他のデータにリンクしている</a:t>
            </a:r>
            <a:endParaRPr sz="1000" dirty="0">
              <a:latin typeface="Meiryo" panose="020B0604030504040204" pitchFamily="34" charset="-128"/>
              <a:ea typeface="Meiryo" panose="020B0604030504040204" pitchFamily="34" charset="-128"/>
              <a:cs typeface="M PLUS 1p"/>
              <a:sym typeface="M PLUS 1p"/>
            </a:endParaRPr>
          </a:p>
        </p:txBody>
      </p:sp>
      <p:sp>
        <p:nvSpPr>
          <p:cNvPr id="539" name="Google Shape;539;p42"/>
          <p:cNvSpPr/>
          <p:nvPr/>
        </p:nvSpPr>
        <p:spPr>
          <a:xfrm>
            <a:off x="1246825" y="1440000"/>
            <a:ext cx="7195200" cy="2009100"/>
          </a:xfrm>
          <a:prstGeom prst="roundRect">
            <a:avLst>
              <a:gd name="adj" fmla="val 3259"/>
            </a:avLst>
          </a:prstGeom>
          <a:solidFill>
            <a:schemeClr val="lt1"/>
          </a:solidFill>
          <a:ln w="19050" cap="flat" cmpd="sng">
            <a:solidFill>
              <a:schemeClr val="dk2"/>
            </a:solidFill>
            <a:prstDash val="solid"/>
            <a:round/>
            <a:headEnd type="none" w="sm" len="sm"/>
            <a:tailEnd type="none" w="sm" len="sm"/>
          </a:ln>
        </p:spPr>
        <p:txBody>
          <a:bodyPr spcFirstLastPara="1" wrap="square" lIns="90000" tIns="360000" rIns="90000" bIns="54000" anchor="t" anchorCtr="0">
            <a:noAutofit/>
          </a:bodyPr>
          <a:lstStyle/>
          <a:p>
            <a:pPr marL="288000" lvl="0" indent="-234000" algn="l" rtl="0" fontAlgn="ctr">
              <a:spcBef>
                <a:spcPts val="0"/>
              </a:spcBef>
              <a:spcAft>
                <a:spcPts val="0"/>
              </a:spcAft>
              <a:buClr>
                <a:schemeClr val="accent1"/>
              </a:buClr>
              <a:buSzPct val="60000"/>
              <a:buFont typeface="M PLUS 1p"/>
              <a:buChar char="●"/>
            </a:pPr>
            <a:r>
              <a:rPr lang="ja" sz="1250" dirty="0">
                <a:solidFill>
                  <a:schemeClr val="dk1"/>
                </a:solidFill>
                <a:latin typeface="Meiryo" panose="020B0604030504040204" pitchFamily="34" charset="-128"/>
                <a:ea typeface="Meiryo" panose="020B0604030504040204" pitchFamily="34" charset="-128"/>
                <a:cs typeface="M PLUS 1p"/>
                <a:sym typeface="M PLUS 1p"/>
              </a:rPr>
              <a:t>情報についての情報（メタデータ）を表記するための汎用的な手法を定めたデータ形式</a:t>
            </a:r>
            <a:endParaRPr sz="1250" dirty="0">
              <a:solidFill>
                <a:schemeClr val="dk1"/>
              </a:solidFill>
              <a:latin typeface="Meiryo" panose="020B0604030504040204" pitchFamily="34" charset="-128"/>
              <a:ea typeface="Meiryo" panose="020B0604030504040204" pitchFamily="34" charset="-128"/>
              <a:cs typeface="M PLUS 1p"/>
              <a:sym typeface="M PLUS 1p"/>
            </a:endParaRPr>
          </a:p>
          <a:p>
            <a:pPr marL="288000" lvl="0" indent="-234000" algn="l" rtl="0" fontAlgn="ctr">
              <a:spcBef>
                <a:spcPts val="600"/>
              </a:spcBef>
              <a:spcAft>
                <a:spcPts val="0"/>
              </a:spcAft>
              <a:buClr>
                <a:schemeClr val="accent1"/>
              </a:buClr>
              <a:buSzPct val="60000"/>
              <a:buFont typeface="M PLUS 1p"/>
              <a:buChar char="●"/>
            </a:pPr>
            <a:r>
              <a:rPr lang="ja" sz="1250" dirty="0">
                <a:solidFill>
                  <a:schemeClr val="dk1"/>
                </a:solidFill>
                <a:latin typeface="Meiryo" panose="020B0604030504040204" pitchFamily="34" charset="-128"/>
                <a:ea typeface="Meiryo" panose="020B0604030504040204" pitchFamily="34" charset="-128"/>
                <a:cs typeface="M PLUS 1p"/>
                <a:sym typeface="M PLUS 1p"/>
              </a:rPr>
              <a:t>情報の持つ属性や意味に基いた収集や検索、整理、分類等の論理的な操作をソフトウェアによって自動的に行なうことができるようにしたもの</a:t>
            </a:r>
            <a:endParaRPr sz="1250" dirty="0">
              <a:solidFill>
                <a:schemeClr val="dk1"/>
              </a:solidFill>
              <a:latin typeface="Meiryo" panose="020B0604030504040204" pitchFamily="34" charset="-128"/>
              <a:ea typeface="Meiryo" panose="020B0604030504040204" pitchFamily="34" charset="-128"/>
              <a:cs typeface="M PLUS 1p"/>
              <a:sym typeface="M PLUS 1p"/>
            </a:endParaRPr>
          </a:p>
          <a:p>
            <a:pPr marL="288000" lvl="0" indent="-234000" algn="l" rtl="0" fontAlgn="ctr">
              <a:spcBef>
                <a:spcPts val="600"/>
              </a:spcBef>
              <a:spcAft>
                <a:spcPts val="0"/>
              </a:spcAft>
              <a:buClr>
                <a:schemeClr val="accent1"/>
              </a:buClr>
              <a:buSzPct val="60000"/>
              <a:buFont typeface="M PLUS 1p"/>
              <a:buChar char="●"/>
            </a:pPr>
            <a:r>
              <a:rPr lang="ja" sz="1250" dirty="0">
                <a:solidFill>
                  <a:schemeClr val="dk1"/>
                </a:solidFill>
                <a:latin typeface="Meiryo" panose="020B0604030504040204" pitchFamily="34" charset="-128"/>
                <a:ea typeface="Meiryo" panose="020B0604030504040204" pitchFamily="34" charset="-128"/>
                <a:cs typeface="M PLUS 1p"/>
                <a:sym typeface="M PLUS 1p"/>
              </a:rPr>
              <a:t>基本となるデータ構造は「トリプル」（triple）と呼ばれる3つのデータの組で、主語（subject）、述語（predicate）、目的語（object）を組み合わせて「○○（主語）の××（述語）は△△（目的語）である」という関係性を記述する</a:t>
            </a:r>
            <a:endParaRPr sz="1250" dirty="0">
              <a:solidFill>
                <a:schemeClr val="dk1"/>
              </a:solidFill>
              <a:latin typeface="Meiryo" panose="020B0604030504040204" pitchFamily="34" charset="-128"/>
              <a:ea typeface="Meiryo" panose="020B0604030504040204" pitchFamily="34" charset="-128"/>
              <a:cs typeface="M PLUS 1p"/>
              <a:sym typeface="M PLUS 1p"/>
            </a:endParaRPr>
          </a:p>
          <a:p>
            <a:pPr marL="288000" lvl="0" indent="-234000" algn="l" rtl="0" fontAlgn="ctr">
              <a:spcBef>
                <a:spcPts val="600"/>
              </a:spcBef>
              <a:spcAft>
                <a:spcPts val="0"/>
              </a:spcAft>
              <a:buClr>
                <a:schemeClr val="accent1"/>
              </a:buClr>
              <a:buSzPct val="60000"/>
              <a:buFont typeface="M PLUS 1p"/>
              <a:buChar char="●"/>
            </a:pPr>
            <a:r>
              <a:rPr lang="ja" sz="1250" dirty="0">
                <a:solidFill>
                  <a:schemeClr val="dk1"/>
                </a:solidFill>
                <a:latin typeface="Meiryo" panose="020B0604030504040204" pitchFamily="34" charset="-128"/>
                <a:ea typeface="Meiryo" panose="020B0604030504040204" pitchFamily="34" charset="-128"/>
                <a:cs typeface="M PLUS 1p"/>
                <a:sym typeface="M PLUS 1p"/>
              </a:rPr>
              <a:t>RDFの表記にXMLを用いた構文が一般的に広く利用されている（RDF/XML）</a:t>
            </a:r>
            <a:endParaRPr sz="1250" dirty="0">
              <a:latin typeface="Meiryo" panose="020B0604030504040204" pitchFamily="34" charset="-128"/>
              <a:ea typeface="Meiryo" panose="020B0604030504040204" pitchFamily="34" charset="-128"/>
              <a:cs typeface="M PLUS 1p"/>
              <a:sym typeface="M PLUS 1p"/>
            </a:endParaRPr>
          </a:p>
        </p:txBody>
      </p:sp>
      <p:sp>
        <p:nvSpPr>
          <p:cNvPr id="540" name="Google Shape;540;p42"/>
          <p:cNvSpPr/>
          <p:nvPr/>
        </p:nvSpPr>
        <p:spPr>
          <a:xfrm>
            <a:off x="1242000" y="1440000"/>
            <a:ext cx="7195200" cy="292800"/>
          </a:xfrm>
          <a:prstGeom prst="round2SameRect">
            <a:avLst>
              <a:gd name="adj1" fmla="val 16667"/>
              <a:gd name="adj2" fmla="val 0"/>
            </a:avLst>
          </a:prstGeom>
          <a:solidFill>
            <a:schemeClr val="dk2"/>
          </a:solidFill>
          <a:ln>
            <a:noFill/>
          </a:ln>
        </p:spPr>
        <p:txBody>
          <a:bodyPr spcFirstLastPara="1" wrap="square" lIns="91425" tIns="91425" rIns="18000" bIns="91425" anchor="ctr" anchorCtr="0">
            <a:noAutofit/>
          </a:bodyPr>
          <a:lstStyle/>
          <a:p>
            <a:pPr marL="0" lvl="0" indent="0" algn="l" rtl="0">
              <a:lnSpc>
                <a:spcPct val="100000"/>
              </a:lnSpc>
              <a:spcBef>
                <a:spcPts val="0"/>
              </a:spcBef>
              <a:spcAft>
                <a:spcPts val="0"/>
              </a:spcAft>
              <a:buNone/>
            </a:pPr>
            <a:r>
              <a:rPr lang="ja" sz="1300" dirty="0">
                <a:solidFill>
                  <a:srgbClr val="FFFFFF"/>
                </a:solidFill>
                <a:latin typeface="Meiryo" panose="020B0604030504040204" pitchFamily="34" charset="-128"/>
                <a:ea typeface="Meiryo" panose="020B0604030504040204" pitchFamily="34" charset="-128"/>
                <a:cs typeface="M PLUS 1p"/>
                <a:sym typeface="M PLUS 1p"/>
              </a:rPr>
              <a:t>RDF</a:t>
            </a:r>
            <a:r>
              <a:rPr lang="ja" sz="1100" dirty="0">
                <a:solidFill>
                  <a:srgbClr val="FFFFFF"/>
                </a:solidFill>
                <a:latin typeface="Meiryo" panose="020B0604030504040204" pitchFamily="34" charset="-128"/>
                <a:ea typeface="Meiryo" panose="020B0604030504040204" pitchFamily="34" charset="-128"/>
                <a:cs typeface="M PLUS 1p"/>
                <a:sym typeface="M PLUS 1p"/>
              </a:rPr>
              <a:t>　ファイル拡張子：.rdf</a:t>
            </a:r>
            <a:endParaRPr sz="1100" dirty="0">
              <a:solidFill>
                <a:srgbClr val="FFFFFF"/>
              </a:solidFill>
              <a:latin typeface="Meiryo" panose="020B0604030504040204" pitchFamily="34" charset="-128"/>
              <a:ea typeface="Meiryo" panose="020B0604030504040204" pitchFamily="34" charset="-128"/>
              <a:cs typeface="M PLUS 1p"/>
              <a:sym typeface="M PLUS 1p"/>
            </a:endParaRPr>
          </a:p>
        </p:txBody>
      </p:sp>
      <p:sp>
        <p:nvSpPr>
          <p:cNvPr id="541" name="Google Shape;541;p42"/>
          <p:cNvSpPr/>
          <p:nvPr/>
        </p:nvSpPr>
        <p:spPr>
          <a:xfrm>
            <a:off x="6435300" y="1485250"/>
            <a:ext cx="1949700" cy="202200"/>
          </a:xfrm>
          <a:prstGeom prst="roundRect">
            <a:avLst>
              <a:gd name="adj" fmla="val 50000"/>
            </a:avLst>
          </a:prstGeom>
          <a:solidFill>
            <a:schemeClr val="lt1"/>
          </a:solidFill>
          <a:ln>
            <a:noFill/>
          </a:ln>
        </p:spPr>
        <p:txBody>
          <a:bodyPr spcFirstLastPara="1" wrap="square" lIns="0" tIns="0" rIns="0" bIns="0" anchor="ctr" anchorCtr="0">
            <a:noAutofit/>
          </a:bodyPr>
          <a:lstStyle/>
          <a:p>
            <a:pPr marL="0" lvl="0" indent="0" algn="ctr" rtl="0" fontAlgn="ctr">
              <a:lnSpc>
                <a:spcPct val="100000"/>
              </a:lnSpc>
              <a:spcBef>
                <a:spcPts val="200"/>
              </a:spcBef>
              <a:spcAft>
                <a:spcPts val="0"/>
              </a:spcAft>
              <a:buNone/>
            </a:pPr>
            <a:r>
              <a:rPr lang="ja" sz="1000" dirty="0">
                <a:solidFill>
                  <a:schemeClr val="dk1"/>
                </a:solidFill>
                <a:latin typeface="Meiryo" panose="020B0604030504040204" pitchFamily="34" charset="-128"/>
                <a:ea typeface="Meiryo" panose="020B0604030504040204" pitchFamily="34" charset="-128"/>
                <a:cs typeface="M PLUS 1p"/>
                <a:sym typeface="M PLUS 1p"/>
              </a:rPr>
              <a:t>他のデータから参照できる</a:t>
            </a:r>
            <a:endParaRPr sz="1000" dirty="0">
              <a:solidFill>
                <a:schemeClr val="dk1"/>
              </a:solidFill>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43"/>
          <p:cNvSpPr/>
          <p:nvPr/>
        </p:nvSpPr>
        <p:spPr>
          <a:xfrm>
            <a:off x="4279725" y="3271850"/>
            <a:ext cx="1125900" cy="453000"/>
          </a:xfrm>
          <a:prstGeom prst="downArrow">
            <a:avLst>
              <a:gd name="adj1" fmla="val 63775"/>
              <a:gd name="adj2" fmla="val 52318"/>
            </a:avLst>
          </a:prstGeom>
          <a:solidFill>
            <a:schemeClr val="accent1"/>
          </a:solidFill>
          <a:ln>
            <a:noFill/>
          </a:ln>
        </p:spPr>
        <p:txBody>
          <a:bodyPr spcFirstLastPara="1" wrap="square" lIns="91425" tIns="126000" rIns="91425" bIns="0" anchor="b" anchorCtr="0">
            <a:noAutofit/>
          </a:bodyPr>
          <a:lstStyle/>
          <a:p>
            <a:pPr marL="0" lvl="0" indent="0" algn="ctr" rtl="0">
              <a:spcBef>
                <a:spcPts val="0"/>
              </a:spcBef>
              <a:spcAft>
                <a:spcPts val="0"/>
              </a:spcAft>
              <a:buNone/>
            </a:pPr>
            <a:r>
              <a:rPr lang="ja" sz="1200" dirty="0">
                <a:solidFill>
                  <a:schemeClr val="lt1"/>
                </a:solidFill>
                <a:latin typeface="Meiryo" panose="020B0604030504040204" pitchFamily="34" charset="-128"/>
                <a:ea typeface="Meiryo" panose="020B0604030504040204" pitchFamily="34" charset="-128"/>
                <a:cs typeface="M PLUS 1p"/>
                <a:sym typeface="M PLUS 1p"/>
              </a:rPr>
              <a:t>改善</a:t>
            </a:r>
            <a:endParaRPr sz="1200" dirty="0">
              <a:solidFill>
                <a:schemeClr val="lt1"/>
              </a:solidFill>
              <a:latin typeface="Meiryo" panose="020B0604030504040204" pitchFamily="34" charset="-128"/>
              <a:ea typeface="Meiryo" panose="020B0604030504040204" pitchFamily="34" charset="-128"/>
              <a:cs typeface="M PLUS 1p"/>
              <a:sym typeface="M PLUS 1p"/>
            </a:endParaRPr>
          </a:p>
        </p:txBody>
      </p:sp>
      <p:sp>
        <p:nvSpPr>
          <p:cNvPr id="547" name="Google Shape;547;p43"/>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25</a:t>
            </a:fld>
            <a:endParaRPr dirty="0"/>
          </a:p>
        </p:txBody>
      </p:sp>
      <p:sp>
        <p:nvSpPr>
          <p:cNvPr id="548" name="Google Shape;548;p43"/>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機械判読に適したデータとは</a:t>
            </a:r>
            <a:endParaRPr b="1" dirty="0"/>
          </a:p>
        </p:txBody>
      </p:sp>
      <p:sp>
        <p:nvSpPr>
          <p:cNvPr id="549" name="Google Shape;549;p43"/>
          <p:cNvSpPr txBox="1">
            <a:spLocks noGrp="1"/>
          </p:cNvSpPr>
          <p:nvPr>
            <p:ph type="body" idx="1"/>
          </p:nvPr>
        </p:nvSpPr>
        <p:spPr>
          <a:xfrm>
            <a:off x="1243350" y="1440000"/>
            <a:ext cx="7200000" cy="307777"/>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CSV形式にすることを前提にExcelファイルを作る際の注意点（1）</a:t>
            </a:r>
            <a:endParaRPr b="1" dirty="0"/>
          </a:p>
        </p:txBody>
      </p:sp>
      <p:sp>
        <p:nvSpPr>
          <p:cNvPr id="550" name="Google Shape;550;p43"/>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ja" dirty="0"/>
              <a:t>3. より利活用されるデータの公開のために</a:t>
            </a:r>
            <a:endParaRPr dirty="0"/>
          </a:p>
        </p:txBody>
      </p:sp>
      <p:graphicFrame>
        <p:nvGraphicFramePr>
          <p:cNvPr id="551" name="Google Shape;551;p43"/>
          <p:cNvGraphicFramePr/>
          <p:nvPr>
            <p:extLst>
              <p:ext uri="{D42A27DB-BD31-4B8C-83A1-F6EECF244321}">
                <p14:modId xmlns:p14="http://schemas.microsoft.com/office/powerpoint/2010/main" val="1692894593"/>
              </p:ext>
            </p:extLst>
          </p:nvPr>
        </p:nvGraphicFramePr>
        <p:xfrm>
          <a:off x="3116850" y="2187288"/>
          <a:ext cx="3459600" cy="1139675"/>
        </p:xfrm>
        <a:graphic>
          <a:graphicData uri="http://schemas.openxmlformats.org/drawingml/2006/table">
            <a:tbl>
              <a:tblPr>
                <a:noFill/>
                <a:tableStyleId>{1AAB6FED-DCB5-46EE-9118-3E3DC43DF8FC}</a:tableStyleId>
              </a:tblPr>
              <a:tblGrid>
                <a:gridCol w="749750">
                  <a:extLst>
                    <a:ext uri="{9D8B030D-6E8A-4147-A177-3AD203B41FA5}">
                      <a16:colId xmlns:a16="http://schemas.microsoft.com/office/drawing/2014/main" val="20000"/>
                    </a:ext>
                  </a:extLst>
                </a:gridCol>
                <a:gridCol w="894925">
                  <a:extLst>
                    <a:ext uri="{9D8B030D-6E8A-4147-A177-3AD203B41FA5}">
                      <a16:colId xmlns:a16="http://schemas.microsoft.com/office/drawing/2014/main" val="20001"/>
                    </a:ext>
                  </a:extLst>
                </a:gridCol>
                <a:gridCol w="604975">
                  <a:extLst>
                    <a:ext uri="{9D8B030D-6E8A-4147-A177-3AD203B41FA5}">
                      <a16:colId xmlns:a16="http://schemas.microsoft.com/office/drawing/2014/main" val="20002"/>
                    </a:ext>
                  </a:extLst>
                </a:gridCol>
                <a:gridCol w="604975">
                  <a:extLst>
                    <a:ext uri="{9D8B030D-6E8A-4147-A177-3AD203B41FA5}">
                      <a16:colId xmlns:a16="http://schemas.microsoft.com/office/drawing/2014/main" val="20003"/>
                    </a:ext>
                  </a:extLst>
                </a:gridCol>
                <a:gridCol w="604975">
                  <a:extLst>
                    <a:ext uri="{9D8B030D-6E8A-4147-A177-3AD203B41FA5}">
                      <a16:colId xmlns:a16="http://schemas.microsoft.com/office/drawing/2014/main" val="20004"/>
                    </a:ext>
                  </a:extLst>
                </a:gridCol>
              </a:tblGrid>
              <a:tr h="203650">
                <a:tc gridSpan="5">
                  <a:txBody>
                    <a:bodyPr/>
                    <a:lstStyle/>
                    <a:p>
                      <a:pPr marL="0" lvl="0" indent="0" algn="l" rtl="0" fontAlgn="ctr">
                        <a:spcBef>
                          <a:spcPts val="0"/>
                        </a:spcBef>
                        <a:spcAft>
                          <a:spcPts val="0"/>
                        </a:spcAft>
                        <a:buNone/>
                      </a:pPr>
                      <a:r>
                        <a:rPr lang="ja" sz="1000" b="0" i="0" dirty="0">
                          <a:latin typeface="Meiryo" panose="020B0604030504040204" pitchFamily="34" charset="-128"/>
                          <a:ea typeface="Meiryo" panose="020B0604030504040204" pitchFamily="34" charset="-128"/>
                          <a:cs typeface="M PLUS 1p"/>
                          <a:sym typeface="M PLUS 1p"/>
                        </a:rPr>
                        <a:t>令和4年9月30日現在</a:t>
                      </a:r>
                      <a:endParaRPr sz="1000" b="0" i="0" dirty="0">
                        <a:latin typeface="Meiryo" panose="020B0604030504040204" pitchFamily="34" charset="-128"/>
                        <a:ea typeface="Meiryo" panose="020B0604030504040204" pitchFamily="34" charset="-128"/>
                        <a:cs typeface="M PLUS 1p"/>
                        <a:sym typeface="M PLUS 1p"/>
                      </a:endParaRPr>
                    </a:p>
                  </a:txBody>
                  <a:tcPr marL="7200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hMerge="1">
                  <a:txBody>
                    <a:bodyPr/>
                    <a:lstStyle/>
                    <a:p>
                      <a:endParaRPr lang="ja-JP"/>
                    </a:p>
                  </a:txBody>
                  <a:tcPr/>
                </a:tc>
                <a:tc hMerge="1">
                  <a:txBody>
                    <a:bodyPr/>
                    <a:lstStyle/>
                    <a:p>
                      <a:endParaRPr lang="ja-JP"/>
                    </a:p>
                  </a:txBody>
                  <a:tcPr/>
                </a:tc>
                <a:tc hMerge="1">
                  <a:txBody>
                    <a:bodyPr/>
                    <a:lstStyle/>
                    <a:p>
                      <a:endParaRPr lang="ja-JP"/>
                    </a:p>
                  </a:txBody>
                  <a:tcPr/>
                </a:tc>
                <a:tc hMerge="1">
                  <a:txBody>
                    <a:bodyPr/>
                    <a:lstStyle/>
                    <a:p>
                      <a:endParaRPr lang="ja-JP"/>
                    </a:p>
                  </a:txBody>
                  <a:tcPr/>
                </a:tc>
                <a:extLst>
                  <a:ext uri="{0D108BD9-81ED-4DB2-BD59-A6C34878D82A}">
                    <a16:rowId xmlns:a16="http://schemas.microsoft.com/office/drawing/2014/main" val="10000"/>
                  </a:ext>
                </a:extLst>
              </a:tr>
              <a:tr h="203650">
                <a:tc rowSpan="2">
                  <a:txBody>
                    <a:bodyPr/>
                    <a:lstStyle/>
                    <a:p>
                      <a:pPr marL="0" lvl="0" indent="0" algn="ct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行政区分</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rowSpan="2">
                  <a:txBody>
                    <a:bodyPr/>
                    <a:lstStyle/>
                    <a:p>
                      <a:pPr marL="0" lvl="0" indent="0" algn="ct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世帯数</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gridSpan="3">
                  <a:txBody>
                    <a:bodyPr/>
                    <a:lstStyle/>
                    <a:p>
                      <a:pPr marL="0" lvl="0" indent="0" algn="ctr" rtl="0" fontAlgn="ctr">
                        <a:spcBef>
                          <a:spcPts val="0"/>
                        </a:spcBef>
                        <a:spcAft>
                          <a:spcPts val="0"/>
                        </a:spcAft>
                        <a:buNone/>
                      </a:pPr>
                      <a:r>
                        <a:rPr lang="ja" sz="1000" b="0" i="0" dirty="0">
                          <a:latin typeface="Meiryo" panose="020B0604030504040204" pitchFamily="34" charset="-128"/>
                          <a:ea typeface="Meiryo" panose="020B0604030504040204" pitchFamily="34" charset="-128"/>
                          <a:cs typeface="M PLUS 1p"/>
                          <a:sym typeface="M PLUS 1p"/>
                        </a:rPr>
                        <a:t>人　口</a:t>
                      </a:r>
                      <a:endParaRPr sz="10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hMerge="1">
                  <a:txBody>
                    <a:bodyPr/>
                    <a:lstStyle/>
                    <a:p>
                      <a:endParaRPr lang="ja-JP"/>
                    </a:p>
                  </a:txBody>
                  <a:tcPr/>
                </a:tc>
                <a:tc hMerge="1">
                  <a:txBody>
                    <a:bodyPr/>
                    <a:lstStyle/>
                    <a:p>
                      <a:endParaRPr lang="ja-JP"/>
                    </a:p>
                  </a:txBody>
                  <a:tcPr/>
                </a:tc>
                <a:extLst>
                  <a:ext uri="{0D108BD9-81ED-4DB2-BD59-A6C34878D82A}">
                    <a16:rowId xmlns:a16="http://schemas.microsoft.com/office/drawing/2014/main" val="10001"/>
                  </a:ext>
                </a:extLst>
              </a:tr>
              <a:tr h="204625">
                <a:tc vMerge="1">
                  <a:txBody>
                    <a:bodyPr/>
                    <a:lstStyle/>
                    <a:p>
                      <a:endParaRPr lang="ja-JP"/>
                    </a:p>
                  </a:txBody>
                  <a:tcPr/>
                </a:tc>
                <a:tc vMerge="1">
                  <a:txBody>
                    <a:bodyPr/>
                    <a:lstStyle/>
                    <a:p>
                      <a:endParaRPr lang="ja-JP"/>
                    </a:p>
                  </a:txBody>
                  <a:tcPr/>
                </a:tc>
                <a:tc>
                  <a:txBody>
                    <a:bodyPr/>
                    <a:lstStyle/>
                    <a:p>
                      <a:pPr marL="0" lvl="0" indent="0" algn="ctr" rtl="0" fontAlgn="ctr">
                        <a:spcBef>
                          <a:spcPts val="0"/>
                        </a:spcBef>
                        <a:spcAft>
                          <a:spcPts val="0"/>
                        </a:spcAft>
                        <a:buNone/>
                      </a:pPr>
                      <a:r>
                        <a:rPr lang="ja" sz="1000" b="0" i="0" dirty="0">
                          <a:latin typeface="Meiryo" panose="020B0604030504040204" pitchFamily="34" charset="-128"/>
                          <a:ea typeface="Meiryo" panose="020B0604030504040204" pitchFamily="34" charset="-128"/>
                          <a:cs typeface="M PLUS 1p"/>
                          <a:sym typeface="M PLUS 1p"/>
                        </a:rPr>
                        <a:t>男</a:t>
                      </a:r>
                      <a:endParaRPr sz="10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fontAlgn="ctr">
                        <a:spcBef>
                          <a:spcPts val="0"/>
                        </a:spcBef>
                        <a:spcAft>
                          <a:spcPts val="0"/>
                        </a:spcAft>
                        <a:buNone/>
                      </a:pPr>
                      <a:r>
                        <a:rPr lang="ja" sz="1000" b="0" i="0" dirty="0">
                          <a:latin typeface="Meiryo" panose="020B0604030504040204" pitchFamily="34" charset="-128"/>
                          <a:ea typeface="Meiryo" panose="020B0604030504040204" pitchFamily="34" charset="-128"/>
                          <a:cs typeface="M PLUS 1p"/>
                          <a:sym typeface="M PLUS 1p"/>
                        </a:rPr>
                        <a:t>女</a:t>
                      </a:r>
                      <a:endParaRPr sz="10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fontAlgn="ctr">
                        <a:spcBef>
                          <a:spcPts val="0"/>
                        </a:spcBef>
                        <a:spcAft>
                          <a:spcPts val="0"/>
                        </a:spcAft>
                        <a:buNone/>
                      </a:pPr>
                      <a:r>
                        <a:rPr lang="ja" sz="1000" b="0" i="0" dirty="0">
                          <a:latin typeface="Meiryo" panose="020B0604030504040204" pitchFamily="34" charset="-128"/>
                          <a:ea typeface="Meiryo" panose="020B0604030504040204" pitchFamily="34" charset="-128"/>
                          <a:cs typeface="M PLUS 1p"/>
                          <a:sym typeface="M PLUS 1p"/>
                        </a:rPr>
                        <a:t>計</a:t>
                      </a:r>
                      <a:endParaRPr sz="10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extLst>
                  <a:ext uri="{0D108BD9-81ED-4DB2-BD59-A6C34878D82A}">
                    <a16:rowId xmlns:a16="http://schemas.microsoft.com/office/drawing/2014/main" val="10002"/>
                  </a:ext>
                </a:extLst>
              </a:tr>
              <a:tr h="263875">
                <a:tc>
                  <a:txBody>
                    <a:bodyPr/>
                    <a:lstStyle/>
                    <a:p>
                      <a:pPr marL="0" lvl="0" indent="0" algn="ct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一丁目</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1,110</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1,178</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1,233</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2,411</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263875">
                <a:tc>
                  <a:txBody>
                    <a:bodyPr/>
                    <a:lstStyle/>
                    <a:p>
                      <a:pPr marL="0" lvl="0" indent="0" algn="ct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二丁目</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751</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703</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751</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1,454</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graphicFrame>
        <p:nvGraphicFramePr>
          <p:cNvPr id="552" name="Google Shape;552;p43"/>
          <p:cNvGraphicFramePr/>
          <p:nvPr>
            <p:extLst>
              <p:ext uri="{D42A27DB-BD31-4B8C-83A1-F6EECF244321}">
                <p14:modId xmlns:p14="http://schemas.microsoft.com/office/powerpoint/2010/main" val="2237973389"/>
              </p:ext>
            </p:extLst>
          </p:nvPr>
        </p:nvGraphicFramePr>
        <p:xfrm>
          <a:off x="3116838" y="3766250"/>
          <a:ext cx="4065875" cy="813250"/>
        </p:xfrm>
        <a:graphic>
          <a:graphicData uri="http://schemas.openxmlformats.org/drawingml/2006/table">
            <a:tbl>
              <a:tblPr>
                <a:noFill/>
                <a:tableStyleId>{1AAB6FED-DCB5-46EE-9118-3E3DC43DF8FC}</a:tableStyleId>
              </a:tblPr>
              <a:tblGrid>
                <a:gridCol w="749750">
                  <a:extLst>
                    <a:ext uri="{9D8B030D-6E8A-4147-A177-3AD203B41FA5}">
                      <a16:colId xmlns:a16="http://schemas.microsoft.com/office/drawing/2014/main" val="20000"/>
                    </a:ext>
                  </a:extLst>
                </a:gridCol>
                <a:gridCol w="894925">
                  <a:extLst>
                    <a:ext uri="{9D8B030D-6E8A-4147-A177-3AD203B41FA5}">
                      <a16:colId xmlns:a16="http://schemas.microsoft.com/office/drawing/2014/main" val="20001"/>
                    </a:ext>
                  </a:extLst>
                </a:gridCol>
                <a:gridCol w="605300">
                  <a:extLst>
                    <a:ext uri="{9D8B030D-6E8A-4147-A177-3AD203B41FA5}">
                      <a16:colId xmlns:a16="http://schemas.microsoft.com/office/drawing/2014/main" val="20002"/>
                    </a:ext>
                  </a:extLst>
                </a:gridCol>
                <a:gridCol w="605300">
                  <a:extLst>
                    <a:ext uri="{9D8B030D-6E8A-4147-A177-3AD203B41FA5}">
                      <a16:colId xmlns:a16="http://schemas.microsoft.com/office/drawing/2014/main" val="20003"/>
                    </a:ext>
                  </a:extLst>
                </a:gridCol>
                <a:gridCol w="605300">
                  <a:extLst>
                    <a:ext uri="{9D8B030D-6E8A-4147-A177-3AD203B41FA5}">
                      <a16:colId xmlns:a16="http://schemas.microsoft.com/office/drawing/2014/main" val="20004"/>
                    </a:ext>
                  </a:extLst>
                </a:gridCol>
                <a:gridCol w="605300">
                  <a:extLst>
                    <a:ext uri="{9D8B030D-6E8A-4147-A177-3AD203B41FA5}">
                      <a16:colId xmlns:a16="http://schemas.microsoft.com/office/drawing/2014/main" val="20005"/>
                    </a:ext>
                  </a:extLst>
                </a:gridCol>
              </a:tblGrid>
              <a:tr h="203650">
                <a:tc>
                  <a:txBody>
                    <a:bodyPr/>
                    <a:lstStyle/>
                    <a:p>
                      <a:pPr marL="0" lvl="0" indent="0" algn="ct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行政区分</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fontAlgn="ctr">
                        <a:spcBef>
                          <a:spcPts val="0"/>
                        </a:spcBef>
                        <a:spcAft>
                          <a:spcPts val="0"/>
                        </a:spcAft>
                        <a:buNone/>
                      </a:pPr>
                      <a:r>
                        <a:rPr lang="ja" sz="1000" b="0" i="0" dirty="0">
                          <a:latin typeface="Meiryo" panose="020B0604030504040204" pitchFamily="34" charset="-128"/>
                          <a:ea typeface="Meiryo" panose="020B0604030504040204" pitchFamily="34" charset="-128"/>
                          <a:cs typeface="M PLUS 1p"/>
                          <a:sym typeface="M PLUS 1p"/>
                        </a:rPr>
                        <a:t>調査年月日</a:t>
                      </a:r>
                      <a:endParaRPr sz="10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世帯数</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fontAlgn="ctr">
                        <a:spcBef>
                          <a:spcPts val="0"/>
                        </a:spcBef>
                        <a:spcAft>
                          <a:spcPts val="0"/>
                        </a:spcAft>
                        <a:buNone/>
                      </a:pPr>
                      <a:r>
                        <a:rPr lang="ja" sz="1000" b="0" i="0" dirty="0">
                          <a:latin typeface="Meiryo" panose="020B0604030504040204" pitchFamily="34" charset="-128"/>
                          <a:ea typeface="Meiryo" panose="020B0604030504040204" pitchFamily="34" charset="-128"/>
                          <a:cs typeface="M PLUS 1p"/>
                          <a:sym typeface="M PLUS 1p"/>
                        </a:rPr>
                        <a:t>人口(男)</a:t>
                      </a:r>
                      <a:endParaRPr sz="10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fontAlgn="ctr">
                        <a:spcBef>
                          <a:spcPts val="0"/>
                        </a:spcBef>
                        <a:spcAft>
                          <a:spcPts val="0"/>
                        </a:spcAft>
                        <a:buNone/>
                      </a:pPr>
                      <a:r>
                        <a:rPr lang="ja" sz="1000" b="0" i="0" dirty="0">
                          <a:latin typeface="Meiryo" panose="020B0604030504040204" pitchFamily="34" charset="-128"/>
                          <a:ea typeface="Meiryo" panose="020B0604030504040204" pitchFamily="34" charset="-128"/>
                          <a:cs typeface="M PLUS 1p"/>
                          <a:sym typeface="M PLUS 1p"/>
                        </a:rPr>
                        <a:t>人口(女)</a:t>
                      </a:r>
                      <a:endParaRPr sz="10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fontAlgn="ctr">
                        <a:spcBef>
                          <a:spcPts val="0"/>
                        </a:spcBef>
                        <a:spcAft>
                          <a:spcPts val="0"/>
                        </a:spcAft>
                        <a:buNone/>
                      </a:pPr>
                      <a:r>
                        <a:rPr lang="ja" sz="1000" b="0" i="0" dirty="0">
                          <a:latin typeface="Meiryo" panose="020B0604030504040204" pitchFamily="34" charset="-128"/>
                          <a:ea typeface="Meiryo" panose="020B0604030504040204" pitchFamily="34" charset="-128"/>
                          <a:cs typeface="M PLUS 1p"/>
                          <a:sym typeface="M PLUS 1p"/>
                        </a:rPr>
                        <a:t>人口(計)</a:t>
                      </a:r>
                      <a:endParaRPr sz="10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304800">
                <a:tc>
                  <a:txBody>
                    <a:bodyPr/>
                    <a:lstStyle/>
                    <a:p>
                      <a:pPr marL="0" lvl="0" indent="0" algn="ct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一丁目</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fontAlgn="ctr">
                        <a:spcBef>
                          <a:spcPts val="0"/>
                        </a:spcBef>
                        <a:spcAft>
                          <a:spcPts val="0"/>
                        </a:spcAft>
                        <a:buNone/>
                      </a:pPr>
                      <a:r>
                        <a:rPr lang="ja" sz="1000" b="0" i="0" dirty="0">
                          <a:latin typeface="Meiryo" panose="020B0604030504040204" pitchFamily="34" charset="-128"/>
                          <a:ea typeface="Meiryo" panose="020B0604030504040204" pitchFamily="34" charset="-128"/>
                          <a:cs typeface="M PLUS 1p"/>
                          <a:sym typeface="M PLUS 1p"/>
                        </a:rPr>
                        <a:t>2022-09-30</a:t>
                      </a:r>
                      <a:endParaRPr sz="10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1,110</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1,178</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1,233</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2,411</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01"/>
                  </a:ext>
                </a:extLst>
              </a:tr>
              <a:tr h="304800">
                <a:tc>
                  <a:txBody>
                    <a:bodyPr/>
                    <a:lstStyle/>
                    <a:p>
                      <a:pPr marL="0" lvl="0" indent="0" algn="ct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二丁目</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fontAlgn="ctr">
                        <a:spcBef>
                          <a:spcPts val="0"/>
                        </a:spcBef>
                        <a:spcAft>
                          <a:spcPts val="0"/>
                        </a:spcAft>
                        <a:buClr>
                          <a:schemeClr val="dk1"/>
                        </a:buClr>
                        <a:buSzPts val="1100"/>
                        <a:buFont typeface="Arial"/>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2022-09-30</a:t>
                      </a:r>
                      <a:endParaRPr sz="10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751</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703</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751</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14,54</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553" name="Google Shape;553;p43"/>
          <p:cNvSpPr/>
          <p:nvPr/>
        </p:nvSpPr>
        <p:spPr>
          <a:xfrm>
            <a:off x="3116850" y="2187288"/>
            <a:ext cx="3459600" cy="1139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554" name="Google Shape;554;p43"/>
          <p:cNvSpPr/>
          <p:nvPr/>
        </p:nvSpPr>
        <p:spPr>
          <a:xfrm>
            <a:off x="3116838" y="3766250"/>
            <a:ext cx="4065900" cy="8133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555" name="Google Shape;555;p43"/>
          <p:cNvSpPr/>
          <p:nvPr/>
        </p:nvSpPr>
        <p:spPr>
          <a:xfrm>
            <a:off x="3073600" y="2148088"/>
            <a:ext cx="1475100" cy="282000"/>
          </a:xfrm>
          <a:prstGeom prst="roundRect">
            <a:avLst>
              <a:gd name="adj" fmla="val 18905"/>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556" name="Google Shape;556;p43"/>
          <p:cNvSpPr txBox="1"/>
          <p:nvPr/>
        </p:nvSpPr>
        <p:spPr>
          <a:xfrm>
            <a:off x="1242000" y="2692038"/>
            <a:ext cx="1732200" cy="417000"/>
          </a:xfrm>
          <a:prstGeom prst="rect">
            <a:avLst/>
          </a:prstGeom>
          <a:solidFill>
            <a:schemeClr val="accent6"/>
          </a:solidFill>
          <a:ln>
            <a:noFill/>
          </a:ln>
        </p:spPr>
        <p:txBody>
          <a:bodyPr spcFirstLastPara="1" wrap="square" lIns="90000" tIns="54000" rIns="90000" bIns="54000" anchor="ctr" anchorCtr="0">
            <a:spAutoFit/>
          </a:bodyPr>
          <a:lstStyle/>
          <a:p>
            <a:pPr marL="0" lvl="0" indent="0" algn="l" rtl="0">
              <a:spcBef>
                <a:spcPts val="0"/>
              </a:spcBef>
              <a:spcAft>
                <a:spcPts val="0"/>
              </a:spcAft>
              <a:buNone/>
            </a:pPr>
            <a:r>
              <a:rPr lang="ja" sz="1000" dirty="0">
                <a:latin typeface="Meiryo" panose="020B0604030504040204" pitchFamily="34" charset="-128"/>
                <a:ea typeface="Meiryo" panose="020B0604030504040204" pitchFamily="34" charset="-128"/>
                <a:cs typeface="M PLUS 1p"/>
                <a:sym typeface="M PLUS 1p"/>
              </a:rPr>
              <a:t>全項目に共通する内容でも表の欄外には記載しない</a:t>
            </a:r>
            <a:endParaRPr sz="1000" dirty="0">
              <a:latin typeface="Meiryo" panose="020B0604030504040204" pitchFamily="34" charset="-128"/>
              <a:ea typeface="Meiryo" panose="020B0604030504040204" pitchFamily="34" charset="-128"/>
              <a:cs typeface="M PLUS 1p"/>
              <a:sym typeface="M PLUS 1p"/>
            </a:endParaRPr>
          </a:p>
        </p:txBody>
      </p:sp>
      <p:sp>
        <p:nvSpPr>
          <p:cNvPr id="557" name="Google Shape;557;p43"/>
          <p:cNvSpPr/>
          <p:nvPr/>
        </p:nvSpPr>
        <p:spPr>
          <a:xfrm>
            <a:off x="3852000" y="3738825"/>
            <a:ext cx="921600" cy="853200"/>
          </a:xfrm>
          <a:prstGeom prst="roundRect">
            <a:avLst>
              <a:gd name="adj" fmla="val 8464"/>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558" name="Google Shape;558;p43"/>
          <p:cNvSpPr/>
          <p:nvPr/>
        </p:nvSpPr>
        <p:spPr>
          <a:xfrm>
            <a:off x="4714700" y="2354463"/>
            <a:ext cx="1909500" cy="484200"/>
          </a:xfrm>
          <a:prstGeom prst="roundRect">
            <a:avLst>
              <a:gd name="adj" fmla="val 15022"/>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559" name="Google Shape;559;p43"/>
          <p:cNvSpPr/>
          <p:nvPr/>
        </p:nvSpPr>
        <p:spPr>
          <a:xfrm>
            <a:off x="5612325" y="2440713"/>
            <a:ext cx="114300" cy="114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560" name="Google Shape;560;p43"/>
          <p:cNvSpPr txBox="1"/>
          <p:nvPr/>
        </p:nvSpPr>
        <p:spPr>
          <a:xfrm>
            <a:off x="6711141" y="1815963"/>
            <a:ext cx="1732200" cy="417000"/>
          </a:xfrm>
          <a:prstGeom prst="rect">
            <a:avLst/>
          </a:prstGeom>
          <a:solidFill>
            <a:schemeClr val="accent6"/>
          </a:solidFill>
          <a:ln>
            <a:noFill/>
          </a:ln>
        </p:spPr>
        <p:txBody>
          <a:bodyPr spcFirstLastPara="1" wrap="square" lIns="90000" tIns="54000" rIns="90000" bIns="54000" anchor="ctr" anchorCtr="0">
            <a:spAutoFit/>
          </a:bodyPr>
          <a:lstStyle/>
          <a:p>
            <a:pPr marL="0" lvl="0" indent="0" algn="l" rtl="0">
              <a:spcBef>
                <a:spcPts val="0"/>
              </a:spcBef>
              <a:spcAft>
                <a:spcPts val="0"/>
              </a:spcAft>
              <a:buNone/>
            </a:pPr>
            <a:r>
              <a:rPr lang="ja" sz="1000" dirty="0">
                <a:latin typeface="Meiryo" panose="020B0604030504040204" pitchFamily="34" charset="-128"/>
                <a:ea typeface="Meiryo" panose="020B0604030504040204" pitchFamily="34" charset="-128"/>
                <a:cs typeface="M PLUS 1p"/>
                <a:sym typeface="M PLUS 1p"/>
              </a:rPr>
              <a:t>バランスを取るために、</a:t>
            </a:r>
            <a:br>
              <a:rPr lang="ja" sz="1000" dirty="0">
                <a:latin typeface="Meiryo" panose="020B0604030504040204" pitchFamily="34" charset="-128"/>
                <a:ea typeface="Meiryo" panose="020B0604030504040204" pitchFamily="34" charset="-128"/>
                <a:cs typeface="M PLUS 1p"/>
                <a:sym typeface="M PLUS 1p"/>
              </a:rPr>
            </a:br>
            <a:r>
              <a:rPr lang="ja" sz="1000" dirty="0">
                <a:latin typeface="Meiryo" panose="020B0604030504040204" pitchFamily="34" charset="-128"/>
                <a:ea typeface="Meiryo" panose="020B0604030504040204" pitchFamily="34" charset="-128"/>
                <a:cs typeface="M PLUS 1p"/>
                <a:sym typeface="M PLUS 1p"/>
              </a:rPr>
              <a:t>文字間に空白を入れない</a:t>
            </a:r>
            <a:endParaRPr sz="1000" dirty="0">
              <a:latin typeface="Meiryo" panose="020B0604030504040204" pitchFamily="34" charset="-128"/>
              <a:ea typeface="Meiryo" panose="020B0604030504040204" pitchFamily="34" charset="-128"/>
              <a:cs typeface="M PLUS 1p"/>
              <a:sym typeface="M PLUS 1p"/>
            </a:endParaRPr>
          </a:p>
        </p:txBody>
      </p:sp>
      <p:sp>
        <p:nvSpPr>
          <p:cNvPr id="561" name="Google Shape;561;p43"/>
          <p:cNvSpPr txBox="1"/>
          <p:nvPr/>
        </p:nvSpPr>
        <p:spPr>
          <a:xfrm>
            <a:off x="6711141" y="2756088"/>
            <a:ext cx="1732200" cy="570900"/>
          </a:xfrm>
          <a:prstGeom prst="rect">
            <a:avLst/>
          </a:prstGeom>
          <a:solidFill>
            <a:schemeClr val="accent6"/>
          </a:solidFill>
          <a:ln>
            <a:noFill/>
          </a:ln>
        </p:spPr>
        <p:txBody>
          <a:bodyPr spcFirstLastPara="1" wrap="square" lIns="90000" tIns="54000" rIns="90000" bIns="54000" anchor="ctr" anchorCtr="0">
            <a:spAutoFit/>
          </a:bodyPr>
          <a:lstStyle/>
          <a:p>
            <a:pPr marL="0" lvl="0" indent="0" algn="l" rtl="0">
              <a:spcBef>
                <a:spcPts val="0"/>
              </a:spcBef>
              <a:spcAft>
                <a:spcPts val="0"/>
              </a:spcAft>
              <a:buNone/>
            </a:pPr>
            <a:r>
              <a:rPr lang="ja" sz="1000" dirty="0">
                <a:latin typeface="Meiryo" panose="020B0604030504040204" pitchFamily="34" charset="-128"/>
                <a:ea typeface="Meiryo" panose="020B0604030504040204" pitchFamily="34" charset="-128"/>
                <a:cs typeface="M PLUS 1p"/>
                <a:sym typeface="M PLUS 1p"/>
              </a:rPr>
              <a:t>複数の子項目に関連する項目である場合でも、セル結合を用いた表現をしない</a:t>
            </a:r>
            <a:endParaRPr sz="1000" dirty="0">
              <a:latin typeface="Meiryo" panose="020B0604030504040204" pitchFamily="34" charset="-128"/>
              <a:ea typeface="Meiryo" panose="020B0604030504040204" pitchFamily="34" charset="-128"/>
              <a:cs typeface="M PLUS 1p"/>
              <a:sym typeface="M PLUS 1p"/>
            </a:endParaRPr>
          </a:p>
        </p:txBody>
      </p:sp>
      <p:sp>
        <p:nvSpPr>
          <p:cNvPr id="562" name="Google Shape;562;p43"/>
          <p:cNvSpPr/>
          <p:nvPr/>
        </p:nvSpPr>
        <p:spPr>
          <a:xfrm>
            <a:off x="5319700" y="3722025"/>
            <a:ext cx="1909500" cy="282000"/>
          </a:xfrm>
          <a:prstGeom prst="roundRect">
            <a:avLst>
              <a:gd name="adj" fmla="val 8464"/>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563" name="Google Shape;563;p43"/>
          <p:cNvSpPr txBox="1"/>
          <p:nvPr/>
        </p:nvSpPr>
        <p:spPr>
          <a:xfrm>
            <a:off x="7317447" y="3529700"/>
            <a:ext cx="1125900" cy="724800"/>
          </a:xfrm>
          <a:prstGeom prst="rect">
            <a:avLst/>
          </a:prstGeom>
          <a:solidFill>
            <a:srgbClr val="DAEAF6"/>
          </a:solidFill>
          <a:ln>
            <a:noFill/>
          </a:ln>
        </p:spPr>
        <p:txBody>
          <a:bodyPr spcFirstLastPara="1" wrap="square" lIns="90000" tIns="54000" rIns="90000" bIns="54000" anchor="ctr" anchorCtr="0">
            <a:spAutoFit/>
          </a:bodyPr>
          <a:lstStyle/>
          <a:p>
            <a:pPr marL="0" lvl="0" indent="0" algn="l" rtl="0">
              <a:spcBef>
                <a:spcPts val="0"/>
              </a:spcBef>
              <a:spcAft>
                <a:spcPts val="0"/>
              </a:spcAft>
              <a:buNone/>
            </a:pPr>
            <a:r>
              <a:rPr lang="ja" sz="1000" dirty="0">
                <a:latin typeface="Meiryo" panose="020B0604030504040204" pitchFamily="34" charset="-128"/>
                <a:ea typeface="Meiryo" panose="020B0604030504040204" pitchFamily="34" charset="-128"/>
                <a:cs typeface="M PLUS 1p"/>
                <a:sym typeface="M PLUS 1p"/>
              </a:rPr>
              <a:t>見出し行は１行とし、１つの見出し項目で内容を表す</a:t>
            </a:r>
            <a:endParaRPr sz="1000" dirty="0">
              <a:latin typeface="Meiryo" panose="020B0604030504040204" pitchFamily="34" charset="-128"/>
              <a:ea typeface="Meiryo" panose="020B0604030504040204" pitchFamily="34" charset="-128"/>
              <a:cs typeface="M PLUS 1p"/>
              <a:sym typeface="M PLUS 1p"/>
            </a:endParaRPr>
          </a:p>
        </p:txBody>
      </p:sp>
      <p:sp>
        <p:nvSpPr>
          <p:cNvPr id="564" name="Google Shape;564;p43"/>
          <p:cNvSpPr txBox="1"/>
          <p:nvPr/>
        </p:nvSpPr>
        <p:spPr>
          <a:xfrm>
            <a:off x="1242000" y="3305140"/>
            <a:ext cx="1732200" cy="570720"/>
          </a:xfrm>
          <a:prstGeom prst="rect">
            <a:avLst/>
          </a:prstGeom>
          <a:solidFill>
            <a:srgbClr val="DAEAF6"/>
          </a:solidFill>
          <a:ln>
            <a:noFill/>
          </a:ln>
        </p:spPr>
        <p:txBody>
          <a:bodyPr spcFirstLastPara="1" wrap="square" lIns="90000" tIns="54000" rIns="90000" bIns="54000" anchor="ctr" anchorCtr="0">
            <a:spAutoFit/>
          </a:bodyPr>
          <a:lstStyle/>
          <a:p>
            <a:pPr marL="0" lvl="0" indent="0" algn="l" rtl="0">
              <a:spcAft>
                <a:spcPts val="0"/>
              </a:spcAft>
              <a:buNone/>
            </a:pPr>
            <a:r>
              <a:rPr lang="ja" sz="1000" dirty="0">
                <a:latin typeface="Meiryo" panose="020B0604030504040204" pitchFamily="34" charset="-128"/>
                <a:ea typeface="Meiryo" panose="020B0604030504040204" pitchFamily="34" charset="-128"/>
                <a:cs typeface="M PLUS 1p"/>
                <a:sym typeface="M PLUS 1p"/>
              </a:rPr>
              <a:t>情報として必要な場合は、1つの項目として表内に記載する</a:t>
            </a:r>
            <a:endParaRPr sz="1000" dirty="0">
              <a:latin typeface="Meiryo" panose="020B0604030504040204" pitchFamily="34" charset="-128"/>
              <a:ea typeface="Meiryo" panose="020B0604030504040204" pitchFamily="34" charset="-128"/>
              <a:cs typeface="M PLUS 1p"/>
              <a:sym typeface="M PLUS 1p"/>
            </a:endParaRPr>
          </a:p>
        </p:txBody>
      </p:sp>
      <p:sp>
        <p:nvSpPr>
          <p:cNvPr id="565" name="Google Shape;565;p43"/>
          <p:cNvSpPr/>
          <p:nvPr/>
        </p:nvSpPr>
        <p:spPr>
          <a:xfrm rot="10800000">
            <a:off x="1911300" y="3142238"/>
            <a:ext cx="393600" cy="129600"/>
          </a:xfrm>
          <a:prstGeom prst="triangle">
            <a:avLst>
              <a:gd name="adj" fmla="val 49867"/>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566" name="Google Shape;566;p43"/>
          <p:cNvSpPr/>
          <p:nvPr/>
        </p:nvSpPr>
        <p:spPr>
          <a:xfrm rot="10800000">
            <a:off x="7683600" y="3368225"/>
            <a:ext cx="393600" cy="129600"/>
          </a:xfrm>
          <a:prstGeom prst="triangle">
            <a:avLst>
              <a:gd name="adj" fmla="val 49867"/>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cxnSp>
        <p:nvCxnSpPr>
          <p:cNvPr id="567" name="Google Shape;567;p43"/>
          <p:cNvCxnSpPr>
            <a:stCxn id="555" idx="1"/>
            <a:endCxn id="556" idx="0"/>
          </p:cNvCxnSpPr>
          <p:nvPr/>
        </p:nvCxnSpPr>
        <p:spPr>
          <a:xfrm flipH="1">
            <a:off x="2108200" y="2289088"/>
            <a:ext cx="965400" cy="402900"/>
          </a:xfrm>
          <a:prstGeom prst="bentConnector2">
            <a:avLst/>
          </a:prstGeom>
          <a:noFill/>
          <a:ln w="19050" cap="flat" cmpd="sng">
            <a:solidFill>
              <a:schemeClr val="dk2"/>
            </a:solidFill>
            <a:prstDash val="solid"/>
            <a:round/>
            <a:headEnd type="none" w="med" len="med"/>
            <a:tailEnd type="none" w="med" len="med"/>
          </a:ln>
        </p:spPr>
      </p:cxnSp>
      <p:cxnSp>
        <p:nvCxnSpPr>
          <p:cNvPr id="568" name="Google Shape;568;p43"/>
          <p:cNvCxnSpPr>
            <a:stCxn id="559" idx="0"/>
            <a:endCxn id="560" idx="1"/>
          </p:cNvCxnSpPr>
          <p:nvPr/>
        </p:nvCxnSpPr>
        <p:spPr>
          <a:xfrm rot="-5400000">
            <a:off x="5982075" y="1711713"/>
            <a:ext cx="416400" cy="1041600"/>
          </a:xfrm>
          <a:prstGeom prst="bentConnector2">
            <a:avLst/>
          </a:prstGeom>
          <a:noFill/>
          <a:ln w="19050" cap="flat" cmpd="sng">
            <a:solidFill>
              <a:schemeClr val="dk2"/>
            </a:solidFill>
            <a:prstDash val="solid"/>
            <a:round/>
            <a:headEnd type="none" w="med" len="med"/>
            <a:tailEnd type="none" w="med" len="med"/>
          </a:ln>
        </p:spPr>
      </p:cxnSp>
      <p:cxnSp>
        <p:nvCxnSpPr>
          <p:cNvPr id="569" name="Google Shape;569;p43"/>
          <p:cNvCxnSpPr>
            <a:stCxn id="558" idx="3"/>
            <a:endCxn id="561" idx="0"/>
          </p:cNvCxnSpPr>
          <p:nvPr/>
        </p:nvCxnSpPr>
        <p:spPr>
          <a:xfrm>
            <a:off x="6624200" y="2596563"/>
            <a:ext cx="953100" cy="159600"/>
          </a:xfrm>
          <a:prstGeom prst="bentConnector2">
            <a:avLst/>
          </a:prstGeom>
          <a:noFill/>
          <a:ln w="19050" cap="flat" cmpd="sng">
            <a:solidFill>
              <a:schemeClr val="dk2"/>
            </a:solidFill>
            <a:prstDash val="solid"/>
            <a:round/>
            <a:headEnd type="none" w="med" len="med"/>
            <a:tailEnd type="none" w="med" len="med"/>
          </a:ln>
        </p:spPr>
      </p:cxnSp>
      <p:cxnSp>
        <p:nvCxnSpPr>
          <p:cNvPr id="570" name="Google Shape;570;p43"/>
          <p:cNvCxnSpPr>
            <a:stCxn id="564" idx="2"/>
            <a:endCxn id="557" idx="1"/>
          </p:cNvCxnSpPr>
          <p:nvPr/>
        </p:nvCxnSpPr>
        <p:spPr>
          <a:xfrm rot="16200000" flipH="1">
            <a:off x="2835268" y="3148692"/>
            <a:ext cx="289565" cy="1743900"/>
          </a:xfrm>
          <a:prstGeom prst="bentConnector2">
            <a:avLst/>
          </a:prstGeom>
          <a:noFill/>
          <a:ln w="19050" cap="flat" cmpd="sng">
            <a:solidFill>
              <a:schemeClr val="dk2"/>
            </a:solidFill>
            <a:prstDash val="solid"/>
            <a:round/>
            <a:headEnd type="none" w="med" len="med"/>
            <a:tailEnd type="none" w="med" len="med"/>
          </a:ln>
        </p:spPr>
      </p:cxnSp>
      <p:cxnSp>
        <p:nvCxnSpPr>
          <p:cNvPr id="571" name="Google Shape;571;p43"/>
          <p:cNvCxnSpPr>
            <a:stCxn id="562" idx="2"/>
            <a:endCxn id="563" idx="2"/>
          </p:cNvCxnSpPr>
          <p:nvPr/>
        </p:nvCxnSpPr>
        <p:spPr>
          <a:xfrm rot="-5400000" flipH="1">
            <a:off x="6952150" y="3326325"/>
            <a:ext cx="250500" cy="1605900"/>
          </a:xfrm>
          <a:prstGeom prst="bentConnector3">
            <a:avLst>
              <a:gd name="adj1" fmla="val 195050"/>
            </a:avLst>
          </a:prstGeom>
          <a:noFill/>
          <a:ln w="19050" cap="flat" cmpd="sng">
            <a:solidFill>
              <a:schemeClr val="dk2"/>
            </a:solidFill>
            <a:prstDash val="solid"/>
            <a:round/>
            <a:headEnd type="none" w="med" len="med"/>
            <a:tailEnd type="none"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44"/>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26</a:t>
            </a:fld>
            <a:endParaRPr dirty="0"/>
          </a:p>
        </p:txBody>
      </p:sp>
      <p:sp>
        <p:nvSpPr>
          <p:cNvPr id="577" name="Google Shape;577;p44"/>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機械判読に適したデータとは</a:t>
            </a:r>
            <a:endParaRPr b="1" dirty="0"/>
          </a:p>
        </p:txBody>
      </p:sp>
      <p:sp>
        <p:nvSpPr>
          <p:cNvPr id="578" name="Google Shape;578;p44"/>
          <p:cNvSpPr txBox="1">
            <a:spLocks noGrp="1"/>
          </p:cNvSpPr>
          <p:nvPr>
            <p:ph type="body" idx="1"/>
          </p:nvPr>
        </p:nvSpPr>
        <p:spPr>
          <a:xfrm>
            <a:off x="1243350" y="1440000"/>
            <a:ext cx="7200000" cy="307777"/>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CSV形式にすることを前提にExcelファイルを作る際の注意点（2）</a:t>
            </a:r>
            <a:endParaRPr b="1" dirty="0"/>
          </a:p>
        </p:txBody>
      </p:sp>
      <p:sp>
        <p:nvSpPr>
          <p:cNvPr id="579" name="Google Shape;579;p44"/>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ja" dirty="0"/>
              <a:t>3. より利活用されるデータの公開のために</a:t>
            </a:r>
            <a:endParaRPr dirty="0"/>
          </a:p>
        </p:txBody>
      </p:sp>
      <p:graphicFrame>
        <p:nvGraphicFramePr>
          <p:cNvPr id="580" name="Google Shape;580;p44"/>
          <p:cNvGraphicFramePr/>
          <p:nvPr>
            <p:extLst>
              <p:ext uri="{D42A27DB-BD31-4B8C-83A1-F6EECF244321}">
                <p14:modId xmlns:p14="http://schemas.microsoft.com/office/powerpoint/2010/main" val="491089567"/>
              </p:ext>
            </p:extLst>
          </p:nvPr>
        </p:nvGraphicFramePr>
        <p:xfrm>
          <a:off x="2854050" y="1951925"/>
          <a:ext cx="3459550" cy="1122950"/>
        </p:xfrm>
        <a:graphic>
          <a:graphicData uri="http://schemas.openxmlformats.org/drawingml/2006/table">
            <a:tbl>
              <a:tblPr>
                <a:noFill/>
                <a:tableStyleId>{1AAB6FED-DCB5-46EE-9118-3E3DC43DF8FC}</a:tableStyleId>
              </a:tblPr>
              <a:tblGrid>
                <a:gridCol w="749750">
                  <a:extLst>
                    <a:ext uri="{9D8B030D-6E8A-4147-A177-3AD203B41FA5}">
                      <a16:colId xmlns:a16="http://schemas.microsoft.com/office/drawing/2014/main" val="20000"/>
                    </a:ext>
                  </a:extLst>
                </a:gridCol>
                <a:gridCol w="619525">
                  <a:extLst>
                    <a:ext uri="{9D8B030D-6E8A-4147-A177-3AD203B41FA5}">
                      <a16:colId xmlns:a16="http://schemas.microsoft.com/office/drawing/2014/main" val="20001"/>
                    </a:ext>
                  </a:extLst>
                </a:gridCol>
                <a:gridCol w="619525">
                  <a:extLst>
                    <a:ext uri="{9D8B030D-6E8A-4147-A177-3AD203B41FA5}">
                      <a16:colId xmlns:a16="http://schemas.microsoft.com/office/drawing/2014/main" val="20002"/>
                    </a:ext>
                  </a:extLst>
                </a:gridCol>
                <a:gridCol w="735375">
                  <a:extLst>
                    <a:ext uri="{9D8B030D-6E8A-4147-A177-3AD203B41FA5}">
                      <a16:colId xmlns:a16="http://schemas.microsoft.com/office/drawing/2014/main" val="20003"/>
                    </a:ext>
                  </a:extLst>
                </a:gridCol>
                <a:gridCol w="735375">
                  <a:extLst>
                    <a:ext uri="{9D8B030D-6E8A-4147-A177-3AD203B41FA5}">
                      <a16:colId xmlns:a16="http://schemas.microsoft.com/office/drawing/2014/main" val="20004"/>
                    </a:ext>
                  </a:extLst>
                </a:gridCol>
              </a:tblGrid>
              <a:tr h="377750">
                <a:tc>
                  <a:txBody>
                    <a:bodyPr/>
                    <a:lstStyle/>
                    <a:p>
                      <a:pPr marL="0" lvl="0" indent="0" algn="ct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行政区分</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男女別</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常駐人口</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fontAlgn="ctr">
                        <a:spcBef>
                          <a:spcPts val="0"/>
                        </a:spcBef>
                        <a:spcAft>
                          <a:spcPts val="0"/>
                        </a:spcAft>
                        <a:buNone/>
                      </a:pPr>
                      <a:r>
                        <a:rPr lang="ja" sz="1000" b="0" i="0" dirty="0">
                          <a:latin typeface="Meiryo" panose="020B0604030504040204" pitchFamily="34" charset="-128"/>
                          <a:ea typeface="Meiryo" panose="020B0604030504040204" pitchFamily="34" charset="-128"/>
                          <a:cs typeface="M PLUS 1p"/>
                          <a:sym typeface="M PLUS 1p"/>
                        </a:rPr>
                        <a:t>自然動態</a:t>
                      </a:r>
                      <a:br>
                        <a:rPr lang="ja" sz="1000" b="0" i="0" dirty="0">
                          <a:latin typeface="Meiryo" panose="020B0604030504040204" pitchFamily="34" charset="-128"/>
                          <a:ea typeface="Meiryo" panose="020B0604030504040204" pitchFamily="34" charset="-128"/>
                          <a:cs typeface="M PLUS 1p"/>
                          <a:sym typeface="M PLUS 1p"/>
                        </a:rPr>
                      </a:br>
                      <a:r>
                        <a:rPr lang="ja" sz="1000" b="0" i="0" dirty="0">
                          <a:latin typeface="Meiryo" panose="020B0604030504040204" pitchFamily="34" charset="-128"/>
                          <a:ea typeface="Meiryo" panose="020B0604030504040204" pitchFamily="34" charset="-128"/>
                          <a:cs typeface="M PLUS 1p"/>
                          <a:sym typeface="M PLUS 1p"/>
                        </a:rPr>
                        <a:t>(出生)</a:t>
                      </a:r>
                      <a:endParaRPr sz="10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fontAlgn="ctr">
                        <a:spcBef>
                          <a:spcPts val="0"/>
                        </a:spcBef>
                        <a:spcAft>
                          <a:spcPts val="0"/>
                        </a:spcAft>
                        <a:buNone/>
                      </a:pPr>
                      <a:r>
                        <a:rPr lang="ja" sz="1000" b="0" i="0" dirty="0">
                          <a:latin typeface="Meiryo" panose="020B0604030504040204" pitchFamily="34" charset="-128"/>
                          <a:ea typeface="Meiryo" panose="020B0604030504040204" pitchFamily="34" charset="-128"/>
                          <a:cs typeface="M PLUS 1p"/>
                          <a:sym typeface="M PLUS 1p"/>
                        </a:rPr>
                        <a:t>自然動態</a:t>
                      </a:r>
                      <a:br>
                        <a:rPr lang="ja" sz="1000" b="0" i="0" dirty="0">
                          <a:latin typeface="Meiryo" panose="020B0604030504040204" pitchFamily="34" charset="-128"/>
                          <a:ea typeface="Meiryo" panose="020B0604030504040204" pitchFamily="34" charset="-128"/>
                          <a:cs typeface="M PLUS 1p"/>
                          <a:sym typeface="M PLUS 1p"/>
                        </a:rPr>
                      </a:br>
                      <a:r>
                        <a:rPr lang="ja" sz="1000" b="0" i="0" dirty="0">
                          <a:latin typeface="Meiryo" panose="020B0604030504040204" pitchFamily="34" charset="-128"/>
                          <a:ea typeface="Meiryo" panose="020B0604030504040204" pitchFamily="34" charset="-128"/>
                          <a:cs typeface="M PLUS 1p"/>
                          <a:sym typeface="M PLUS 1p"/>
                        </a:rPr>
                        <a:t>(死亡)</a:t>
                      </a:r>
                      <a:endParaRPr sz="10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263875">
                <a:tc rowSpan="2">
                  <a:txBody>
                    <a:bodyPr/>
                    <a:lstStyle/>
                    <a:p>
                      <a:pPr marL="0" lvl="0" indent="0" algn="ctr" rtl="0" fontAlgn="ctr">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一丁目</a:t>
                      </a:r>
                      <a:endParaRPr sz="1000" b="0" i="0" dirty="0">
                        <a:solidFill>
                          <a:schemeClr val="dk1"/>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ct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男</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2,437</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8</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22</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63875">
                <a:tc vMerge="1">
                  <a:txBody>
                    <a:bodyPr/>
                    <a:lstStyle/>
                    <a:p>
                      <a:endParaRPr lang="ja-JP"/>
                    </a:p>
                  </a:txBody>
                  <a:tcPr/>
                </a:tc>
                <a:tc>
                  <a:txBody>
                    <a:bodyPr/>
                    <a:lstStyle/>
                    <a:p>
                      <a:pPr marL="0" lvl="0" indent="0" algn="ct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女</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2,760</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5</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10</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17450">
                <a:tc>
                  <a:txBody>
                    <a:bodyPr/>
                    <a:lstStyle/>
                    <a:p>
                      <a:pPr marL="0" lvl="0" indent="0" algn="ctr" rtl="0" fontAlgn="ctr">
                        <a:spcBef>
                          <a:spcPts val="0"/>
                        </a:spcBef>
                        <a:spcAft>
                          <a:spcPts val="0"/>
                        </a:spcAft>
                        <a:buNone/>
                      </a:pPr>
                      <a:endParaRPr sz="1000" b="0" i="0" dirty="0">
                        <a:solidFill>
                          <a:schemeClr val="dk1"/>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ctr" rtl="0" fontAlgn="ctr">
                        <a:spcBef>
                          <a:spcPts val="0"/>
                        </a:spcBef>
                        <a:spcAft>
                          <a:spcPts val="0"/>
                        </a:spcAft>
                        <a:buNone/>
                      </a:pP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ctr" rtl="0" fontAlgn="ctr">
                        <a:spcBef>
                          <a:spcPts val="0"/>
                        </a:spcBef>
                        <a:spcAft>
                          <a:spcPts val="0"/>
                        </a:spcAft>
                        <a:buNone/>
                      </a:pP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ctr" rtl="0" fontAlgn="ctr">
                        <a:spcBef>
                          <a:spcPts val="0"/>
                        </a:spcBef>
                        <a:spcAft>
                          <a:spcPts val="0"/>
                        </a:spcAft>
                        <a:buNone/>
                      </a:pP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ctr" rtl="0" fontAlgn="ctr">
                        <a:spcBef>
                          <a:spcPts val="0"/>
                        </a:spcBef>
                        <a:spcAft>
                          <a:spcPts val="0"/>
                        </a:spcAft>
                        <a:buNone/>
                      </a:pP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
        <p:nvSpPr>
          <p:cNvPr id="581" name="Google Shape;581;p44"/>
          <p:cNvSpPr/>
          <p:nvPr/>
        </p:nvSpPr>
        <p:spPr>
          <a:xfrm>
            <a:off x="2854050" y="1951925"/>
            <a:ext cx="3459600" cy="1123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582" name="Google Shape;582;p44"/>
          <p:cNvSpPr txBox="1"/>
          <p:nvPr/>
        </p:nvSpPr>
        <p:spPr>
          <a:xfrm>
            <a:off x="1242000" y="2740125"/>
            <a:ext cx="1440000" cy="570900"/>
          </a:xfrm>
          <a:prstGeom prst="rect">
            <a:avLst/>
          </a:prstGeom>
          <a:solidFill>
            <a:schemeClr val="accent6"/>
          </a:solidFill>
          <a:ln>
            <a:noFill/>
          </a:ln>
        </p:spPr>
        <p:txBody>
          <a:bodyPr spcFirstLastPara="1" wrap="square" lIns="90000" tIns="54000" rIns="90000" bIns="54000" anchor="ctr" anchorCtr="0">
            <a:spAutoFit/>
          </a:bodyPr>
          <a:lstStyle/>
          <a:p>
            <a:pPr marL="0" lvl="0" indent="0" algn="l" rtl="0">
              <a:spcBef>
                <a:spcPts val="0"/>
              </a:spcBef>
              <a:spcAft>
                <a:spcPts val="0"/>
              </a:spcAft>
              <a:buNone/>
            </a:pPr>
            <a:r>
              <a:rPr lang="ja" sz="1000" dirty="0">
                <a:latin typeface="Meiryo" panose="020B0604030504040204" pitchFamily="34" charset="-128"/>
                <a:ea typeface="Meiryo" panose="020B0604030504040204" pitchFamily="34" charset="-128"/>
                <a:cs typeface="M PLUS 1p"/>
                <a:sym typeface="M PLUS 1p"/>
              </a:rPr>
              <a:t>並んだ行や列の内容が同じ場合でもセルを結合しない</a:t>
            </a:r>
            <a:endParaRPr sz="1000" dirty="0">
              <a:latin typeface="Meiryo" panose="020B0604030504040204" pitchFamily="34" charset="-128"/>
              <a:ea typeface="Meiryo" panose="020B0604030504040204" pitchFamily="34" charset="-128"/>
              <a:cs typeface="M PLUS 1p"/>
              <a:sym typeface="M PLUS 1p"/>
            </a:endParaRPr>
          </a:p>
        </p:txBody>
      </p:sp>
      <p:sp>
        <p:nvSpPr>
          <p:cNvPr id="583" name="Google Shape;583;p44"/>
          <p:cNvSpPr txBox="1"/>
          <p:nvPr/>
        </p:nvSpPr>
        <p:spPr>
          <a:xfrm>
            <a:off x="6690575" y="1854000"/>
            <a:ext cx="1752900" cy="570900"/>
          </a:xfrm>
          <a:prstGeom prst="rect">
            <a:avLst/>
          </a:prstGeom>
          <a:solidFill>
            <a:schemeClr val="accent6"/>
          </a:solidFill>
          <a:ln>
            <a:noFill/>
          </a:ln>
        </p:spPr>
        <p:txBody>
          <a:bodyPr spcFirstLastPara="1" wrap="square" lIns="90000" tIns="54000" rIns="90000" bIns="54000" anchor="ctr" anchorCtr="0">
            <a:spAutoFit/>
          </a:bodyPr>
          <a:lstStyle/>
          <a:p>
            <a:pPr marL="0" lvl="0" indent="0" algn="l" rtl="0">
              <a:spcBef>
                <a:spcPts val="0"/>
              </a:spcBef>
              <a:spcAft>
                <a:spcPts val="0"/>
              </a:spcAft>
              <a:buNone/>
            </a:pPr>
            <a:r>
              <a:rPr lang="ja" sz="1000" dirty="0">
                <a:latin typeface="Meiryo" panose="020B0604030504040204" pitchFamily="34" charset="-128"/>
                <a:ea typeface="Meiryo" panose="020B0604030504040204" pitchFamily="34" charset="-128"/>
                <a:cs typeface="M PLUS 1p"/>
                <a:sym typeface="M PLUS 1p"/>
              </a:rPr>
              <a:t>1つのセルの記載内容が長文になる場合でも、セル内では改行はしない</a:t>
            </a:r>
            <a:endParaRPr sz="1000" dirty="0">
              <a:latin typeface="Meiryo" panose="020B0604030504040204" pitchFamily="34" charset="-128"/>
              <a:ea typeface="Meiryo" panose="020B0604030504040204" pitchFamily="34" charset="-128"/>
              <a:cs typeface="M PLUS 1p"/>
              <a:sym typeface="M PLUS 1p"/>
            </a:endParaRPr>
          </a:p>
        </p:txBody>
      </p:sp>
      <p:sp>
        <p:nvSpPr>
          <p:cNvPr id="584" name="Google Shape;584;p44"/>
          <p:cNvSpPr txBox="1"/>
          <p:nvPr/>
        </p:nvSpPr>
        <p:spPr>
          <a:xfrm>
            <a:off x="7001997" y="2635638"/>
            <a:ext cx="1440000" cy="724800"/>
          </a:xfrm>
          <a:prstGeom prst="rect">
            <a:avLst/>
          </a:prstGeom>
          <a:solidFill>
            <a:schemeClr val="accent6"/>
          </a:solidFill>
          <a:ln>
            <a:noFill/>
          </a:ln>
        </p:spPr>
        <p:txBody>
          <a:bodyPr spcFirstLastPara="1" wrap="square" lIns="90000" tIns="54000" rIns="90000" bIns="54000" anchor="ctr" anchorCtr="0">
            <a:spAutoFit/>
          </a:bodyPr>
          <a:lstStyle/>
          <a:p>
            <a:pPr marL="0" lvl="0" indent="0" algn="l" rtl="0">
              <a:spcBef>
                <a:spcPts val="0"/>
              </a:spcBef>
              <a:spcAft>
                <a:spcPts val="0"/>
              </a:spcAft>
              <a:buNone/>
            </a:pPr>
            <a:r>
              <a:rPr lang="ja" sz="1000" dirty="0">
                <a:solidFill>
                  <a:schemeClr val="dk1"/>
                </a:solidFill>
                <a:latin typeface="Meiryo" panose="020B0604030504040204" pitchFamily="34" charset="-128"/>
                <a:ea typeface="Meiryo" panose="020B0604030504040204" pitchFamily="34" charset="-128"/>
                <a:cs typeface="M PLUS 1p"/>
                <a:sym typeface="M PLUS 1p"/>
              </a:rPr>
              <a:t>情報の無いセルに罫線を設定すると、CSVに不必要な項目が生じる場合がある</a:t>
            </a:r>
            <a:endParaRPr sz="1000" dirty="0">
              <a:latin typeface="Meiryo" panose="020B0604030504040204" pitchFamily="34" charset="-128"/>
              <a:ea typeface="Meiryo" panose="020B0604030504040204" pitchFamily="34" charset="-128"/>
              <a:cs typeface="M PLUS 1p"/>
              <a:sym typeface="M PLUS 1p"/>
            </a:endParaRPr>
          </a:p>
        </p:txBody>
      </p:sp>
      <p:sp>
        <p:nvSpPr>
          <p:cNvPr id="585" name="Google Shape;585;p44"/>
          <p:cNvSpPr txBox="1"/>
          <p:nvPr/>
        </p:nvSpPr>
        <p:spPr>
          <a:xfrm>
            <a:off x="7001997" y="3541850"/>
            <a:ext cx="1440000" cy="878700"/>
          </a:xfrm>
          <a:prstGeom prst="rect">
            <a:avLst/>
          </a:prstGeom>
          <a:solidFill>
            <a:srgbClr val="DAEAF6"/>
          </a:solidFill>
          <a:ln>
            <a:noFill/>
          </a:ln>
        </p:spPr>
        <p:txBody>
          <a:bodyPr spcFirstLastPara="1" wrap="square" lIns="90000" tIns="54000" rIns="90000" bIns="54000" anchor="ctr" anchorCtr="0">
            <a:spAutoFit/>
          </a:bodyPr>
          <a:lstStyle/>
          <a:p>
            <a:pPr marL="0" lvl="0" indent="0" algn="l" rtl="0">
              <a:spcBef>
                <a:spcPts val="0"/>
              </a:spcBef>
              <a:spcAft>
                <a:spcPts val="0"/>
              </a:spcAft>
              <a:buNone/>
            </a:pPr>
            <a:r>
              <a:rPr lang="ja" sz="1000" dirty="0">
                <a:solidFill>
                  <a:schemeClr val="dk1"/>
                </a:solidFill>
                <a:latin typeface="Meiryo" panose="020B0604030504040204" pitchFamily="34" charset="-128"/>
                <a:ea typeface="Meiryo" panose="020B0604030504040204" pitchFamily="34" charset="-128"/>
                <a:cs typeface="M PLUS 1p"/>
                <a:sym typeface="M PLUS 1p"/>
              </a:rPr>
              <a:t>情報の無いセルには罫線を設定しない</a:t>
            </a:r>
            <a:endParaRPr sz="1000"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l" rtl="0">
              <a:spcBef>
                <a:spcPts val="0"/>
              </a:spcBef>
              <a:spcAft>
                <a:spcPts val="0"/>
              </a:spcAft>
              <a:buClr>
                <a:schemeClr val="dk1"/>
              </a:buClr>
              <a:buSzPts val="1100"/>
              <a:buFont typeface="Arial"/>
              <a:buNone/>
            </a:pPr>
            <a:r>
              <a:rPr lang="ja" sz="1000" dirty="0">
                <a:solidFill>
                  <a:schemeClr val="dk1"/>
                </a:solidFill>
                <a:latin typeface="Meiryo" panose="020B0604030504040204" pitchFamily="34" charset="-128"/>
                <a:ea typeface="Meiryo" panose="020B0604030504040204" pitchFamily="34" charset="-128"/>
                <a:cs typeface="M PLUS 1p"/>
                <a:sym typeface="M PLUS 1p"/>
              </a:rPr>
              <a:t>（図内は分かりやすく点線で表現していますが点線も不要）</a:t>
            </a:r>
            <a:endParaRPr sz="1000"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586" name="Google Shape;586;p44"/>
          <p:cNvSpPr txBox="1"/>
          <p:nvPr/>
        </p:nvSpPr>
        <p:spPr>
          <a:xfrm>
            <a:off x="1242000" y="3495762"/>
            <a:ext cx="1440000" cy="416831"/>
          </a:xfrm>
          <a:prstGeom prst="rect">
            <a:avLst/>
          </a:prstGeom>
          <a:solidFill>
            <a:srgbClr val="DAEAF6"/>
          </a:solidFill>
          <a:ln>
            <a:noFill/>
          </a:ln>
        </p:spPr>
        <p:txBody>
          <a:bodyPr spcFirstLastPara="1" wrap="square" lIns="90000" tIns="54000" rIns="90000" bIns="54000" anchor="ctr" anchorCtr="0">
            <a:spAutoFit/>
          </a:bodyPr>
          <a:lstStyle/>
          <a:p>
            <a:pPr marL="0" lvl="0" indent="0" algn="l" rtl="0">
              <a:spcAft>
                <a:spcPts val="0"/>
              </a:spcAft>
              <a:buNone/>
            </a:pPr>
            <a:r>
              <a:rPr lang="ja" sz="1000" dirty="0">
                <a:latin typeface="Meiryo" panose="020B0604030504040204" pitchFamily="34" charset="-128"/>
                <a:ea typeface="Meiryo" panose="020B0604030504040204" pitchFamily="34" charset="-128"/>
                <a:cs typeface="M PLUS 1p"/>
                <a:sym typeface="M PLUS 1p"/>
              </a:rPr>
              <a:t>各セルに情報を記載する</a:t>
            </a:r>
            <a:endParaRPr sz="1000" dirty="0">
              <a:latin typeface="Meiryo" panose="020B0604030504040204" pitchFamily="34" charset="-128"/>
              <a:ea typeface="Meiryo" panose="020B0604030504040204" pitchFamily="34" charset="-128"/>
              <a:cs typeface="M PLUS 1p"/>
              <a:sym typeface="M PLUS 1p"/>
            </a:endParaRPr>
          </a:p>
        </p:txBody>
      </p:sp>
      <p:sp>
        <p:nvSpPr>
          <p:cNvPr id="587" name="Google Shape;587;p44"/>
          <p:cNvSpPr/>
          <p:nvPr/>
        </p:nvSpPr>
        <p:spPr>
          <a:xfrm rot="10800000">
            <a:off x="1765200" y="3338538"/>
            <a:ext cx="393600" cy="129600"/>
          </a:xfrm>
          <a:prstGeom prst="triangle">
            <a:avLst>
              <a:gd name="adj" fmla="val 49867"/>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588" name="Google Shape;588;p44"/>
          <p:cNvSpPr/>
          <p:nvPr/>
        </p:nvSpPr>
        <p:spPr>
          <a:xfrm rot="10800000">
            <a:off x="7525200" y="3386200"/>
            <a:ext cx="393600" cy="129600"/>
          </a:xfrm>
          <a:prstGeom prst="triangle">
            <a:avLst>
              <a:gd name="adj" fmla="val 49867"/>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cxnSp>
        <p:nvCxnSpPr>
          <p:cNvPr id="589" name="Google Shape;589;p44"/>
          <p:cNvCxnSpPr>
            <a:stCxn id="590" idx="1"/>
            <a:endCxn id="582" idx="0"/>
          </p:cNvCxnSpPr>
          <p:nvPr/>
        </p:nvCxnSpPr>
        <p:spPr>
          <a:xfrm flipH="1">
            <a:off x="1962000" y="2572200"/>
            <a:ext cx="853200" cy="168000"/>
          </a:xfrm>
          <a:prstGeom prst="bentConnector2">
            <a:avLst/>
          </a:prstGeom>
          <a:noFill/>
          <a:ln w="19050" cap="flat" cmpd="sng">
            <a:solidFill>
              <a:schemeClr val="dk2"/>
            </a:solidFill>
            <a:prstDash val="solid"/>
            <a:round/>
            <a:headEnd type="none" w="med" len="med"/>
            <a:tailEnd type="none" w="med" len="med"/>
          </a:ln>
        </p:spPr>
      </p:cxnSp>
      <p:cxnSp>
        <p:nvCxnSpPr>
          <p:cNvPr id="591" name="Google Shape;591;p44"/>
          <p:cNvCxnSpPr>
            <a:stCxn id="592" idx="3"/>
            <a:endCxn id="584" idx="1"/>
          </p:cNvCxnSpPr>
          <p:nvPr/>
        </p:nvCxnSpPr>
        <p:spPr>
          <a:xfrm>
            <a:off x="6361200" y="2998050"/>
            <a:ext cx="640800" cy="600"/>
          </a:xfrm>
          <a:prstGeom prst="bentConnector3">
            <a:avLst>
              <a:gd name="adj1" fmla="val 50000"/>
            </a:avLst>
          </a:prstGeom>
          <a:noFill/>
          <a:ln w="19050" cap="flat" cmpd="sng">
            <a:solidFill>
              <a:schemeClr val="dk2"/>
            </a:solidFill>
            <a:prstDash val="solid"/>
            <a:round/>
            <a:headEnd type="none" w="med" len="med"/>
            <a:tailEnd type="none" w="med" len="med"/>
          </a:ln>
        </p:spPr>
      </p:cxnSp>
      <p:graphicFrame>
        <p:nvGraphicFramePr>
          <p:cNvPr id="593" name="Google Shape;593;p44"/>
          <p:cNvGraphicFramePr/>
          <p:nvPr>
            <p:extLst>
              <p:ext uri="{D42A27DB-BD31-4B8C-83A1-F6EECF244321}">
                <p14:modId xmlns:p14="http://schemas.microsoft.com/office/powerpoint/2010/main" val="2884341549"/>
              </p:ext>
            </p:extLst>
          </p:nvPr>
        </p:nvGraphicFramePr>
        <p:xfrm>
          <a:off x="2854050" y="3463200"/>
          <a:ext cx="4048850" cy="1122950"/>
        </p:xfrm>
        <a:graphic>
          <a:graphicData uri="http://schemas.openxmlformats.org/drawingml/2006/table">
            <a:tbl>
              <a:tblPr>
                <a:noFill/>
                <a:tableStyleId>{1AAB6FED-DCB5-46EE-9118-3E3DC43DF8FC}</a:tableStyleId>
              </a:tblPr>
              <a:tblGrid>
                <a:gridCol w="749750">
                  <a:extLst>
                    <a:ext uri="{9D8B030D-6E8A-4147-A177-3AD203B41FA5}">
                      <a16:colId xmlns:a16="http://schemas.microsoft.com/office/drawing/2014/main" val="20000"/>
                    </a:ext>
                  </a:extLst>
                </a:gridCol>
                <a:gridCol w="619525">
                  <a:extLst>
                    <a:ext uri="{9D8B030D-6E8A-4147-A177-3AD203B41FA5}">
                      <a16:colId xmlns:a16="http://schemas.microsoft.com/office/drawing/2014/main" val="20001"/>
                    </a:ext>
                  </a:extLst>
                </a:gridCol>
                <a:gridCol w="619525">
                  <a:extLst>
                    <a:ext uri="{9D8B030D-6E8A-4147-A177-3AD203B41FA5}">
                      <a16:colId xmlns:a16="http://schemas.microsoft.com/office/drawing/2014/main" val="20002"/>
                    </a:ext>
                  </a:extLst>
                </a:gridCol>
                <a:gridCol w="1030025">
                  <a:extLst>
                    <a:ext uri="{9D8B030D-6E8A-4147-A177-3AD203B41FA5}">
                      <a16:colId xmlns:a16="http://schemas.microsoft.com/office/drawing/2014/main" val="20003"/>
                    </a:ext>
                  </a:extLst>
                </a:gridCol>
                <a:gridCol w="1030025">
                  <a:extLst>
                    <a:ext uri="{9D8B030D-6E8A-4147-A177-3AD203B41FA5}">
                      <a16:colId xmlns:a16="http://schemas.microsoft.com/office/drawing/2014/main" val="20004"/>
                    </a:ext>
                  </a:extLst>
                </a:gridCol>
              </a:tblGrid>
              <a:tr h="377750">
                <a:tc>
                  <a:txBody>
                    <a:bodyPr/>
                    <a:lstStyle/>
                    <a:p>
                      <a:pPr marL="0" lvl="0" indent="0" algn="ct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行政区分</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男女別</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常駐人口</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fontAlgn="ctr">
                        <a:spcBef>
                          <a:spcPts val="0"/>
                        </a:spcBef>
                        <a:spcAft>
                          <a:spcPts val="0"/>
                        </a:spcAft>
                        <a:buNone/>
                      </a:pPr>
                      <a:r>
                        <a:rPr lang="ja" sz="1000" b="0" i="0" dirty="0">
                          <a:latin typeface="Meiryo" panose="020B0604030504040204" pitchFamily="34" charset="-128"/>
                          <a:ea typeface="Meiryo" panose="020B0604030504040204" pitchFamily="34" charset="-128"/>
                          <a:cs typeface="M PLUS 1p"/>
                          <a:sym typeface="M PLUS 1p"/>
                        </a:rPr>
                        <a:t>自然動態(出生)</a:t>
                      </a:r>
                      <a:endParaRPr sz="10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fontAlgn="ctr">
                        <a:spcBef>
                          <a:spcPts val="0"/>
                        </a:spcBef>
                        <a:spcAft>
                          <a:spcPts val="0"/>
                        </a:spcAft>
                        <a:buNone/>
                      </a:pPr>
                      <a:r>
                        <a:rPr lang="ja" sz="1000" b="0" i="0" dirty="0">
                          <a:latin typeface="Meiryo" panose="020B0604030504040204" pitchFamily="34" charset="-128"/>
                          <a:ea typeface="Meiryo" panose="020B0604030504040204" pitchFamily="34" charset="-128"/>
                          <a:cs typeface="M PLUS 1p"/>
                          <a:sym typeface="M PLUS 1p"/>
                        </a:rPr>
                        <a:t>自然動態(死亡)</a:t>
                      </a:r>
                      <a:endParaRPr sz="10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263875">
                <a:tc>
                  <a:txBody>
                    <a:bodyPr/>
                    <a:lstStyle/>
                    <a:p>
                      <a:pPr marL="0" lvl="0" indent="0" algn="ctr" rtl="0" fontAlgn="ctr">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一丁目</a:t>
                      </a:r>
                      <a:endParaRPr sz="1000" b="0" i="0" dirty="0">
                        <a:solidFill>
                          <a:schemeClr val="dk1"/>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ct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男</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2,437</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8</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22</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63875">
                <a:tc>
                  <a:txBody>
                    <a:bodyPr/>
                    <a:lstStyle/>
                    <a:p>
                      <a:pPr marL="0" lvl="0" indent="0" algn="ctr" rtl="0" fontAlgn="ctr">
                        <a:spcBef>
                          <a:spcPts val="0"/>
                        </a:spcBef>
                        <a:spcAft>
                          <a:spcPts val="0"/>
                        </a:spcAft>
                        <a:buClr>
                          <a:schemeClr val="dk1"/>
                        </a:buClr>
                        <a:buSzPts val="1100"/>
                        <a:buFont typeface="Arial"/>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一丁目</a:t>
                      </a:r>
                      <a:endParaRPr b="0" i="0" dirty="0">
                        <a:latin typeface="Meiryo" panose="020B0604030504040204" pitchFamily="34" charset="-128"/>
                        <a:ea typeface="Meiryo" panose="020B0604030504040204" pitchFamily="34" charset="-128"/>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ct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女</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2,760</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5</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10</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17450">
                <a:tc>
                  <a:txBody>
                    <a:bodyPr/>
                    <a:lstStyle/>
                    <a:p>
                      <a:pPr marL="0" lvl="0" indent="0" algn="ctr" rtl="0" fontAlgn="ctr">
                        <a:spcBef>
                          <a:spcPts val="0"/>
                        </a:spcBef>
                        <a:spcAft>
                          <a:spcPts val="0"/>
                        </a:spcAft>
                        <a:buNone/>
                      </a:pPr>
                      <a:endParaRPr sz="1000" b="0" i="0" dirty="0">
                        <a:solidFill>
                          <a:schemeClr val="dk1"/>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chemeClr val="lt2"/>
                      </a:solidFill>
                      <a:prstDash val="dash"/>
                      <a:round/>
                      <a:headEnd type="none" w="sm" len="sm"/>
                      <a:tailEnd type="none" w="sm" len="sm"/>
                    </a:lnL>
                    <a:lnR w="9525" cap="flat" cmpd="sng">
                      <a:solidFill>
                        <a:schemeClr val="lt2"/>
                      </a:solidFill>
                      <a:prstDash val="dash"/>
                      <a:round/>
                      <a:headEnd type="none" w="sm" len="sm"/>
                      <a:tailEnd type="none" w="sm" len="sm"/>
                    </a:lnR>
                    <a:lnT w="9525" cap="flat" cmpd="sng">
                      <a:solidFill>
                        <a:srgbClr val="999999"/>
                      </a:solidFill>
                      <a:prstDash val="solid"/>
                      <a:round/>
                      <a:headEnd type="none" w="sm" len="sm"/>
                      <a:tailEnd type="none" w="sm" len="sm"/>
                    </a:lnT>
                    <a:lnB w="9525" cap="flat" cmpd="sng">
                      <a:solidFill>
                        <a:schemeClr val="lt2"/>
                      </a:solidFill>
                      <a:prstDash val="dash"/>
                      <a:round/>
                      <a:headEnd type="none" w="sm" len="sm"/>
                      <a:tailEnd type="none" w="sm" len="sm"/>
                    </a:lnB>
                    <a:solidFill>
                      <a:schemeClr val="lt1"/>
                    </a:solidFill>
                  </a:tcPr>
                </a:tc>
                <a:tc>
                  <a:txBody>
                    <a:bodyPr/>
                    <a:lstStyle/>
                    <a:p>
                      <a:pPr marL="0" lvl="0" indent="0" algn="ctr" rtl="0" fontAlgn="ctr">
                        <a:spcBef>
                          <a:spcPts val="0"/>
                        </a:spcBef>
                        <a:spcAft>
                          <a:spcPts val="0"/>
                        </a:spcAft>
                        <a:buNone/>
                      </a:pP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chemeClr val="lt2"/>
                      </a:solidFill>
                      <a:prstDash val="dash"/>
                      <a:round/>
                      <a:headEnd type="none" w="sm" len="sm"/>
                      <a:tailEnd type="none" w="sm" len="sm"/>
                    </a:lnL>
                    <a:lnR w="9525" cap="flat" cmpd="sng">
                      <a:solidFill>
                        <a:schemeClr val="lt2"/>
                      </a:solidFill>
                      <a:prstDash val="dash"/>
                      <a:round/>
                      <a:headEnd type="none" w="sm" len="sm"/>
                      <a:tailEnd type="none" w="sm" len="sm"/>
                    </a:lnR>
                    <a:lnT w="9525" cap="flat" cmpd="sng">
                      <a:solidFill>
                        <a:srgbClr val="999999"/>
                      </a:solidFill>
                      <a:prstDash val="solid"/>
                      <a:round/>
                      <a:headEnd type="none" w="sm" len="sm"/>
                      <a:tailEnd type="none" w="sm" len="sm"/>
                    </a:lnT>
                    <a:lnB w="9525" cap="flat" cmpd="sng">
                      <a:solidFill>
                        <a:schemeClr val="lt2"/>
                      </a:solidFill>
                      <a:prstDash val="dash"/>
                      <a:round/>
                      <a:headEnd type="none" w="sm" len="sm"/>
                      <a:tailEnd type="none" w="sm" len="sm"/>
                    </a:lnB>
                    <a:solidFill>
                      <a:schemeClr val="lt1"/>
                    </a:solidFill>
                  </a:tcPr>
                </a:tc>
                <a:tc>
                  <a:txBody>
                    <a:bodyPr/>
                    <a:lstStyle/>
                    <a:p>
                      <a:pPr marL="0" lvl="0" indent="0" algn="ctr" rtl="0" fontAlgn="ctr">
                        <a:spcBef>
                          <a:spcPts val="0"/>
                        </a:spcBef>
                        <a:spcAft>
                          <a:spcPts val="0"/>
                        </a:spcAft>
                        <a:buNone/>
                      </a:pP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chemeClr val="lt2"/>
                      </a:solidFill>
                      <a:prstDash val="dash"/>
                      <a:round/>
                      <a:headEnd type="none" w="sm" len="sm"/>
                      <a:tailEnd type="none" w="sm" len="sm"/>
                    </a:lnL>
                    <a:lnR w="9525" cap="flat" cmpd="sng">
                      <a:solidFill>
                        <a:schemeClr val="lt2"/>
                      </a:solidFill>
                      <a:prstDash val="dash"/>
                      <a:round/>
                      <a:headEnd type="none" w="sm" len="sm"/>
                      <a:tailEnd type="none" w="sm" len="sm"/>
                    </a:lnR>
                    <a:lnT w="9525" cap="flat" cmpd="sng">
                      <a:solidFill>
                        <a:srgbClr val="999999"/>
                      </a:solidFill>
                      <a:prstDash val="solid"/>
                      <a:round/>
                      <a:headEnd type="none" w="sm" len="sm"/>
                      <a:tailEnd type="none" w="sm" len="sm"/>
                    </a:lnT>
                    <a:lnB w="9525" cap="flat" cmpd="sng">
                      <a:solidFill>
                        <a:schemeClr val="lt2"/>
                      </a:solidFill>
                      <a:prstDash val="dash"/>
                      <a:round/>
                      <a:headEnd type="none" w="sm" len="sm"/>
                      <a:tailEnd type="none" w="sm" len="sm"/>
                    </a:lnB>
                    <a:solidFill>
                      <a:schemeClr val="lt1"/>
                    </a:solidFill>
                  </a:tcPr>
                </a:tc>
                <a:tc>
                  <a:txBody>
                    <a:bodyPr/>
                    <a:lstStyle/>
                    <a:p>
                      <a:pPr marL="0" lvl="0" indent="0" algn="ctr" rtl="0" fontAlgn="ctr">
                        <a:spcBef>
                          <a:spcPts val="0"/>
                        </a:spcBef>
                        <a:spcAft>
                          <a:spcPts val="0"/>
                        </a:spcAft>
                        <a:buNone/>
                      </a:pP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chemeClr val="lt2"/>
                      </a:solidFill>
                      <a:prstDash val="dash"/>
                      <a:round/>
                      <a:headEnd type="none" w="sm" len="sm"/>
                      <a:tailEnd type="none" w="sm" len="sm"/>
                    </a:lnL>
                    <a:lnR w="9525" cap="flat" cmpd="sng">
                      <a:solidFill>
                        <a:schemeClr val="lt2"/>
                      </a:solidFill>
                      <a:prstDash val="dash"/>
                      <a:round/>
                      <a:headEnd type="none" w="sm" len="sm"/>
                      <a:tailEnd type="none" w="sm" len="sm"/>
                    </a:lnR>
                    <a:lnT w="9525" cap="flat" cmpd="sng">
                      <a:solidFill>
                        <a:srgbClr val="999999"/>
                      </a:solidFill>
                      <a:prstDash val="solid"/>
                      <a:round/>
                      <a:headEnd type="none" w="sm" len="sm"/>
                      <a:tailEnd type="none" w="sm" len="sm"/>
                    </a:lnT>
                    <a:lnB w="9525" cap="flat" cmpd="sng">
                      <a:solidFill>
                        <a:schemeClr val="lt2"/>
                      </a:solidFill>
                      <a:prstDash val="dash"/>
                      <a:round/>
                      <a:headEnd type="none" w="sm" len="sm"/>
                      <a:tailEnd type="none" w="sm" len="sm"/>
                    </a:lnB>
                    <a:solidFill>
                      <a:schemeClr val="lt1"/>
                    </a:solidFill>
                  </a:tcPr>
                </a:tc>
                <a:tc>
                  <a:txBody>
                    <a:bodyPr/>
                    <a:lstStyle/>
                    <a:p>
                      <a:pPr marL="0" lvl="0" indent="0" algn="ctr" rtl="0" fontAlgn="ctr">
                        <a:spcBef>
                          <a:spcPts val="0"/>
                        </a:spcBef>
                        <a:spcAft>
                          <a:spcPts val="0"/>
                        </a:spcAft>
                        <a:buNone/>
                      </a:pP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chemeClr val="lt2"/>
                      </a:solidFill>
                      <a:prstDash val="dash"/>
                      <a:round/>
                      <a:headEnd type="none" w="sm" len="sm"/>
                      <a:tailEnd type="none" w="sm" len="sm"/>
                    </a:lnL>
                    <a:lnR w="9525" cap="flat" cmpd="sng">
                      <a:solidFill>
                        <a:schemeClr val="lt2"/>
                      </a:solidFill>
                      <a:prstDash val="dash"/>
                      <a:round/>
                      <a:headEnd type="none" w="sm" len="sm"/>
                      <a:tailEnd type="none" w="sm" len="sm"/>
                    </a:lnR>
                    <a:lnT w="9525" cap="flat" cmpd="sng">
                      <a:solidFill>
                        <a:srgbClr val="999999"/>
                      </a:solidFill>
                      <a:prstDash val="solid"/>
                      <a:round/>
                      <a:headEnd type="none" w="sm" len="sm"/>
                      <a:tailEnd type="none" w="sm" len="sm"/>
                    </a:lnT>
                    <a:lnB w="9525" cap="flat" cmpd="sng">
                      <a:solidFill>
                        <a:schemeClr val="lt2"/>
                      </a:solidFill>
                      <a:prstDash val="dash"/>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
        <p:nvSpPr>
          <p:cNvPr id="590" name="Google Shape;590;p44"/>
          <p:cNvSpPr/>
          <p:nvPr/>
        </p:nvSpPr>
        <p:spPr>
          <a:xfrm>
            <a:off x="2815200" y="2304000"/>
            <a:ext cx="825300" cy="536400"/>
          </a:xfrm>
          <a:prstGeom prst="roundRect">
            <a:avLst>
              <a:gd name="adj" fmla="val 9582"/>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cxnSp>
        <p:nvCxnSpPr>
          <p:cNvPr id="594" name="Google Shape;594;p44"/>
          <p:cNvCxnSpPr>
            <a:stCxn id="595" idx="1"/>
            <a:endCxn id="586" idx="2"/>
          </p:cNvCxnSpPr>
          <p:nvPr/>
        </p:nvCxnSpPr>
        <p:spPr>
          <a:xfrm rot="10800000">
            <a:off x="1962000" y="3912594"/>
            <a:ext cx="853200" cy="177907"/>
          </a:xfrm>
          <a:prstGeom prst="bentConnector2">
            <a:avLst/>
          </a:prstGeom>
          <a:noFill/>
          <a:ln w="19050" cap="flat" cmpd="sng">
            <a:solidFill>
              <a:schemeClr val="dk2"/>
            </a:solidFill>
            <a:prstDash val="solid"/>
            <a:round/>
            <a:headEnd type="none" w="med" len="med"/>
            <a:tailEnd type="none" w="med" len="med"/>
          </a:ln>
        </p:spPr>
      </p:cxnSp>
      <p:sp>
        <p:nvSpPr>
          <p:cNvPr id="596" name="Google Shape;596;p44"/>
          <p:cNvSpPr/>
          <p:nvPr/>
        </p:nvSpPr>
        <p:spPr>
          <a:xfrm>
            <a:off x="4804450" y="1925700"/>
            <a:ext cx="1557000" cy="427500"/>
          </a:xfrm>
          <a:prstGeom prst="roundRect">
            <a:avLst>
              <a:gd name="adj" fmla="val 9582"/>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597" name="Google Shape;597;p44"/>
          <p:cNvSpPr/>
          <p:nvPr/>
        </p:nvSpPr>
        <p:spPr>
          <a:xfrm>
            <a:off x="4020900" y="3129575"/>
            <a:ext cx="1125900" cy="393600"/>
          </a:xfrm>
          <a:prstGeom prst="downArrow">
            <a:avLst>
              <a:gd name="adj1" fmla="val 63775"/>
              <a:gd name="adj2" fmla="val 52318"/>
            </a:avLst>
          </a:prstGeom>
          <a:solidFill>
            <a:schemeClr val="accent1"/>
          </a:solidFill>
          <a:ln>
            <a:noFill/>
          </a:ln>
        </p:spPr>
        <p:txBody>
          <a:bodyPr spcFirstLastPara="1" wrap="square" lIns="91425" tIns="126000" rIns="91425" bIns="0" anchor="b" anchorCtr="0">
            <a:noAutofit/>
          </a:bodyPr>
          <a:lstStyle/>
          <a:p>
            <a:pPr marL="0" lvl="0" indent="0" algn="ctr" rtl="0">
              <a:spcBef>
                <a:spcPts val="0"/>
              </a:spcBef>
              <a:spcAft>
                <a:spcPts val="0"/>
              </a:spcAft>
              <a:buNone/>
            </a:pPr>
            <a:r>
              <a:rPr lang="ja" sz="1200" dirty="0">
                <a:solidFill>
                  <a:schemeClr val="lt1"/>
                </a:solidFill>
                <a:latin typeface="Meiryo" panose="020B0604030504040204" pitchFamily="34" charset="-128"/>
                <a:ea typeface="Meiryo" panose="020B0604030504040204" pitchFamily="34" charset="-128"/>
                <a:cs typeface="M PLUS 1p"/>
                <a:sym typeface="M PLUS 1p"/>
              </a:rPr>
              <a:t>改善</a:t>
            </a:r>
            <a:endParaRPr sz="1200" dirty="0">
              <a:solidFill>
                <a:schemeClr val="lt1"/>
              </a:solidFill>
              <a:latin typeface="Meiryo" panose="020B0604030504040204" pitchFamily="34" charset="-128"/>
              <a:ea typeface="Meiryo" panose="020B0604030504040204" pitchFamily="34" charset="-128"/>
              <a:cs typeface="M PLUS 1p"/>
              <a:sym typeface="M PLUS 1p"/>
            </a:endParaRPr>
          </a:p>
        </p:txBody>
      </p:sp>
      <p:sp>
        <p:nvSpPr>
          <p:cNvPr id="592" name="Google Shape;592;p44"/>
          <p:cNvSpPr/>
          <p:nvPr/>
        </p:nvSpPr>
        <p:spPr>
          <a:xfrm>
            <a:off x="2815200" y="2874900"/>
            <a:ext cx="3546000" cy="246300"/>
          </a:xfrm>
          <a:prstGeom prst="roundRect">
            <a:avLst>
              <a:gd name="adj" fmla="val 9582"/>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598" name="Google Shape;598;p44"/>
          <p:cNvSpPr/>
          <p:nvPr/>
        </p:nvSpPr>
        <p:spPr>
          <a:xfrm>
            <a:off x="2815200" y="4420525"/>
            <a:ext cx="4123200" cy="200100"/>
          </a:xfrm>
          <a:prstGeom prst="roundRect">
            <a:avLst>
              <a:gd name="adj" fmla="val 9582"/>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cxnSp>
        <p:nvCxnSpPr>
          <p:cNvPr id="599" name="Google Shape;599;p44"/>
          <p:cNvCxnSpPr>
            <a:stCxn id="598" idx="3"/>
            <a:endCxn id="585" idx="2"/>
          </p:cNvCxnSpPr>
          <p:nvPr/>
        </p:nvCxnSpPr>
        <p:spPr>
          <a:xfrm rot="10800000" flipH="1">
            <a:off x="6938400" y="4420675"/>
            <a:ext cx="783600" cy="99900"/>
          </a:xfrm>
          <a:prstGeom prst="bentConnector2">
            <a:avLst/>
          </a:prstGeom>
          <a:noFill/>
          <a:ln w="19050" cap="flat" cmpd="sng">
            <a:solidFill>
              <a:schemeClr val="dk2"/>
            </a:solidFill>
            <a:prstDash val="solid"/>
            <a:round/>
            <a:headEnd type="none" w="med" len="med"/>
            <a:tailEnd type="none" w="med" len="med"/>
          </a:ln>
        </p:spPr>
      </p:cxnSp>
      <p:cxnSp>
        <p:nvCxnSpPr>
          <p:cNvPr id="600" name="Google Shape;600;p44"/>
          <p:cNvCxnSpPr>
            <a:stCxn id="596" idx="3"/>
            <a:endCxn id="583" idx="1"/>
          </p:cNvCxnSpPr>
          <p:nvPr/>
        </p:nvCxnSpPr>
        <p:spPr>
          <a:xfrm>
            <a:off x="6361450" y="2139450"/>
            <a:ext cx="329100" cy="600"/>
          </a:xfrm>
          <a:prstGeom prst="bentConnector3">
            <a:avLst>
              <a:gd name="adj1" fmla="val 50004"/>
            </a:avLst>
          </a:prstGeom>
          <a:noFill/>
          <a:ln w="19050" cap="flat" cmpd="sng">
            <a:solidFill>
              <a:schemeClr val="dk2"/>
            </a:solidFill>
            <a:prstDash val="solid"/>
            <a:round/>
            <a:headEnd type="none" w="med" len="med"/>
            <a:tailEnd type="none" w="med" len="med"/>
          </a:ln>
        </p:spPr>
      </p:cxnSp>
      <p:sp>
        <p:nvSpPr>
          <p:cNvPr id="601" name="Google Shape;601;p44"/>
          <p:cNvSpPr/>
          <p:nvPr/>
        </p:nvSpPr>
        <p:spPr>
          <a:xfrm>
            <a:off x="2854050" y="3463200"/>
            <a:ext cx="4050000" cy="903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595" name="Google Shape;595;p44"/>
          <p:cNvSpPr/>
          <p:nvPr/>
        </p:nvSpPr>
        <p:spPr>
          <a:xfrm>
            <a:off x="2815200" y="3798000"/>
            <a:ext cx="825300" cy="585000"/>
          </a:xfrm>
          <a:prstGeom prst="roundRect">
            <a:avLst>
              <a:gd name="adj" fmla="val 9582"/>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45"/>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27</a:t>
            </a:fld>
            <a:endParaRPr dirty="0"/>
          </a:p>
        </p:txBody>
      </p:sp>
      <p:sp>
        <p:nvSpPr>
          <p:cNvPr id="607" name="Google Shape;607;p45"/>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データ連携</a:t>
            </a:r>
            <a:endParaRPr b="1" dirty="0"/>
          </a:p>
        </p:txBody>
      </p:sp>
      <p:sp>
        <p:nvSpPr>
          <p:cNvPr id="608" name="Google Shape;608;p45"/>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ja" dirty="0"/>
              <a:t>3. より利活用されるデータの公開のために</a:t>
            </a:r>
            <a:endParaRPr dirty="0"/>
          </a:p>
        </p:txBody>
      </p:sp>
      <p:sp>
        <p:nvSpPr>
          <p:cNvPr id="609" name="Google Shape;609;p45"/>
          <p:cNvSpPr/>
          <p:nvPr/>
        </p:nvSpPr>
        <p:spPr>
          <a:xfrm>
            <a:off x="4707925" y="1440000"/>
            <a:ext cx="3735300" cy="3168000"/>
          </a:xfrm>
          <a:prstGeom prst="roundRect">
            <a:avLst>
              <a:gd name="adj" fmla="val 4963"/>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10" name="Google Shape;610;p45"/>
          <p:cNvSpPr txBox="1"/>
          <p:nvPr/>
        </p:nvSpPr>
        <p:spPr>
          <a:xfrm>
            <a:off x="5417125" y="1340300"/>
            <a:ext cx="2316900" cy="307777"/>
          </a:xfrm>
          <a:prstGeom prst="rect">
            <a:avLst/>
          </a:prstGeom>
          <a:solidFill>
            <a:schemeClr val="lt1"/>
          </a:solidFill>
          <a:ln>
            <a:noFill/>
          </a:ln>
        </p:spPr>
        <p:txBody>
          <a:bodyPr spcFirstLastPara="1" wrap="square" lIns="0" tIns="0" rIns="0" bIns="0" anchor="t" anchorCtr="0">
            <a:spAutoFit/>
          </a:bodyPr>
          <a:lstStyle/>
          <a:p>
            <a:pPr marL="0" lvl="0" indent="0" algn="ctr" rtl="0">
              <a:lnSpc>
                <a:spcPct val="125000"/>
              </a:lnSpc>
              <a:spcBef>
                <a:spcPts val="0"/>
              </a:spcBef>
              <a:spcAft>
                <a:spcPts val="0"/>
              </a:spcAft>
              <a:buNone/>
            </a:pPr>
            <a:r>
              <a:rPr lang="ja" sz="1600" b="1" dirty="0">
                <a:solidFill>
                  <a:schemeClr val="dk1"/>
                </a:solidFill>
                <a:latin typeface="Meiryo" panose="020B0604030504040204" pitchFamily="34" charset="-128"/>
                <a:ea typeface="Meiryo" panose="020B0604030504040204" pitchFamily="34" charset="-128"/>
                <a:cs typeface="M PLUS 1p"/>
                <a:sym typeface="M PLUS 1p"/>
              </a:rPr>
              <a:t>データ連携のメリット</a:t>
            </a:r>
            <a:endParaRPr sz="1600" b="1"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611" name="Google Shape;611;p45"/>
          <p:cNvSpPr txBox="1">
            <a:spLocks noGrp="1"/>
          </p:cNvSpPr>
          <p:nvPr>
            <p:ph type="body" idx="1"/>
          </p:nvPr>
        </p:nvSpPr>
        <p:spPr>
          <a:xfrm>
            <a:off x="1243350" y="1440000"/>
            <a:ext cx="3240000" cy="2551981"/>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データ連携とは、システムやアプリケーションの垣根を越えて、データを共有・活用することを指し、右記のようなメリットがあります。</a:t>
            </a:r>
            <a:endParaRPr sz="1400" dirty="0"/>
          </a:p>
          <a:p>
            <a:pPr marL="0" lvl="0" indent="0" algn="l" rtl="0">
              <a:spcBef>
                <a:spcPts val="1000"/>
              </a:spcBef>
              <a:spcAft>
                <a:spcPts val="0"/>
              </a:spcAft>
              <a:buNone/>
            </a:pPr>
            <a:r>
              <a:rPr lang="ja" sz="1400" dirty="0"/>
              <a:t>このメリットを活かすとともに、1章で触れた</a:t>
            </a:r>
            <a:r>
              <a:rPr lang="ja" sz="1400" b="1" dirty="0"/>
              <a:t>分野・都市横断のデータ連携</a:t>
            </a:r>
            <a:r>
              <a:rPr lang="ja" sz="1400" dirty="0"/>
              <a:t>を推進するためには、データは</a:t>
            </a:r>
            <a:r>
              <a:rPr lang="ja" sz="1400" b="1" dirty="0"/>
              <a:t>より機械判読に適した</a:t>
            </a:r>
            <a:r>
              <a:rPr lang="ja" sz="1400" dirty="0"/>
              <a:t>形式で公開することが望ましいです。</a:t>
            </a:r>
            <a:endParaRPr sz="1400" dirty="0"/>
          </a:p>
        </p:txBody>
      </p:sp>
      <p:sp>
        <p:nvSpPr>
          <p:cNvPr id="612" name="Google Shape;612;p45"/>
          <p:cNvSpPr txBox="1"/>
          <p:nvPr/>
        </p:nvSpPr>
        <p:spPr>
          <a:xfrm>
            <a:off x="4706700" y="1801850"/>
            <a:ext cx="3735300" cy="2577629"/>
          </a:xfrm>
          <a:prstGeom prst="rect">
            <a:avLst/>
          </a:prstGeom>
          <a:noFill/>
          <a:ln>
            <a:noFill/>
          </a:ln>
        </p:spPr>
        <p:txBody>
          <a:bodyPr spcFirstLastPara="1" wrap="square" lIns="0" tIns="0" rIns="0" bIns="0" anchor="t" anchorCtr="0">
            <a:spAutoFit/>
          </a:bodyPr>
          <a:lstStyle/>
          <a:p>
            <a:pPr marL="360000" lvl="0" indent="-234000" algn="l" rtl="0" fontAlgn="ctr">
              <a:lnSpc>
                <a:spcPct val="125000"/>
              </a:lnSpc>
              <a:spcBef>
                <a:spcPts val="400"/>
              </a:spcBef>
              <a:spcAft>
                <a:spcPts val="0"/>
              </a:spcAft>
              <a:buClr>
                <a:schemeClr val="accent1"/>
              </a:buClr>
              <a:buSzPct val="60000"/>
              <a:buFont typeface="M PLUS 1p"/>
              <a:buChar char="●"/>
            </a:pPr>
            <a:r>
              <a:rPr lang="ja" dirty="0">
                <a:solidFill>
                  <a:schemeClr val="dk1"/>
                </a:solidFill>
                <a:latin typeface="Meiryo" panose="020B0604030504040204" pitchFamily="34" charset="-128"/>
                <a:ea typeface="Meiryo" panose="020B0604030504040204" pitchFamily="34" charset="-128"/>
                <a:cs typeface="M PLUS 1p"/>
                <a:sym typeface="M PLUS 1p"/>
              </a:rPr>
              <a:t>複数システム、サービス、ファイル間でのデータ連携を行うことで、それらの</a:t>
            </a:r>
            <a:r>
              <a:rPr lang="ja" b="1" dirty="0">
                <a:solidFill>
                  <a:schemeClr val="dk1"/>
                </a:solidFill>
                <a:latin typeface="Meiryo" panose="020B0604030504040204" pitchFamily="34" charset="-128"/>
                <a:ea typeface="Meiryo" panose="020B0604030504040204" pitchFamily="34" charset="-128"/>
                <a:cs typeface="M PLUS 1p"/>
                <a:sym typeface="M PLUS 1p"/>
              </a:rPr>
              <a:t>データを組み合わせて利活用</a:t>
            </a:r>
            <a:r>
              <a:rPr lang="ja" dirty="0">
                <a:solidFill>
                  <a:schemeClr val="dk1"/>
                </a:solidFill>
                <a:latin typeface="Meiryo" panose="020B0604030504040204" pitchFamily="34" charset="-128"/>
                <a:ea typeface="Meiryo" panose="020B0604030504040204" pitchFamily="34" charset="-128"/>
                <a:cs typeface="M PLUS 1p"/>
                <a:sym typeface="M PLUS 1p"/>
              </a:rPr>
              <a:t>することができる</a:t>
            </a:r>
            <a:endParaRPr dirty="0">
              <a:solidFill>
                <a:schemeClr val="dk1"/>
              </a:solidFill>
              <a:latin typeface="Meiryo" panose="020B0604030504040204" pitchFamily="34" charset="-128"/>
              <a:ea typeface="Meiryo" panose="020B0604030504040204" pitchFamily="34" charset="-128"/>
              <a:cs typeface="M PLUS 1p"/>
              <a:sym typeface="M PLUS 1p"/>
            </a:endParaRPr>
          </a:p>
          <a:p>
            <a:pPr marL="360000" lvl="0" indent="-234000" algn="l" rtl="0" fontAlgn="ctr">
              <a:lnSpc>
                <a:spcPct val="125000"/>
              </a:lnSpc>
              <a:spcBef>
                <a:spcPts val="400"/>
              </a:spcBef>
              <a:spcAft>
                <a:spcPts val="0"/>
              </a:spcAft>
              <a:buClr>
                <a:schemeClr val="accent1"/>
              </a:buClr>
              <a:buSzPct val="60000"/>
              <a:buFont typeface="M PLUS 1p"/>
              <a:buChar char="●"/>
            </a:pPr>
            <a:r>
              <a:rPr lang="ja" dirty="0">
                <a:solidFill>
                  <a:schemeClr val="dk1"/>
                </a:solidFill>
                <a:latin typeface="Meiryo" panose="020B0604030504040204" pitchFamily="34" charset="-128"/>
                <a:ea typeface="Meiryo" panose="020B0604030504040204" pitchFamily="34" charset="-128"/>
                <a:cs typeface="M PLUS 1p"/>
                <a:sym typeface="M PLUS 1p"/>
              </a:rPr>
              <a:t>散在するデータを</a:t>
            </a:r>
            <a:r>
              <a:rPr lang="ja" b="1" dirty="0">
                <a:solidFill>
                  <a:schemeClr val="dk1"/>
                </a:solidFill>
                <a:latin typeface="Meiryo" panose="020B0604030504040204" pitchFamily="34" charset="-128"/>
                <a:ea typeface="Meiryo" panose="020B0604030504040204" pitchFamily="34" charset="-128"/>
                <a:cs typeface="M PLUS 1p"/>
                <a:sym typeface="M PLUS 1p"/>
              </a:rPr>
              <a:t>一元管理</a:t>
            </a:r>
            <a:r>
              <a:rPr lang="ja" dirty="0">
                <a:solidFill>
                  <a:schemeClr val="dk1"/>
                </a:solidFill>
                <a:latin typeface="Meiryo" panose="020B0604030504040204" pitchFamily="34" charset="-128"/>
                <a:ea typeface="Meiryo" panose="020B0604030504040204" pitchFamily="34" charset="-128"/>
                <a:cs typeface="M PLUS 1p"/>
                <a:sym typeface="M PLUS 1p"/>
              </a:rPr>
              <a:t>することができる</a:t>
            </a:r>
            <a:endParaRPr dirty="0">
              <a:solidFill>
                <a:schemeClr val="dk1"/>
              </a:solidFill>
              <a:latin typeface="Meiryo" panose="020B0604030504040204" pitchFamily="34" charset="-128"/>
              <a:ea typeface="Meiryo" panose="020B0604030504040204" pitchFamily="34" charset="-128"/>
              <a:cs typeface="M PLUS 1p"/>
              <a:sym typeface="M PLUS 1p"/>
            </a:endParaRPr>
          </a:p>
          <a:p>
            <a:pPr marL="360000" lvl="0" indent="-234000" algn="l" rtl="0" fontAlgn="ctr">
              <a:lnSpc>
                <a:spcPct val="125000"/>
              </a:lnSpc>
              <a:spcBef>
                <a:spcPts val="400"/>
              </a:spcBef>
              <a:spcAft>
                <a:spcPts val="0"/>
              </a:spcAft>
              <a:buClr>
                <a:schemeClr val="accent1"/>
              </a:buClr>
              <a:buSzPct val="60000"/>
              <a:buFont typeface="M PLUS 1p"/>
              <a:buChar char="●"/>
            </a:pPr>
            <a:r>
              <a:rPr lang="ja" dirty="0">
                <a:solidFill>
                  <a:schemeClr val="dk1"/>
                </a:solidFill>
                <a:latin typeface="Meiryo" panose="020B0604030504040204" pitchFamily="34" charset="-128"/>
                <a:ea typeface="Meiryo" panose="020B0604030504040204" pitchFamily="34" charset="-128"/>
                <a:cs typeface="M PLUS 1p"/>
                <a:sym typeface="M PLUS 1p"/>
              </a:rPr>
              <a:t>システムごとのデータの矛盾を無くし、どのシステムから確認しても</a:t>
            </a:r>
            <a:r>
              <a:rPr lang="ja" b="1" dirty="0">
                <a:solidFill>
                  <a:schemeClr val="dk1"/>
                </a:solidFill>
                <a:latin typeface="Meiryo" panose="020B0604030504040204" pitchFamily="34" charset="-128"/>
                <a:ea typeface="Meiryo" panose="020B0604030504040204" pitchFamily="34" charset="-128"/>
                <a:cs typeface="M PLUS 1p"/>
                <a:sym typeface="M PLUS 1p"/>
              </a:rPr>
              <a:t>正しく整合性の取れたデータを扱う</a:t>
            </a:r>
            <a:r>
              <a:rPr lang="ja" dirty="0">
                <a:solidFill>
                  <a:schemeClr val="dk1"/>
                </a:solidFill>
                <a:latin typeface="Meiryo" panose="020B0604030504040204" pitchFamily="34" charset="-128"/>
                <a:ea typeface="Meiryo" panose="020B0604030504040204" pitchFamily="34" charset="-128"/>
                <a:cs typeface="M PLUS 1p"/>
                <a:sym typeface="M PLUS 1p"/>
              </a:rPr>
              <a:t>ことができる</a:t>
            </a:r>
            <a:endParaRPr sz="1200" dirty="0">
              <a:solidFill>
                <a:srgbClr val="000000"/>
              </a:solidFill>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46"/>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28</a:t>
            </a:fld>
            <a:endParaRPr dirty="0"/>
          </a:p>
        </p:txBody>
      </p:sp>
      <p:sp>
        <p:nvSpPr>
          <p:cNvPr id="618" name="Google Shape;618;p46"/>
          <p:cNvSpPr txBox="1">
            <a:spLocks noGrp="1"/>
          </p:cNvSpPr>
          <p:nvPr>
            <p:ph type="title"/>
          </p:nvPr>
        </p:nvSpPr>
        <p:spPr>
          <a:xfrm>
            <a:off x="1243350" y="828000"/>
            <a:ext cx="432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データの標準化</a:t>
            </a:r>
            <a:endParaRPr b="1" dirty="0"/>
          </a:p>
        </p:txBody>
      </p:sp>
      <p:sp>
        <p:nvSpPr>
          <p:cNvPr id="619" name="Google Shape;619;p46"/>
          <p:cNvSpPr txBox="1">
            <a:spLocks noGrp="1"/>
          </p:cNvSpPr>
          <p:nvPr>
            <p:ph type="body" idx="1"/>
          </p:nvPr>
        </p:nvSpPr>
        <p:spPr>
          <a:xfrm>
            <a:off x="1243350" y="1440000"/>
            <a:ext cx="4320000" cy="321883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データ連携やデータ利活用のためには、機械判読に適したデータ形式に加えて、</a:t>
            </a:r>
            <a:r>
              <a:rPr lang="ja" sz="1400" b="1" dirty="0"/>
              <a:t>データの標準化</a:t>
            </a:r>
            <a:r>
              <a:rPr lang="ja" sz="1400" dirty="0"/>
              <a:t>が必要になります。</a:t>
            </a:r>
            <a:endParaRPr sz="1400" dirty="0"/>
          </a:p>
          <a:p>
            <a:pPr marL="0" lvl="0" indent="0" algn="l" rtl="0">
              <a:spcBef>
                <a:spcPts val="1000"/>
              </a:spcBef>
              <a:spcAft>
                <a:spcPts val="0"/>
              </a:spcAft>
              <a:buNone/>
            </a:pPr>
            <a:r>
              <a:rPr lang="ja" sz="1400" dirty="0"/>
              <a:t>一見同じようなデータでも、使う語彙や表現の仕方、データの種類等が定まっていないと、機械では同じデータとは認識されないので、</a:t>
            </a:r>
            <a:r>
              <a:rPr lang="ja" sz="1400" b="1" dirty="0"/>
              <a:t>ルールが統一されたフォーマットを用意する必要</a:t>
            </a:r>
            <a:r>
              <a:rPr lang="ja" sz="1400" dirty="0"/>
              <a:t>があります。</a:t>
            </a:r>
            <a:endParaRPr sz="1400" dirty="0"/>
          </a:p>
          <a:p>
            <a:pPr marL="0" lvl="0" indent="0" algn="l" rtl="0">
              <a:spcBef>
                <a:spcPts val="1000"/>
              </a:spcBef>
              <a:spcAft>
                <a:spcPts val="0"/>
              </a:spcAft>
              <a:buNone/>
            </a:pPr>
            <a:r>
              <a:rPr lang="ja" sz="1400" dirty="0"/>
              <a:t>オープンデータでは、このデータ標準化の観点からも、政府として公開を推奨するデータの種類と、データ作成の際に</a:t>
            </a:r>
            <a:r>
              <a:rPr lang="ja" sz="1400" b="1" dirty="0"/>
              <a:t>準拠すべきルールやフォーマット等</a:t>
            </a:r>
            <a:r>
              <a:rPr lang="ja" sz="1400" dirty="0"/>
              <a:t>を取りまとめた</a:t>
            </a:r>
            <a:r>
              <a:rPr lang="ja" sz="1400" b="1" dirty="0"/>
              <a:t>推奨データセット</a:t>
            </a:r>
            <a:r>
              <a:rPr lang="ja" sz="1400" baseline="30000" dirty="0"/>
              <a:t>※</a:t>
            </a:r>
            <a:r>
              <a:rPr lang="ja" sz="1400" dirty="0"/>
              <a:t>が整備されています。</a:t>
            </a:r>
            <a:endParaRPr sz="1400" dirty="0"/>
          </a:p>
        </p:txBody>
      </p:sp>
      <p:sp>
        <p:nvSpPr>
          <p:cNvPr id="620" name="Google Shape;620;p46"/>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ja" dirty="0"/>
              <a:t>3. より利活用されるデータの公開のために</a:t>
            </a:r>
            <a:endParaRPr dirty="0"/>
          </a:p>
        </p:txBody>
      </p:sp>
      <p:sp>
        <p:nvSpPr>
          <p:cNvPr id="621" name="Google Shape;621;p46"/>
          <p:cNvSpPr txBox="1"/>
          <p:nvPr/>
        </p:nvSpPr>
        <p:spPr>
          <a:xfrm>
            <a:off x="1242000" y="4726050"/>
            <a:ext cx="7200000" cy="3231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ja" sz="700" dirty="0">
                <a:latin typeface="Meiryo" panose="020B0604030504040204" pitchFamily="34" charset="-128"/>
                <a:ea typeface="Meiryo" panose="020B0604030504040204" pitchFamily="34" charset="-128"/>
                <a:cs typeface="M PLUS 1p"/>
                <a:sym typeface="M PLUS 1p"/>
              </a:rPr>
              <a:t>出典：デジタル庁「推奨データセット」（</a:t>
            </a:r>
            <a:r>
              <a:rPr lang="ja" sz="700" u="sng" dirty="0">
                <a:solidFill>
                  <a:schemeClr val="hlink"/>
                </a:solidFill>
                <a:latin typeface="Meiryo" panose="020B0604030504040204" pitchFamily="34" charset="-128"/>
                <a:ea typeface="Meiryo" panose="020B0604030504040204" pitchFamily="34" charset="-128"/>
                <a:cs typeface="M PLUS 1p"/>
                <a:sym typeface="M PLUS 1p"/>
                <a:hlinkClick r:id="rId3"/>
              </a:rPr>
              <a:t>https://www.digital.go.jp/resources/data_dataset/</a:t>
            </a:r>
            <a:r>
              <a:rPr lang="ja" sz="700" dirty="0">
                <a:latin typeface="Meiryo" panose="020B0604030504040204" pitchFamily="34" charset="-128"/>
                <a:ea typeface="Meiryo" panose="020B0604030504040204" pitchFamily="34" charset="-128"/>
                <a:cs typeface="M PLUS 1p"/>
                <a:sym typeface="M PLUS 1p"/>
              </a:rPr>
              <a:t>）</a:t>
            </a:r>
            <a:endParaRPr sz="700" dirty="0">
              <a:latin typeface="Meiryo" panose="020B0604030504040204" pitchFamily="34" charset="-128"/>
              <a:ea typeface="Meiryo" panose="020B0604030504040204" pitchFamily="34" charset="-128"/>
              <a:cs typeface="M PLUS 1p"/>
              <a:sym typeface="M PLUS 1p"/>
            </a:endParaRPr>
          </a:p>
          <a:p>
            <a:pPr marL="0" lvl="0" indent="0" algn="l" rtl="0">
              <a:lnSpc>
                <a:spcPct val="100000"/>
              </a:lnSpc>
              <a:spcBef>
                <a:spcPts val="0"/>
              </a:spcBef>
              <a:spcAft>
                <a:spcPts val="0"/>
              </a:spcAft>
              <a:buNone/>
            </a:pPr>
            <a:r>
              <a:rPr lang="ja" sz="700" dirty="0">
                <a:latin typeface="Meiryo" panose="020B0604030504040204" pitchFamily="34" charset="-128"/>
                <a:ea typeface="Meiryo" panose="020B0604030504040204" pitchFamily="34" charset="-128"/>
                <a:cs typeface="M PLUS 1p"/>
                <a:sym typeface="M PLUS 1p"/>
              </a:rPr>
              <a:t>※「推奨データセット」は、デジタル庁にて「自治体標準データセット」として見直しを行うことが検討されています。詳しくは下記リンクを参照のこと。</a:t>
            </a:r>
            <a:br>
              <a:rPr lang="ja" sz="700" dirty="0">
                <a:latin typeface="Meiryo" panose="020B0604030504040204" pitchFamily="34" charset="-128"/>
                <a:ea typeface="Meiryo" panose="020B0604030504040204" pitchFamily="34" charset="-128"/>
                <a:cs typeface="M PLUS 1p"/>
                <a:sym typeface="M PLUS 1p"/>
              </a:rPr>
            </a:br>
            <a:r>
              <a:rPr lang="ja" sz="700" u="sng" dirty="0">
                <a:solidFill>
                  <a:schemeClr val="hlink"/>
                </a:solidFill>
                <a:latin typeface="Meiryo" panose="020B0604030504040204" pitchFamily="34" charset="-128"/>
                <a:ea typeface="Meiryo" panose="020B0604030504040204" pitchFamily="34" charset="-128"/>
                <a:cs typeface="M PLUS 1p"/>
                <a:sym typeface="M PLUS 1p"/>
                <a:hlinkClick r:id="rId4"/>
              </a:rPr>
              <a:t>https://www.digital.go.jp/resources/open_data/municipal-standard-data-set-test/</a:t>
            </a:r>
            <a:endParaRPr sz="700" dirty="0">
              <a:latin typeface="Meiryo" panose="020B0604030504040204" pitchFamily="34" charset="-128"/>
              <a:ea typeface="Meiryo" panose="020B0604030504040204" pitchFamily="34" charset="-128"/>
              <a:cs typeface="M PLUS 1p"/>
              <a:sym typeface="M PLUS 1p"/>
            </a:endParaRPr>
          </a:p>
        </p:txBody>
      </p:sp>
      <p:pic>
        <p:nvPicPr>
          <p:cNvPr id="622" name="Google Shape;622;p46"/>
          <p:cNvPicPr preferRelativeResize="0"/>
          <p:nvPr/>
        </p:nvPicPr>
        <p:blipFill>
          <a:blip r:embed="rId5">
            <a:alphaModFix/>
          </a:blip>
          <a:stretch>
            <a:fillRect/>
          </a:stretch>
        </p:blipFill>
        <p:spPr>
          <a:xfrm>
            <a:off x="6038830" y="983700"/>
            <a:ext cx="2403170" cy="3611075"/>
          </a:xfrm>
          <a:prstGeom prst="rect">
            <a:avLst/>
          </a:prstGeom>
          <a:noFill/>
          <a:ln w="9525" cap="flat" cmpd="sng">
            <a:solidFill>
              <a:srgbClr val="999999"/>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grpSp>
        <p:nvGrpSpPr>
          <p:cNvPr id="627" name="Google Shape;627;p47"/>
          <p:cNvGrpSpPr/>
          <p:nvPr/>
        </p:nvGrpSpPr>
        <p:grpSpPr>
          <a:xfrm>
            <a:off x="3446846" y="3281057"/>
            <a:ext cx="847605" cy="638413"/>
            <a:chOff x="1949525" y="2199375"/>
            <a:chExt cx="1203300" cy="906450"/>
          </a:xfrm>
        </p:grpSpPr>
        <p:sp>
          <p:nvSpPr>
            <p:cNvPr id="628" name="Google Shape;628;p47"/>
            <p:cNvSpPr/>
            <p:nvPr/>
          </p:nvSpPr>
          <p:spPr>
            <a:xfrm>
              <a:off x="2072475" y="2199375"/>
              <a:ext cx="960300" cy="639900"/>
            </a:xfrm>
            <a:prstGeom prst="roundRect">
              <a:avLst>
                <a:gd name="adj" fmla="val 7384"/>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29" name="Google Shape;629;p47"/>
            <p:cNvSpPr/>
            <p:nvPr/>
          </p:nvSpPr>
          <p:spPr>
            <a:xfrm>
              <a:off x="1949598" y="2839275"/>
              <a:ext cx="1202400" cy="215400"/>
            </a:xfrm>
            <a:prstGeom prst="trapezoid">
              <a:avLst>
                <a:gd name="adj" fmla="val 73132"/>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30" name="Google Shape;630;p47"/>
            <p:cNvSpPr/>
            <p:nvPr/>
          </p:nvSpPr>
          <p:spPr>
            <a:xfrm rot="10800000">
              <a:off x="1949525" y="3054525"/>
              <a:ext cx="1203300" cy="51300"/>
            </a:xfrm>
            <a:prstGeom prst="round2SameRect">
              <a:avLst>
                <a:gd name="adj1" fmla="val 47210"/>
                <a:gd name="adj2" fmla="val 0"/>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31" name="Google Shape;631;p47"/>
            <p:cNvSpPr/>
            <p:nvPr/>
          </p:nvSpPr>
          <p:spPr>
            <a:xfrm>
              <a:off x="2143575" y="2871237"/>
              <a:ext cx="814500" cy="85200"/>
            </a:xfrm>
            <a:prstGeom prst="trapezoid">
              <a:avLst>
                <a:gd name="adj" fmla="val 65082"/>
              </a:avLst>
            </a:pr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32" name="Google Shape;632;p47"/>
            <p:cNvSpPr/>
            <p:nvPr/>
          </p:nvSpPr>
          <p:spPr>
            <a:xfrm>
              <a:off x="2144150" y="2265868"/>
              <a:ext cx="814500" cy="5100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33" name="Google Shape;633;p47"/>
            <p:cNvSpPr/>
            <p:nvPr/>
          </p:nvSpPr>
          <p:spPr>
            <a:xfrm>
              <a:off x="2381398" y="2973401"/>
              <a:ext cx="347400" cy="51300"/>
            </a:xfrm>
            <a:prstGeom prst="trapezoid">
              <a:avLst>
                <a:gd name="adj" fmla="val 41184"/>
              </a:avLst>
            </a:pr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sp>
        <p:nvSpPr>
          <p:cNvPr id="634" name="Google Shape;634;p47"/>
          <p:cNvSpPr/>
          <p:nvPr/>
        </p:nvSpPr>
        <p:spPr>
          <a:xfrm>
            <a:off x="4084368" y="3126361"/>
            <a:ext cx="327000" cy="3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35" name="Google Shape;635;p47"/>
          <p:cNvSpPr/>
          <p:nvPr/>
        </p:nvSpPr>
        <p:spPr>
          <a:xfrm rot="-7735277">
            <a:off x="4050439" y="3351280"/>
            <a:ext cx="82133" cy="129689"/>
          </a:xfrm>
          <a:prstGeom prst="triangle">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nvGrpSpPr>
          <p:cNvPr id="636" name="Google Shape;636;p47"/>
          <p:cNvGrpSpPr/>
          <p:nvPr/>
        </p:nvGrpSpPr>
        <p:grpSpPr>
          <a:xfrm>
            <a:off x="3738403" y="3381974"/>
            <a:ext cx="264490" cy="248410"/>
            <a:chOff x="6266825" y="3277797"/>
            <a:chExt cx="750325" cy="704708"/>
          </a:xfrm>
        </p:grpSpPr>
        <p:sp>
          <p:nvSpPr>
            <p:cNvPr id="637" name="Google Shape;637;p47"/>
            <p:cNvSpPr/>
            <p:nvPr/>
          </p:nvSpPr>
          <p:spPr>
            <a:xfrm>
              <a:off x="6266825" y="3277805"/>
              <a:ext cx="750300" cy="704700"/>
            </a:xfrm>
            <a:prstGeom prst="roundRect">
              <a:avLst>
                <a:gd name="adj" fmla="val 9878"/>
              </a:avLst>
            </a:prstGeom>
            <a:solidFill>
              <a:srgbClr val="FFFFF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nvGrpSpPr>
            <p:cNvPr id="638" name="Google Shape;638;p47"/>
            <p:cNvGrpSpPr/>
            <p:nvPr/>
          </p:nvGrpSpPr>
          <p:grpSpPr>
            <a:xfrm>
              <a:off x="6266850" y="3277797"/>
              <a:ext cx="750300" cy="144900"/>
              <a:chOff x="6266850" y="3277797"/>
              <a:chExt cx="750300" cy="144900"/>
            </a:xfrm>
          </p:grpSpPr>
          <p:sp>
            <p:nvSpPr>
              <p:cNvPr id="639" name="Google Shape;639;p47"/>
              <p:cNvSpPr/>
              <p:nvPr/>
            </p:nvSpPr>
            <p:spPr>
              <a:xfrm>
                <a:off x="6266850" y="3277797"/>
                <a:ext cx="750300" cy="144900"/>
              </a:xfrm>
              <a:prstGeom prst="round2SameRect">
                <a:avLst>
                  <a:gd name="adj1" fmla="val 45779"/>
                  <a:gd name="adj2" fmla="val 0"/>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40" name="Google Shape;640;p47"/>
              <p:cNvSpPr/>
              <p:nvPr/>
            </p:nvSpPr>
            <p:spPr>
              <a:xfrm>
                <a:off x="6785314" y="3325482"/>
                <a:ext cx="49500" cy="49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41" name="Google Shape;641;p47"/>
              <p:cNvSpPr/>
              <p:nvPr/>
            </p:nvSpPr>
            <p:spPr>
              <a:xfrm>
                <a:off x="6856693" y="3325482"/>
                <a:ext cx="49500" cy="49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42" name="Google Shape;642;p47"/>
              <p:cNvSpPr/>
              <p:nvPr/>
            </p:nvSpPr>
            <p:spPr>
              <a:xfrm>
                <a:off x="6928071" y="3325482"/>
                <a:ext cx="49500" cy="49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grpSp>
      <p:sp>
        <p:nvSpPr>
          <p:cNvPr id="643" name="Google Shape;643;p47"/>
          <p:cNvSpPr txBox="1"/>
          <p:nvPr/>
        </p:nvSpPr>
        <p:spPr>
          <a:xfrm>
            <a:off x="3446140" y="4007174"/>
            <a:ext cx="847500" cy="1692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ja" sz="1100" dirty="0">
                <a:solidFill>
                  <a:schemeClr val="dk1"/>
                </a:solidFill>
                <a:latin typeface="Meiryo" panose="020B0604030504040204" pitchFamily="34" charset="-128"/>
                <a:ea typeface="Meiryo" panose="020B0604030504040204" pitchFamily="34" charset="-128"/>
                <a:cs typeface="M PLUS 1p"/>
                <a:sym typeface="M PLUS 1p"/>
              </a:rPr>
              <a:t>データ利用者</a:t>
            </a:r>
            <a:endParaRPr sz="1100"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644" name="Google Shape;644;p47"/>
          <p:cNvSpPr/>
          <p:nvPr/>
        </p:nvSpPr>
        <p:spPr>
          <a:xfrm>
            <a:off x="1989856" y="3324824"/>
            <a:ext cx="1640100" cy="369300"/>
          </a:xfrm>
          <a:prstGeom prst="rightArrow">
            <a:avLst>
              <a:gd name="adj1" fmla="val 58949"/>
              <a:gd name="adj2" fmla="val 69605"/>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45" name="Google Shape;645;p47"/>
          <p:cNvSpPr/>
          <p:nvPr/>
        </p:nvSpPr>
        <p:spPr>
          <a:xfrm>
            <a:off x="2164436" y="3126374"/>
            <a:ext cx="766200" cy="7662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46" name="Google Shape;646;p47"/>
          <p:cNvSpPr/>
          <p:nvPr/>
        </p:nvSpPr>
        <p:spPr>
          <a:xfrm>
            <a:off x="4707925" y="1021900"/>
            <a:ext cx="3735300" cy="2808600"/>
          </a:xfrm>
          <a:prstGeom prst="roundRect">
            <a:avLst>
              <a:gd name="adj" fmla="val 4963"/>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47" name="Google Shape;647;p47"/>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29</a:t>
            </a:fld>
            <a:endParaRPr dirty="0"/>
          </a:p>
        </p:txBody>
      </p:sp>
      <p:sp>
        <p:nvSpPr>
          <p:cNvPr id="648" name="Google Shape;648;p47"/>
          <p:cNvSpPr txBox="1">
            <a:spLocks noGrp="1"/>
          </p:cNvSpPr>
          <p:nvPr>
            <p:ph type="title"/>
          </p:nvPr>
        </p:nvSpPr>
        <p:spPr>
          <a:xfrm>
            <a:off x="1242000" y="828000"/>
            <a:ext cx="324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APIの公開</a:t>
            </a:r>
            <a:endParaRPr b="1" dirty="0"/>
          </a:p>
        </p:txBody>
      </p:sp>
      <p:sp>
        <p:nvSpPr>
          <p:cNvPr id="649" name="Google Shape;649;p47"/>
          <p:cNvSpPr txBox="1">
            <a:spLocks noGrp="1"/>
          </p:cNvSpPr>
          <p:nvPr>
            <p:ph type="body" idx="1"/>
          </p:nvPr>
        </p:nvSpPr>
        <p:spPr>
          <a:xfrm>
            <a:off x="1243350" y="1440000"/>
            <a:ext cx="3240000" cy="1346522"/>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b="1" dirty="0"/>
              <a:t>API</a:t>
            </a:r>
            <a:r>
              <a:rPr lang="ja" sz="1400" dirty="0"/>
              <a:t>（Application Programing Interface）とは、管理するデータやプログラム機能等を、他のサービスやアプリケーションから呼び出して利用するための連携仕様です。</a:t>
            </a:r>
            <a:endParaRPr sz="1400" dirty="0"/>
          </a:p>
        </p:txBody>
      </p:sp>
      <p:sp>
        <p:nvSpPr>
          <p:cNvPr id="650" name="Google Shape;650;p47"/>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ja" dirty="0"/>
              <a:t>3. より利活用されるデータの公開のために</a:t>
            </a:r>
            <a:endParaRPr dirty="0"/>
          </a:p>
        </p:txBody>
      </p:sp>
      <p:sp>
        <p:nvSpPr>
          <p:cNvPr id="651" name="Google Shape;651;p47"/>
          <p:cNvSpPr txBox="1"/>
          <p:nvPr/>
        </p:nvSpPr>
        <p:spPr>
          <a:xfrm>
            <a:off x="4970875" y="1247298"/>
            <a:ext cx="3209400" cy="1346522"/>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b="1" dirty="0">
                <a:latin typeface="Meiryo" panose="020B0604030504040204" pitchFamily="34" charset="-128"/>
                <a:ea typeface="Meiryo" panose="020B0604030504040204" pitchFamily="34" charset="-128"/>
                <a:cs typeface="M PLUS 1p"/>
                <a:sym typeface="M PLUS 1p"/>
              </a:rPr>
              <a:t>常に最新の情報を表示できる</a:t>
            </a:r>
            <a:endParaRPr b="1" dirty="0">
              <a:solidFill>
                <a:srgbClr val="000000"/>
              </a:solidFill>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0"/>
              </a:spcBef>
              <a:spcAft>
                <a:spcPts val="0"/>
              </a:spcAft>
              <a:buNone/>
            </a:pPr>
            <a:r>
              <a:rPr lang="ja" dirty="0">
                <a:latin typeface="Meiryo" panose="020B0604030504040204" pitchFamily="34" charset="-128"/>
                <a:ea typeface="Meiryo" panose="020B0604030504040204" pitchFamily="34" charset="-128"/>
                <a:cs typeface="M PLUS 1p"/>
                <a:sym typeface="M PLUS 1p"/>
              </a:rPr>
              <a:t>APIを用いることで元情報更新時の再取得処理が不要となるため、二次利用者のアプリケーション等に</a:t>
            </a:r>
            <a:r>
              <a:rPr lang="ja" dirty="0">
                <a:solidFill>
                  <a:schemeClr val="dk1"/>
                </a:solidFill>
                <a:latin typeface="Meiryo" panose="020B0604030504040204" pitchFamily="34" charset="-128"/>
                <a:ea typeface="Meiryo" panose="020B0604030504040204" pitchFamily="34" charset="-128"/>
                <a:cs typeface="M PLUS 1p"/>
                <a:sym typeface="M PLUS 1p"/>
              </a:rPr>
              <a:t>自動で</a:t>
            </a:r>
            <a:r>
              <a:rPr lang="ja" dirty="0">
                <a:latin typeface="Meiryo" panose="020B0604030504040204" pitchFamily="34" charset="-128"/>
                <a:ea typeface="Meiryo" panose="020B0604030504040204" pitchFamily="34" charset="-128"/>
                <a:cs typeface="M PLUS 1p"/>
                <a:sym typeface="M PLUS 1p"/>
              </a:rPr>
              <a:t>最新情報を表示できます。</a:t>
            </a:r>
            <a:endParaRPr sz="1200"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652" name="Google Shape;652;p47"/>
          <p:cNvSpPr txBox="1"/>
          <p:nvPr/>
        </p:nvSpPr>
        <p:spPr>
          <a:xfrm>
            <a:off x="4970875" y="2673591"/>
            <a:ext cx="3209400" cy="107721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b="1" dirty="0">
                <a:latin typeface="Meiryo" panose="020B0604030504040204" pitchFamily="34" charset="-128"/>
                <a:ea typeface="Meiryo" panose="020B0604030504040204" pitchFamily="34" charset="-128"/>
                <a:cs typeface="M PLUS 1p"/>
                <a:sym typeface="M PLUS 1p"/>
              </a:rPr>
              <a:t>大量のデータを取得しやすい</a:t>
            </a:r>
            <a:endParaRPr b="1" dirty="0">
              <a:solidFill>
                <a:srgbClr val="000000"/>
              </a:solidFill>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0"/>
              </a:spcBef>
              <a:spcAft>
                <a:spcPts val="0"/>
              </a:spcAft>
              <a:buNone/>
            </a:pPr>
            <a:r>
              <a:rPr lang="ja" dirty="0">
                <a:latin typeface="Meiryo" panose="020B0604030504040204" pitchFamily="34" charset="-128"/>
                <a:ea typeface="Meiryo" panose="020B0604030504040204" pitchFamily="34" charset="-128"/>
                <a:cs typeface="M PLUS 1p"/>
                <a:sym typeface="M PLUS 1p"/>
              </a:rPr>
              <a:t>APIを用いることで一括でデータが取得できるため、大量の統計データファイル等の二次利用がしやすくなります。</a:t>
            </a:r>
            <a:endParaRPr sz="1200"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653" name="Google Shape;653;p47"/>
          <p:cNvSpPr txBox="1"/>
          <p:nvPr/>
        </p:nvSpPr>
        <p:spPr>
          <a:xfrm>
            <a:off x="5121775" y="908825"/>
            <a:ext cx="2780100" cy="307777"/>
          </a:xfrm>
          <a:prstGeom prst="rect">
            <a:avLst/>
          </a:prstGeom>
          <a:solidFill>
            <a:schemeClr val="lt1"/>
          </a:solidFill>
          <a:ln>
            <a:noFill/>
          </a:ln>
        </p:spPr>
        <p:txBody>
          <a:bodyPr spcFirstLastPara="1" wrap="square" lIns="0" tIns="0" rIns="0" bIns="0" anchor="t" anchorCtr="0">
            <a:spAutoFit/>
          </a:bodyPr>
          <a:lstStyle/>
          <a:p>
            <a:pPr marL="0" lvl="0" indent="0" algn="ctr" rtl="0">
              <a:lnSpc>
                <a:spcPct val="125000"/>
              </a:lnSpc>
              <a:spcBef>
                <a:spcPts val="0"/>
              </a:spcBef>
              <a:spcAft>
                <a:spcPts val="0"/>
              </a:spcAft>
              <a:buNone/>
            </a:pPr>
            <a:r>
              <a:rPr lang="ja" sz="1600" b="1" dirty="0">
                <a:solidFill>
                  <a:schemeClr val="dk1"/>
                </a:solidFill>
                <a:latin typeface="Meiryo" panose="020B0604030504040204" pitchFamily="34" charset="-128"/>
                <a:ea typeface="Meiryo" panose="020B0604030504040204" pitchFamily="34" charset="-128"/>
                <a:cs typeface="M PLUS 1p"/>
                <a:sym typeface="M PLUS 1p"/>
              </a:rPr>
              <a:t>APIを利用する側のメリット</a:t>
            </a:r>
            <a:endParaRPr sz="1600" b="1" dirty="0">
              <a:solidFill>
                <a:schemeClr val="dk1"/>
              </a:solidFill>
              <a:latin typeface="Meiryo" panose="020B0604030504040204" pitchFamily="34" charset="-128"/>
              <a:ea typeface="Meiryo" panose="020B0604030504040204" pitchFamily="34" charset="-128"/>
              <a:cs typeface="M PLUS 1p"/>
              <a:sym typeface="M PLUS 1p"/>
            </a:endParaRPr>
          </a:p>
        </p:txBody>
      </p:sp>
      <p:grpSp>
        <p:nvGrpSpPr>
          <p:cNvPr id="654" name="Google Shape;654;p47"/>
          <p:cNvGrpSpPr/>
          <p:nvPr/>
        </p:nvGrpSpPr>
        <p:grpSpPr>
          <a:xfrm>
            <a:off x="1318546" y="3281057"/>
            <a:ext cx="847605" cy="638413"/>
            <a:chOff x="1949525" y="2199375"/>
            <a:chExt cx="1203300" cy="906450"/>
          </a:xfrm>
        </p:grpSpPr>
        <p:sp>
          <p:nvSpPr>
            <p:cNvPr id="655" name="Google Shape;655;p47"/>
            <p:cNvSpPr/>
            <p:nvPr/>
          </p:nvSpPr>
          <p:spPr>
            <a:xfrm>
              <a:off x="2072475" y="2199375"/>
              <a:ext cx="960300" cy="639900"/>
            </a:xfrm>
            <a:prstGeom prst="roundRect">
              <a:avLst>
                <a:gd name="adj" fmla="val 7384"/>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56" name="Google Shape;656;p47"/>
            <p:cNvSpPr/>
            <p:nvPr/>
          </p:nvSpPr>
          <p:spPr>
            <a:xfrm>
              <a:off x="1949598" y="2839275"/>
              <a:ext cx="1202400" cy="215400"/>
            </a:xfrm>
            <a:prstGeom prst="trapezoid">
              <a:avLst>
                <a:gd name="adj" fmla="val 73132"/>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57" name="Google Shape;657;p47"/>
            <p:cNvSpPr/>
            <p:nvPr/>
          </p:nvSpPr>
          <p:spPr>
            <a:xfrm rot="10800000">
              <a:off x="1949525" y="3054525"/>
              <a:ext cx="1203300" cy="51300"/>
            </a:xfrm>
            <a:prstGeom prst="round2SameRect">
              <a:avLst>
                <a:gd name="adj1" fmla="val 47210"/>
                <a:gd name="adj2" fmla="val 0"/>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58" name="Google Shape;658;p47"/>
            <p:cNvSpPr/>
            <p:nvPr/>
          </p:nvSpPr>
          <p:spPr>
            <a:xfrm>
              <a:off x="2143575" y="2871237"/>
              <a:ext cx="814500" cy="85200"/>
            </a:xfrm>
            <a:prstGeom prst="trapezoid">
              <a:avLst>
                <a:gd name="adj" fmla="val 65082"/>
              </a:avLst>
            </a:pr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59" name="Google Shape;659;p47"/>
            <p:cNvSpPr/>
            <p:nvPr/>
          </p:nvSpPr>
          <p:spPr>
            <a:xfrm>
              <a:off x="2144150" y="2265868"/>
              <a:ext cx="814500" cy="5100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60" name="Google Shape;660;p47"/>
            <p:cNvSpPr/>
            <p:nvPr/>
          </p:nvSpPr>
          <p:spPr>
            <a:xfrm>
              <a:off x="2381398" y="2973401"/>
              <a:ext cx="347400" cy="51300"/>
            </a:xfrm>
            <a:prstGeom prst="trapezoid">
              <a:avLst>
                <a:gd name="adj" fmla="val 41184"/>
              </a:avLst>
            </a:pr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sp>
        <p:nvSpPr>
          <p:cNvPr id="661" name="Google Shape;661;p47"/>
          <p:cNvSpPr txBox="1"/>
          <p:nvPr/>
        </p:nvSpPr>
        <p:spPr>
          <a:xfrm>
            <a:off x="2811281" y="3394058"/>
            <a:ext cx="558900" cy="230832"/>
          </a:xfrm>
          <a:prstGeom prst="rect">
            <a:avLst/>
          </a:prstGeom>
          <a:noFill/>
          <a:ln>
            <a:noFill/>
          </a:ln>
        </p:spPr>
        <p:txBody>
          <a:bodyPr spcFirstLastPara="1" wrap="square" lIns="0" tIns="0" rIns="0" bIns="0" anchor="ctr" anchorCtr="0">
            <a:spAutoFit/>
          </a:bodyPr>
          <a:lstStyle/>
          <a:p>
            <a:pPr marL="0" lvl="0" indent="0" algn="ctr" rtl="0">
              <a:lnSpc>
                <a:spcPct val="150000"/>
              </a:lnSpc>
              <a:spcBef>
                <a:spcPts val="0"/>
              </a:spcBef>
              <a:spcAft>
                <a:spcPts val="0"/>
              </a:spcAft>
              <a:buNone/>
            </a:pPr>
            <a:r>
              <a:rPr lang="ja" sz="1000" dirty="0">
                <a:solidFill>
                  <a:schemeClr val="lt1"/>
                </a:solidFill>
                <a:latin typeface="Meiryo" panose="020B0604030504040204" pitchFamily="34" charset="-128"/>
                <a:ea typeface="Meiryo" panose="020B0604030504040204" pitchFamily="34" charset="-128"/>
                <a:cs typeface="M PLUS 1p"/>
                <a:sym typeface="M PLUS 1p"/>
              </a:rPr>
              <a:t>API公開</a:t>
            </a:r>
            <a:endParaRPr sz="900" dirty="0">
              <a:solidFill>
                <a:schemeClr val="lt1"/>
              </a:solidFill>
              <a:latin typeface="Meiryo" panose="020B0604030504040204" pitchFamily="34" charset="-128"/>
              <a:ea typeface="Meiryo" panose="020B0604030504040204" pitchFamily="34" charset="-128"/>
              <a:cs typeface="M PLUS 1p"/>
              <a:sym typeface="M PLUS 1p"/>
            </a:endParaRPr>
          </a:p>
        </p:txBody>
      </p:sp>
      <p:grpSp>
        <p:nvGrpSpPr>
          <p:cNvPr id="662" name="Google Shape;662;p47"/>
          <p:cNvGrpSpPr/>
          <p:nvPr/>
        </p:nvGrpSpPr>
        <p:grpSpPr>
          <a:xfrm>
            <a:off x="2365402" y="3284242"/>
            <a:ext cx="364266" cy="450464"/>
            <a:chOff x="1110508" y="5854116"/>
            <a:chExt cx="339706" cy="420092"/>
          </a:xfrm>
        </p:grpSpPr>
        <p:grpSp>
          <p:nvGrpSpPr>
            <p:cNvPr id="663" name="Google Shape;663;p47"/>
            <p:cNvGrpSpPr/>
            <p:nvPr/>
          </p:nvGrpSpPr>
          <p:grpSpPr>
            <a:xfrm>
              <a:off x="1110508" y="5854116"/>
              <a:ext cx="339706" cy="420092"/>
              <a:chOff x="3875215" y="1948054"/>
              <a:chExt cx="568640" cy="703200"/>
            </a:xfrm>
          </p:grpSpPr>
          <p:sp>
            <p:nvSpPr>
              <p:cNvPr id="664" name="Google Shape;664;p47"/>
              <p:cNvSpPr/>
              <p:nvPr/>
            </p:nvSpPr>
            <p:spPr>
              <a:xfrm>
                <a:off x="3875215" y="1948054"/>
                <a:ext cx="568500" cy="703200"/>
              </a:xfrm>
              <a:prstGeom prst="snip1Rect">
                <a:avLst>
                  <a:gd name="adj" fmla="val 27811"/>
                </a:avLst>
              </a:prstGeom>
              <a:solidFill>
                <a:srgbClr val="FFFFFF"/>
              </a:solidFill>
              <a:ln w="2857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cs typeface="M PLUS 1p"/>
                  <a:sym typeface="M PLUS 1p"/>
                </a:endParaRPr>
              </a:p>
            </p:txBody>
          </p:sp>
          <p:sp>
            <p:nvSpPr>
              <p:cNvPr id="665" name="Google Shape;665;p47"/>
              <p:cNvSpPr/>
              <p:nvPr/>
            </p:nvSpPr>
            <p:spPr>
              <a:xfrm>
                <a:off x="4269855" y="1948054"/>
                <a:ext cx="174000" cy="174000"/>
              </a:xfrm>
              <a:prstGeom prst="rtTriangle">
                <a:avLst/>
              </a:prstGeom>
              <a:solidFill>
                <a:srgbClr val="59595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cs typeface="M PLUS 1p"/>
                  <a:sym typeface="M PLUS 1p"/>
                </a:endParaRPr>
              </a:p>
            </p:txBody>
          </p:sp>
        </p:grpSp>
        <p:grpSp>
          <p:nvGrpSpPr>
            <p:cNvPr id="666" name="Google Shape;666;p47"/>
            <p:cNvGrpSpPr/>
            <p:nvPr/>
          </p:nvGrpSpPr>
          <p:grpSpPr>
            <a:xfrm>
              <a:off x="1127846" y="5956314"/>
              <a:ext cx="304800" cy="304800"/>
              <a:chOff x="1613875" y="5705764"/>
              <a:chExt cx="304800" cy="304800"/>
            </a:xfrm>
          </p:grpSpPr>
          <p:sp>
            <p:nvSpPr>
              <p:cNvPr id="667" name="Google Shape;667;p47"/>
              <p:cNvSpPr/>
              <p:nvPr/>
            </p:nvSpPr>
            <p:spPr>
              <a:xfrm>
                <a:off x="1658575" y="5750464"/>
                <a:ext cx="215400" cy="215400"/>
              </a:xfrm>
              <a:prstGeom prst="plaque">
                <a:avLst>
                  <a:gd name="adj" fmla="val 40529"/>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68" name="Google Shape;668;p47"/>
              <p:cNvSpPr/>
              <p:nvPr/>
            </p:nvSpPr>
            <p:spPr>
              <a:xfrm rot="2700000">
                <a:off x="1658512" y="5750401"/>
                <a:ext cx="215526" cy="215526"/>
              </a:xfrm>
              <a:prstGeom prst="plaque">
                <a:avLst>
                  <a:gd name="adj" fmla="val 40529"/>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69" name="Google Shape;669;p47"/>
              <p:cNvSpPr/>
              <p:nvPr/>
            </p:nvSpPr>
            <p:spPr>
              <a:xfrm>
                <a:off x="1724379" y="5816264"/>
                <a:ext cx="84000" cy="84000"/>
              </a:xfrm>
              <a:prstGeom prst="ellipse">
                <a:avLst/>
              </a:prstGeom>
              <a:solidFill>
                <a:schemeClr val="dk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grpSp>
      <p:grpSp>
        <p:nvGrpSpPr>
          <p:cNvPr id="670" name="Google Shape;670;p47"/>
          <p:cNvGrpSpPr/>
          <p:nvPr/>
        </p:nvGrpSpPr>
        <p:grpSpPr>
          <a:xfrm>
            <a:off x="1655277" y="3403574"/>
            <a:ext cx="174167" cy="215381"/>
            <a:chOff x="1110508" y="5854116"/>
            <a:chExt cx="339706" cy="420092"/>
          </a:xfrm>
        </p:grpSpPr>
        <p:grpSp>
          <p:nvGrpSpPr>
            <p:cNvPr id="671" name="Google Shape;671;p47"/>
            <p:cNvGrpSpPr/>
            <p:nvPr/>
          </p:nvGrpSpPr>
          <p:grpSpPr>
            <a:xfrm>
              <a:off x="1110508" y="5854116"/>
              <a:ext cx="339706" cy="420092"/>
              <a:chOff x="3875215" y="1948054"/>
              <a:chExt cx="568640" cy="703200"/>
            </a:xfrm>
          </p:grpSpPr>
          <p:sp>
            <p:nvSpPr>
              <p:cNvPr id="672" name="Google Shape;672;p47"/>
              <p:cNvSpPr/>
              <p:nvPr/>
            </p:nvSpPr>
            <p:spPr>
              <a:xfrm>
                <a:off x="3875215" y="1948054"/>
                <a:ext cx="568500" cy="703200"/>
              </a:xfrm>
              <a:prstGeom prst="snip1Rect">
                <a:avLst>
                  <a:gd name="adj" fmla="val 27811"/>
                </a:avLst>
              </a:prstGeom>
              <a:solidFill>
                <a:srgbClr val="FFFFF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cs typeface="M PLUS 1p"/>
                  <a:sym typeface="M PLUS 1p"/>
                </a:endParaRPr>
              </a:p>
            </p:txBody>
          </p:sp>
          <p:sp>
            <p:nvSpPr>
              <p:cNvPr id="673" name="Google Shape;673;p47"/>
              <p:cNvSpPr/>
              <p:nvPr/>
            </p:nvSpPr>
            <p:spPr>
              <a:xfrm>
                <a:off x="4269855" y="1948054"/>
                <a:ext cx="174000" cy="174000"/>
              </a:xfrm>
              <a:prstGeom prst="rtTriangle">
                <a:avLst/>
              </a:prstGeom>
              <a:solidFill>
                <a:srgbClr val="59595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cs typeface="M PLUS 1p"/>
                  <a:sym typeface="M PLUS 1p"/>
                </a:endParaRPr>
              </a:p>
            </p:txBody>
          </p:sp>
        </p:grpSp>
        <p:grpSp>
          <p:nvGrpSpPr>
            <p:cNvPr id="674" name="Google Shape;674;p47"/>
            <p:cNvGrpSpPr/>
            <p:nvPr/>
          </p:nvGrpSpPr>
          <p:grpSpPr>
            <a:xfrm>
              <a:off x="1127846" y="5956314"/>
              <a:ext cx="304800" cy="304800"/>
              <a:chOff x="1613875" y="5705764"/>
              <a:chExt cx="304800" cy="304800"/>
            </a:xfrm>
          </p:grpSpPr>
          <p:sp>
            <p:nvSpPr>
              <p:cNvPr id="675" name="Google Shape;675;p47"/>
              <p:cNvSpPr/>
              <p:nvPr/>
            </p:nvSpPr>
            <p:spPr>
              <a:xfrm>
                <a:off x="1658575" y="5750464"/>
                <a:ext cx="215400" cy="215400"/>
              </a:xfrm>
              <a:prstGeom prst="plaque">
                <a:avLst>
                  <a:gd name="adj" fmla="val 40529"/>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76" name="Google Shape;676;p47"/>
              <p:cNvSpPr/>
              <p:nvPr/>
            </p:nvSpPr>
            <p:spPr>
              <a:xfrm rot="2700000">
                <a:off x="1658512" y="5750401"/>
                <a:ext cx="215526" cy="215526"/>
              </a:xfrm>
              <a:prstGeom prst="plaque">
                <a:avLst>
                  <a:gd name="adj" fmla="val 40529"/>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77" name="Google Shape;677;p47"/>
              <p:cNvSpPr/>
              <p:nvPr/>
            </p:nvSpPr>
            <p:spPr>
              <a:xfrm>
                <a:off x="1724379" y="5816264"/>
                <a:ext cx="84000" cy="84000"/>
              </a:xfrm>
              <a:prstGeom prst="ellipse">
                <a:avLst/>
              </a:prstGeom>
              <a:solidFill>
                <a:schemeClr val="dk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grpSp>
      <p:sp>
        <p:nvSpPr>
          <p:cNvPr id="678" name="Google Shape;678;p47"/>
          <p:cNvSpPr txBox="1"/>
          <p:nvPr/>
        </p:nvSpPr>
        <p:spPr>
          <a:xfrm>
            <a:off x="1123281" y="4007174"/>
            <a:ext cx="1238100" cy="1692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ja" sz="1100" dirty="0">
                <a:solidFill>
                  <a:schemeClr val="dk1"/>
                </a:solidFill>
                <a:latin typeface="Meiryo" panose="020B0604030504040204" pitchFamily="34" charset="-128"/>
                <a:ea typeface="Meiryo" panose="020B0604030504040204" pitchFamily="34" charset="-128"/>
                <a:cs typeface="M PLUS 1p"/>
                <a:sym typeface="M PLUS 1p"/>
              </a:rPr>
              <a:t>データ提供者</a:t>
            </a:r>
            <a:endParaRPr sz="1100" dirty="0">
              <a:solidFill>
                <a:schemeClr val="dk1"/>
              </a:solidFill>
              <a:latin typeface="Meiryo" panose="020B0604030504040204" pitchFamily="34" charset="-128"/>
              <a:ea typeface="Meiryo" panose="020B0604030504040204" pitchFamily="34" charset="-128"/>
              <a:cs typeface="M PLUS 1p"/>
              <a:sym typeface="M PLUS 1p"/>
            </a:endParaRPr>
          </a:p>
        </p:txBody>
      </p:sp>
      <p:grpSp>
        <p:nvGrpSpPr>
          <p:cNvPr id="679" name="Google Shape;679;p47"/>
          <p:cNvGrpSpPr/>
          <p:nvPr/>
        </p:nvGrpSpPr>
        <p:grpSpPr>
          <a:xfrm>
            <a:off x="4106905" y="3166700"/>
            <a:ext cx="282052" cy="246447"/>
            <a:chOff x="4162744" y="3355200"/>
            <a:chExt cx="282052" cy="246447"/>
          </a:xfrm>
        </p:grpSpPr>
        <p:grpSp>
          <p:nvGrpSpPr>
            <p:cNvPr id="680" name="Google Shape;680;p47"/>
            <p:cNvGrpSpPr/>
            <p:nvPr/>
          </p:nvGrpSpPr>
          <p:grpSpPr>
            <a:xfrm>
              <a:off x="4162744" y="3372009"/>
              <a:ext cx="257996" cy="229638"/>
              <a:chOff x="4155032" y="3372009"/>
              <a:chExt cx="257996" cy="229638"/>
            </a:xfrm>
          </p:grpSpPr>
          <p:sp>
            <p:nvSpPr>
              <p:cNvPr id="681" name="Google Shape;681;p47"/>
              <p:cNvSpPr/>
              <p:nvPr/>
            </p:nvSpPr>
            <p:spPr>
              <a:xfrm rot="10227469">
                <a:off x="4198590" y="3387151"/>
                <a:ext cx="199303" cy="199354"/>
              </a:xfrm>
              <a:prstGeom prst="blockArc">
                <a:avLst>
                  <a:gd name="adj1" fmla="val 12149286"/>
                  <a:gd name="adj2" fmla="val 20298476"/>
                  <a:gd name="adj3" fmla="val 1261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82" name="Google Shape;682;p47"/>
              <p:cNvSpPr/>
              <p:nvPr/>
            </p:nvSpPr>
            <p:spPr>
              <a:xfrm rot="-1896023">
                <a:off x="4166258" y="3471582"/>
                <a:ext cx="86776" cy="6726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grpSp>
          <p:nvGrpSpPr>
            <p:cNvPr id="683" name="Google Shape;683;p47"/>
            <p:cNvGrpSpPr/>
            <p:nvPr/>
          </p:nvGrpSpPr>
          <p:grpSpPr>
            <a:xfrm>
              <a:off x="4186800" y="3355200"/>
              <a:ext cx="257996" cy="229500"/>
              <a:chOff x="4170457" y="3341708"/>
              <a:chExt cx="257996" cy="229500"/>
            </a:xfrm>
          </p:grpSpPr>
          <p:sp>
            <p:nvSpPr>
              <p:cNvPr id="684" name="Google Shape;684;p47"/>
              <p:cNvSpPr/>
              <p:nvPr/>
            </p:nvSpPr>
            <p:spPr>
              <a:xfrm rot="-571994">
                <a:off x="4185581" y="3356832"/>
                <a:ext cx="199252" cy="199252"/>
              </a:xfrm>
              <a:prstGeom prst="blockArc">
                <a:avLst>
                  <a:gd name="adj1" fmla="val 12149286"/>
                  <a:gd name="adj2" fmla="val 20298476"/>
                  <a:gd name="adj3" fmla="val 1261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85" name="Google Shape;685;p47"/>
              <p:cNvSpPr/>
              <p:nvPr/>
            </p:nvSpPr>
            <p:spPr>
              <a:xfrm rot="8897319">
                <a:off x="4330478" y="3404463"/>
                <a:ext cx="86751" cy="6735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grpSp>
      <p:sp>
        <p:nvSpPr>
          <p:cNvPr id="686" name="Google Shape;686;p47"/>
          <p:cNvSpPr/>
          <p:nvPr/>
        </p:nvSpPr>
        <p:spPr>
          <a:xfrm rot="5400000">
            <a:off x="6470725" y="3336562"/>
            <a:ext cx="209700" cy="1197600"/>
          </a:xfrm>
          <a:prstGeom prst="rightArrow">
            <a:avLst>
              <a:gd name="adj1" fmla="val 58949"/>
              <a:gd name="adj2"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87" name="Google Shape;687;p47"/>
          <p:cNvSpPr txBox="1"/>
          <p:nvPr/>
        </p:nvSpPr>
        <p:spPr>
          <a:xfrm>
            <a:off x="4891225" y="4136400"/>
            <a:ext cx="3368700" cy="495520"/>
          </a:xfrm>
          <a:prstGeom prst="rect">
            <a:avLst/>
          </a:prstGeom>
          <a:solidFill>
            <a:schemeClr val="lt1"/>
          </a:solidFill>
          <a:ln>
            <a:noFill/>
          </a:ln>
        </p:spPr>
        <p:txBody>
          <a:bodyPr spcFirstLastPara="1" wrap="square" lIns="0" tIns="0" rIns="0" bIns="0" anchor="t" anchorCtr="0">
            <a:spAutoFit/>
          </a:bodyPr>
          <a:lstStyle/>
          <a:p>
            <a:pPr marL="0" lvl="0" indent="0" algn="ctr" rtl="0">
              <a:lnSpc>
                <a:spcPct val="115000"/>
              </a:lnSpc>
              <a:spcBef>
                <a:spcPts val="0"/>
              </a:spcBef>
              <a:spcAft>
                <a:spcPts val="0"/>
              </a:spcAft>
              <a:buNone/>
            </a:pPr>
            <a:r>
              <a:rPr lang="ja" b="1" dirty="0">
                <a:solidFill>
                  <a:schemeClr val="dk1"/>
                </a:solidFill>
                <a:latin typeface="Meiryo" panose="020B0604030504040204" pitchFamily="34" charset="-128"/>
                <a:ea typeface="Meiryo" panose="020B0604030504040204" pitchFamily="34" charset="-128"/>
                <a:cs typeface="M PLUS 1p"/>
                <a:sym typeface="M PLUS 1p"/>
              </a:rPr>
              <a:t>地方公共団体がAPIを公開することで、</a:t>
            </a:r>
            <a:br>
              <a:rPr lang="ja" b="1" dirty="0">
                <a:solidFill>
                  <a:schemeClr val="dk1"/>
                </a:solidFill>
                <a:latin typeface="Meiryo" panose="020B0604030504040204" pitchFamily="34" charset="-128"/>
                <a:ea typeface="Meiryo" panose="020B0604030504040204" pitchFamily="34" charset="-128"/>
                <a:cs typeface="M PLUS 1p"/>
                <a:sym typeface="M PLUS 1p"/>
              </a:rPr>
            </a:br>
            <a:r>
              <a:rPr lang="ja" b="1" dirty="0">
                <a:solidFill>
                  <a:schemeClr val="dk1"/>
                </a:solidFill>
                <a:latin typeface="Meiryo" panose="020B0604030504040204" pitchFamily="34" charset="-128"/>
                <a:ea typeface="Meiryo" panose="020B0604030504040204" pitchFamily="34" charset="-128"/>
                <a:cs typeface="M PLUS 1p"/>
                <a:sym typeface="M PLUS 1p"/>
              </a:rPr>
              <a:t>よりデータが利活用されやすくなります</a:t>
            </a:r>
            <a:endParaRPr sz="1000" b="1" dirty="0">
              <a:solidFill>
                <a:schemeClr val="dk1"/>
              </a:solidFill>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cxnSp>
        <p:nvCxnSpPr>
          <p:cNvPr id="231" name="Google Shape;231;p21"/>
          <p:cNvCxnSpPr>
            <a:stCxn id="232" idx="3"/>
          </p:cNvCxnSpPr>
          <p:nvPr/>
        </p:nvCxnSpPr>
        <p:spPr>
          <a:xfrm>
            <a:off x="2226600" y="3693000"/>
            <a:ext cx="6215400" cy="0"/>
          </a:xfrm>
          <a:prstGeom prst="straightConnector1">
            <a:avLst/>
          </a:prstGeom>
          <a:noFill/>
          <a:ln w="9525" cap="flat" cmpd="sng">
            <a:solidFill>
              <a:srgbClr val="E7E6E6"/>
            </a:solidFill>
            <a:prstDash val="solid"/>
            <a:round/>
            <a:headEnd type="none" w="med" len="med"/>
            <a:tailEnd type="none" w="med" len="med"/>
          </a:ln>
        </p:spPr>
      </p:cxnSp>
      <p:sp>
        <p:nvSpPr>
          <p:cNvPr id="232" name="Google Shape;232;p21"/>
          <p:cNvSpPr/>
          <p:nvPr/>
        </p:nvSpPr>
        <p:spPr>
          <a:xfrm>
            <a:off x="1242000" y="3564000"/>
            <a:ext cx="984600" cy="258000"/>
          </a:xfrm>
          <a:prstGeom prst="roundRect">
            <a:avLst>
              <a:gd name="adj" fmla="val 50000"/>
            </a:avLst>
          </a:prstGeom>
          <a:solidFill>
            <a:srgbClr val="E7E6E6"/>
          </a:solidFill>
          <a:ln>
            <a:noFill/>
          </a:ln>
        </p:spPr>
        <p:txBody>
          <a:bodyPr spcFirstLastPara="1" wrap="square" lIns="0" tIns="0" rIns="0" bIns="0" anchor="ctr" anchorCtr="0">
            <a:noAutofit/>
          </a:bodyPr>
          <a:lstStyle/>
          <a:p>
            <a:pPr marL="0" lvl="0" indent="0" algn="ctr" rtl="0" fontAlgn="ctr">
              <a:lnSpc>
                <a:spcPct val="100000"/>
              </a:lnSpc>
              <a:spcBef>
                <a:spcPts val="200"/>
              </a:spcBef>
              <a:spcAft>
                <a:spcPts val="0"/>
              </a:spcAft>
              <a:buClr>
                <a:schemeClr val="dk1"/>
              </a:buClr>
              <a:buSzPts val="1100"/>
              <a:buFont typeface="Arial"/>
              <a:buNone/>
            </a:pPr>
            <a:r>
              <a:rPr lang="ja" sz="1300" dirty="0">
                <a:solidFill>
                  <a:schemeClr val="dk1"/>
                </a:solidFill>
                <a:latin typeface="Meiryo" panose="020B0604030504040204" pitchFamily="34" charset="-128"/>
                <a:ea typeface="Meiryo" panose="020B0604030504040204" pitchFamily="34" charset="-128"/>
                <a:cs typeface="M PLUS 1p"/>
                <a:sym typeface="M PLUS 1p"/>
              </a:rPr>
              <a:t>別添資料</a:t>
            </a:r>
            <a:endParaRPr sz="1300"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233" name="Google Shape;233;p21"/>
          <p:cNvSpPr txBox="1"/>
          <p:nvPr/>
        </p:nvSpPr>
        <p:spPr>
          <a:xfrm>
            <a:off x="1242000" y="1350000"/>
            <a:ext cx="6480000" cy="2019784"/>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Clr>
                <a:schemeClr val="dk1"/>
              </a:buClr>
              <a:buSzPts val="1100"/>
              <a:buFont typeface="Arial"/>
              <a:buNone/>
            </a:pPr>
            <a:r>
              <a:rPr lang="ja" sz="2100" b="1" dirty="0">
                <a:latin typeface="Meiryo" panose="020B0604030504040204" pitchFamily="34" charset="-128"/>
                <a:ea typeface="Meiryo" panose="020B0604030504040204" pitchFamily="34" charset="-128"/>
                <a:cs typeface="M PLUS 1p"/>
                <a:sym typeface="M PLUS 1p"/>
              </a:rPr>
              <a:t>はじめに</a:t>
            </a:r>
            <a:endParaRPr sz="2100" b="1" dirty="0">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0"/>
              </a:spcBef>
              <a:spcAft>
                <a:spcPts val="0"/>
              </a:spcAft>
              <a:buClr>
                <a:schemeClr val="dk1"/>
              </a:buClr>
              <a:buSzPts val="1100"/>
              <a:buFont typeface="Arial"/>
              <a:buNone/>
            </a:pPr>
            <a:r>
              <a:rPr lang="ja" sz="2100" b="1" dirty="0">
                <a:latin typeface="Meiryo" panose="020B0604030504040204" pitchFamily="34" charset="-128"/>
                <a:ea typeface="Meiryo" panose="020B0604030504040204" pitchFamily="34" charset="-128"/>
                <a:cs typeface="M PLUS 1p"/>
                <a:sym typeface="M PLUS 1p"/>
              </a:rPr>
              <a:t>1. 日本が目指す未来社会</a:t>
            </a:r>
            <a:endParaRPr sz="2100" b="1" dirty="0">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0"/>
              </a:spcBef>
              <a:spcAft>
                <a:spcPts val="0"/>
              </a:spcAft>
              <a:buClr>
                <a:schemeClr val="dk1"/>
              </a:buClr>
              <a:buSzPts val="1100"/>
              <a:buFont typeface="Arial"/>
              <a:buNone/>
            </a:pPr>
            <a:r>
              <a:rPr lang="ja" sz="2100" b="1" dirty="0">
                <a:latin typeface="Meiryo" panose="020B0604030504040204" pitchFamily="34" charset="-128"/>
                <a:ea typeface="Meiryo" panose="020B0604030504040204" pitchFamily="34" charset="-128"/>
                <a:cs typeface="M PLUS 1p"/>
                <a:sym typeface="M PLUS 1p"/>
              </a:rPr>
              <a:t>2. オープンデータに取り組む意義</a:t>
            </a:r>
            <a:endParaRPr sz="2100" b="1" dirty="0">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0"/>
              </a:spcBef>
              <a:spcAft>
                <a:spcPts val="0"/>
              </a:spcAft>
              <a:buClr>
                <a:schemeClr val="dk1"/>
              </a:buClr>
              <a:buSzPts val="1100"/>
              <a:buFont typeface="Arial"/>
              <a:buNone/>
            </a:pPr>
            <a:r>
              <a:rPr lang="ja" sz="2100" b="1" dirty="0">
                <a:latin typeface="Meiryo" panose="020B0604030504040204" pitchFamily="34" charset="-128"/>
                <a:ea typeface="Meiryo" panose="020B0604030504040204" pitchFamily="34" charset="-128"/>
                <a:cs typeface="M PLUS 1p"/>
                <a:sym typeface="M PLUS 1p"/>
              </a:rPr>
              <a:t>3. より利活用されるデータの公開のために</a:t>
            </a:r>
            <a:endParaRPr sz="2100" b="1" dirty="0">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0"/>
              </a:spcBef>
              <a:spcAft>
                <a:spcPts val="0"/>
              </a:spcAft>
              <a:buNone/>
            </a:pPr>
            <a:r>
              <a:rPr lang="ja" sz="2100" b="1" dirty="0">
                <a:latin typeface="Meiryo" panose="020B0604030504040204" pitchFamily="34" charset="-128"/>
                <a:ea typeface="Meiryo" panose="020B0604030504040204" pitchFamily="34" charset="-128"/>
                <a:cs typeface="M PLUS 1p"/>
                <a:sym typeface="M PLUS 1p"/>
              </a:rPr>
              <a:t>まとめ</a:t>
            </a:r>
            <a:endParaRPr sz="2100" b="1" dirty="0">
              <a:latin typeface="Meiryo" panose="020B0604030504040204" pitchFamily="34" charset="-128"/>
              <a:ea typeface="Meiryo" panose="020B0604030504040204" pitchFamily="34" charset="-128"/>
              <a:cs typeface="M PLUS 1p"/>
              <a:sym typeface="M PLUS 1p"/>
            </a:endParaRPr>
          </a:p>
        </p:txBody>
      </p:sp>
      <p:sp>
        <p:nvSpPr>
          <p:cNvPr id="234" name="Google Shape;234;p21"/>
          <p:cNvSpPr txBox="1"/>
          <p:nvPr/>
        </p:nvSpPr>
        <p:spPr>
          <a:xfrm>
            <a:off x="1242000" y="3877100"/>
            <a:ext cx="6480000" cy="807913"/>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2100" b="1" dirty="0">
                <a:latin typeface="Meiryo" panose="020B0604030504040204" pitchFamily="34" charset="-128"/>
                <a:ea typeface="Meiryo" panose="020B0604030504040204" pitchFamily="34" charset="-128"/>
                <a:cs typeface="M PLUS 1p"/>
                <a:sym typeface="M PLUS 1p"/>
              </a:rPr>
              <a:t>データ利活用の参考ツール</a:t>
            </a:r>
            <a:endParaRPr sz="2100" b="1" dirty="0">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0"/>
              </a:spcBef>
              <a:spcAft>
                <a:spcPts val="0"/>
              </a:spcAft>
              <a:buNone/>
            </a:pPr>
            <a:r>
              <a:rPr lang="ja" sz="2100" b="1" dirty="0">
                <a:latin typeface="Meiryo" panose="020B0604030504040204" pitchFamily="34" charset="-128"/>
                <a:ea typeface="Meiryo" panose="020B0604030504040204" pitchFamily="34" charset="-128"/>
                <a:cs typeface="M PLUS 1p"/>
                <a:sym typeface="M PLUS 1p"/>
              </a:rPr>
              <a:t>地域資源のオープンデータ化</a:t>
            </a:r>
            <a:r>
              <a:rPr lang="ja-JP" altLang="en-US" sz="2100" b="1" dirty="0">
                <a:latin typeface="Meiryo" panose="020B0604030504040204" pitchFamily="34" charset="-128"/>
                <a:ea typeface="Meiryo" panose="020B0604030504040204" pitchFamily="34" charset="-128"/>
                <a:cs typeface="M PLUS 1p"/>
                <a:sym typeface="M PLUS 1p"/>
              </a:rPr>
              <a:t>事例</a:t>
            </a:r>
            <a:endParaRPr sz="2100" b="1" dirty="0">
              <a:latin typeface="Meiryo" panose="020B0604030504040204" pitchFamily="34" charset="-128"/>
              <a:ea typeface="Meiryo" panose="020B0604030504040204" pitchFamily="34" charset="-128"/>
              <a:cs typeface="M PLUS 1p"/>
              <a:sym typeface="M PLUS 1p"/>
            </a:endParaRPr>
          </a:p>
        </p:txBody>
      </p:sp>
      <p:sp>
        <p:nvSpPr>
          <p:cNvPr id="235" name="Google Shape;235;p21"/>
          <p:cNvSpPr txBox="1">
            <a:spLocks noGrp="1"/>
          </p:cNvSpPr>
          <p:nvPr>
            <p:ph type="title"/>
          </p:nvPr>
        </p:nvSpPr>
        <p:spPr>
          <a:xfrm>
            <a:off x="1242000" y="4824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目次</a:t>
            </a:r>
            <a:endParaRPr b="1" dirty="0"/>
          </a:p>
        </p:txBody>
      </p:sp>
      <p:sp>
        <p:nvSpPr>
          <p:cNvPr id="236" name="Google Shape;236;p21"/>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3</a:t>
            </a:fld>
            <a:endParaRPr dirty="0"/>
          </a:p>
        </p:txBody>
      </p:sp>
      <p:cxnSp>
        <p:nvCxnSpPr>
          <p:cNvPr id="237" name="Google Shape;237;p21"/>
          <p:cNvCxnSpPr/>
          <p:nvPr/>
        </p:nvCxnSpPr>
        <p:spPr>
          <a:xfrm>
            <a:off x="2389500" y="1538530"/>
            <a:ext cx="4905000" cy="0"/>
          </a:xfrm>
          <a:prstGeom prst="straightConnector1">
            <a:avLst/>
          </a:prstGeom>
          <a:noFill/>
          <a:ln w="19050" cap="flat" cmpd="sng">
            <a:solidFill>
              <a:srgbClr val="595959"/>
            </a:solidFill>
            <a:prstDash val="dot"/>
            <a:round/>
            <a:headEnd type="none" w="med" len="med"/>
            <a:tailEnd type="none" w="med" len="med"/>
          </a:ln>
        </p:spPr>
      </p:cxnSp>
      <p:sp>
        <p:nvSpPr>
          <p:cNvPr id="238" name="Google Shape;238;p21"/>
          <p:cNvSpPr txBox="1"/>
          <p:nvPr/>
        </p:nvSpPr>
        <p:spPr>
          <a:xfrm>
            <a:off x="7452625" y="1350000"/>
            <a:ext cx="989400" cy="2019784"/>
          </a:xfrm>
          <a:prstGeom prst="rect">
            <a:avLst/>
          </a:prstGeom>
          <a:noFill/>
          <a:ln>
            <a:noFill/>
          </a:ln>
        </p:spPr>
        <p:txBody>
          <a:bodyPr spcFirstLastPara="1" wrap="square" lIns="0" tIns="0" rIns="0" bIns="0" anchor="t" anchorCtr="0">
            <a:spAutoFit/>
          </a:bodyPr>
          <a:lstStyle/>
          <a:p>
            <a:pPr marL="0" lvl="0" indent="0" algn="r" rtl="0">
              <a:lnSpc>
                <a:spcPct val="125000"/>
              </a:lnSpc>
              <a:spcBef>
                <a:spcPts val="0"/>
              </a:spcBef>
              <a:spcAft>
                <a:spcPts val="0"/>
              </a:spcAft>
              <a:buNone/>
            </a:pPr>
            <a:r>
              <a:rPr lang="ja" sz="2100" dirty="0">
                <a:solidFill>
                  <a:schemeClr val="dk1"/>
                </a:solidFill>
                <a:latin typeface="Meiryo" panose="020B0604030504040204" pitchFamily="34" charset="-128"/>
                <a:ea typeface="Meiryo" panose="020B0604030504040204" pitchFamily="34" charset="-128"/>
                <a:cs typeface="M PLUS 1p"/>
                <a:sym typeface="M PLUS 1p"/>
              </a:rPr>
              <a:t>P04-05</a:t>
            </a:r>
            <a:endParaRPr sz="2100"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r" rtl="0">
              <a:lnSpc>
                <a:spcPct val="125000"/>
              </a:lnSpc>
              <a:spcBef>
                <a:spcPts val="0"/>
              </a:spcBef>
              <a:spcAft>
                <a:spcPts val="0"/>
              </a:spcAft>
              <a:buNone/>
            </a:pPr>
            <a:r>
              <a:rPr lang="ja" sz="2100" dirty="0">
                <a:solidFill>
                  <a:schemeClr val="dk1"/>
                </a:solidFill>
                <a:latin typeface="Meiryo" panose="020B0604030504040204" pitchFamily="34" charset="-128"/>
                <a:ea typeface="Meiryo" panose="020B0604030504040204" pitchFamily="34" charset="-128"/>
                <a:cs typeface="M PLUS 1p"/>
                <a:sym typeface="M PLUS 1p"/>
              </a:rPr>
              <a:t>P06-12</a:t>
            </a:r>
            <a:endParaRPr sz="2100"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r" rtl="0">
              <a:lnSpc>
                <a:spcPct val="125000"/>
              </a:lnSpc>
              <a:spcBef>
                <a:spcPts val="0"/>
              </a:spcBef>
              <a:spcAft>
                <a:spcPts val="0"/>
              </a:spcAft>
              <a:buNone/>
            </a:pPr>
            <a:r>
              <a:rPr lang="ja" sz="2100" dirty="0">
                <a:solidFill>
                  <a:schemeClr val="dk1"/>
                </a:solidFill>
                <a:latin typeface="Meiryo" panose="020B0604030504040204" pitchFamily="34" charset="-128"/>
                <a:ea typeface="Meiryo" panose="020B0604030504040204" pitchFamily="34" charset="-128"/>
                <a:cs typeface="M PLUS 1p"/>
                <a:sym typeface="M PLUS 1p"/>
              </a:rPr>
              <a:t>P13-19</a:t>
            </a:r>
            <a:endParaRPr sz="2100"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r" rtl="0">
              <a:lnSpc>
                <a:spcPct val="125000"/>
              </a:lnSpc>
              <a:spcBef>
                <a:spcPts val="0"/>
              </a:spcBef>
              <a:spcAft>
                <a:spcPts val="0"/>
              </a:spcAft>
              <a:buNone/>
            </a:pPr>
            <a:r>
              <a:rPr lang="ja" sz="2100" dirty="0">
                <a:solidFill>
                  <a:schemeClr val="dk1"/>
                </a:solidFill>
                <a:latin typeface="Meiryo" panose="020B0604030504040204" pitchFamily="34" charset="-128"/>
                <a:ea typeface="Meiryo" panose="020B0604030504040204" pitchFamily="34" charset="-128"/>
                <a:cs typeface="M PLUS 1p"/>
                <a:sym typeface="M PLUS 1p"/>
              </a:rPr>
              <a:t>P20-30</a:t>
            </a:r>
            <a:endParaRPr sz="2100"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r" rtl="0">
              <a:lnSpc>
                <a:spcPct val="125000"/>
              </a:lnSpc>
              <a:spcBef>
                <a:spcPts val="0"/>
              </a:spcBef>
              <a:spcAft>
                <a:spcPts val="0"/>
              </a:spcAft>
              <a:buNone/>
            </a:pPr>
            <a:r>
              <a:rPr lang="ja" sz="2100" dirty="0">
                <a:solidFill>
                  <a:schemeClr val="dk1"/>
                </a:solidFill>
                <a:latin typeface="Meiryo" panose="020B0604030504040204" pitchFamily="34" charset="-128"/>
                <a:ea typeface="Meiryo" panose="020B0604030504040204" pitchFamily="34" charset="-128"/>
                <a:cs typeface="M PLUS 1p"/>
                <a:sym typeface="M PLUS 1p"/>
              </a:rPr>
              <a:t>P31-33</a:t>
            </a:r>
            <a:endParaRPr sz="2100" dirty="0">
              <a:latin typeface="Meiryo" panose="020B0604030504040204" pitchFamily="34" charset="-128"/>
              <a:ea typeface="Meiryo" panose="020B0604030504040204" pitchFamily="34" charset="-128"/>
              <a:cs typeface="M PLUS 1p"/>
              <a:sym typeface="M PLUS 1p"/>
            </a:endParaRPr>
          </a:p>
        </p:txBody>
      </p:sp>
      <p:cxnSp>
        <p:nvCxnSpPr>
          <p:cNvPr id="239" name="Google Shape;239;p21"/>
          <p:cNvCxnSpPr>
            <a:cxnSpLocks/>
          </p:cNvCxnSpPr>
          <p:nvPr/>
        </p:nvCxnSpPr>
        <p:spPr>
          <a:xfrm>
            <a:off x="4400550" y="1938893"/>
            <a:ext cx="2894000" cy="0"/>
          </a:xfrm>
          <a:prstGeom prst="straightConnector1">
            <a:avLst/>
          </a:prstGeom>
          <a:noFill/>
          <a:ln w="19050" cap="flat" cmpd="sng">
            <a:solidFill>
              <a:srgbClr val="595959"/>
            </a:solidFill>
            <a:prstDash val="dot"/>
            <a:round/>
            <a:headEnd type="none" w="med" len="med"/>
            <a:tailEnd type="none" w="med" len="med"/>
          </a:ln>
        </p:spPr>
      </p:cxnSp>
      <p:cxnSp>
        <p:nvCxnSpPr>
          <p:cNvPr id="240" name="Google Shape;240;p21"/>
          <p:cNvCxnSpPr>
            <a:cxnSpLocks/>
          </p:cNvCxnSpPr>
          <p:nvPr/>
        </p:nvCxnSpPr>
        <p:spPr>
          <a:xfrm>
            <a:off x="5452110" y="2339255"/>
            <a:ext cx="1842615" cy="0"/>
          </a:xfrm>
          <a:prstGeom prst="straightConnector1">
            <a:avLst/>
          </a:prstGeom>
          <a:noFill/>
          <a:ln w="19050" cap="flat" cmpd="sng">
            <a:solidFill>
              <a:srgbClr val="595959"/>
            </a:solidFill>
            <a:prstDash val="dot"/>
            <a:round/>
            <a:headEnd type="none" w="med" len="med"/>
            <a:tailEnd type="none" w="med" len="med"/>
          </a:ln>
        </p:spPr>
      </p:cxnSp>
      <p:cxnSp>
        <p:nvCxnSpPr>
          <p:cNvPr id="241" name="Google Shape;241;p21"/>
          <p:cNvCxnSpPr/>
          <p:nvPr/>
        </p:nvCxnSpPr>
        <p:spPr>
          <a:xfrm>
            <a:off x="6460850" y="2739630"/>
            <a:ext cx="833700" cy="0"/>
          </a:xfrm>
          <a:prstGeom prst="straightConnector1">
            <a:avLst/>
          </a:prstGeom>
          <a:noFill/>
          <a:ln w="19050" cap="flat" cmpd="sng">
            <a:solidFill>
              <a:srgbClr val="595959"/>
            </a:solidFill>
            <a:prstDash val="dot"/>
            <a:round/>
            <a:headEnd type="none" w="med" len="med"/>
            <a:tailEnd type="none" w="med" len="med"/>
          </a:ln>
        </p:spPr>
      </p:cxnSp>
      <p:cxnSp>
        <p:nvCxnSpPr>
          <p:cNvPr id="242" name="Google Shape;242;p21"/>
          <p:cNvCxnSpPr/>
          <p:nvPr/>
        </p:nvCxnSpPr>
        <p:spPr>
          <a:xfrm>
            <a:off x="4526275" y="4027300"/>
            <a:ext cx="2768100" cy="0"/>
          </a:xfrm>
          <a:prstGeom prst="straightConnector1">
            <a:avLst/>
          </a:prstGeom>
          <a:noFill/>
          <a:ln w="19050" cap="flat" cmpd="sng">
            <a:solidFill>
              <a:srgbClr val="595959"/>
            </a:solidFill>
            <a:prstDash val="dot"/>
            <a:round/>
            <a:headEnd type="none" w="med" len="med"/>
            <a:tailEnd type="none" w="med" len="med"/>
          </a:ln>
        </p:spPr>
      </p:cxnSp>
      <p:cxnSp>
        <p:nvCxnSpPr>
          <p:cNvPr id="243" name="Google Shape;243;p21"/>
          <p:cNvCxnSpPr>
            <a:cxnSpLocks/>
          </p:cNvCxnSpPr>
          <p:nvPr/>
        </p:nvCxnSpPr>
        <p:spPr>
          <a:xfrm>
            <a:off x="5302045" y="4443200"/>
            <a:ext cx="1992480" cy="0"/>
          </a:xfrm>
          <a:prstGeom prst="straightConnector1">
            <a:avLst/>
          </a:prstGeom>
          <a:noFill/>
          <a:ln w="19050" cap="flat" cmpd="sng">
            <a:solidFill>
              <a:srgbClr val="595959"/>
            </a:solidFill>
            <a:prstDash val="dot"/>
            <a:round/>
            <a:headEnd type="none" w="med" len="med"/>
            <a:tailEnd type="none" w="med" len="med"/>
          </a:ln>
        </p:spPr>
      </p:cxnSp>
      <p:sp>
        <p:nvSpPr>
          <p:cNvPr id="244" name="Google Shape;244;p21"/>
          <p:cNvSpPr txBox="1"/>
          <p:nvPr/>
        </p:nvSpPr>
        <p:spPr>
          <a:xfrm>
            <a:off x="7452625" y="3877100"/>
            <a:ext cx="989400" cy="807913"/>
          </a:xfrm>
          <a:prstGeom prst="rect">
            <a:avLst/>
          </a:prstGeom>
          <a:noFill/>
          <a:ln>
            <a:noFill/>
          </a:ln>
        </p:spPr>
        <p:txBody>
          <a:bodyPr spcFirstLastPara="1" wrap="square" lIns="0" tIns="0" rIns="0" bIns="0" anchor="t" anchorCtr="0">
            <a:spAutoFit/>
          </a:bodyPr>
          <a:lstStyle/>
          <a:p>
            <a:pPr marL="0" lvl="0" indent="0" algn="r" rtl="0">
              <a:lnSpc>
                <a:spcPct val="125000"/>
              </a:lnSpc>
              <a:spcBef>
                <a:spcPts val="0"/>
              </a:spcBef>
              <a:spcAft>
                <a:spcPts val="0"/>
              </a:spcAft>
              <a:buNone/>
            </a:pPr>
            <a:r>
              <a:rPr lang="ja" sz="2100" dirty="0">
                <a:solidFill>
                  <a:schemeClr val="dk1"/>
                </a:solidFill>
                <a:latin typeface="Meiryo" panose="020B0604030504040204" pitchFamily="34" charset="-128"/>
                <a:ea typeface="Meiryo" panose="020B0604030504040204" pitchFamily="34" charset="-128"/>
                <a:cs typeface="M PLUS 1p"/>
                <a:sym typeface="M PLUS 1p"/>
              </a:rPr>
              <a:t>P34-38</a:t>
            </a:r>
            <a:endParaRPr sz="2100"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r" rtl="0">
              <a:lnSpc>
                <a:spcPct val="125000"/>
              </a:lnSpc>
              <a:spcBef>
                <a:spcPts val="0"/>
              </a:spcBef>
              <a:spcAft>
                <a:spcPts val="0"/>
              </a:spcAft>
              <a:buNone/>
            </a:pPr>
            <a:r>
              <a:rPr lang="ja" sz="2100" dirty="0">
                <a:solidFill>
                  <a:schemeClr val="dk1"/>
                </a:solidFill>
                <a:latin typeface="Meiryo" panose="020B0604030504040204" pitchFamily="34" charset="-128"/>
                <a:ea typeface="Meiryo" panose="020B0604030504040204" pitchFamily="34" charset="-128"/>
                <a:cs typeface="M PLUS 1p"/>
                <a:sym typeface="M PLUS 1p"/>
              </a:rPr>
              <a:t>P39-45</a:t>
            </a:r>
            <a:endParaRPr sz="2100" dirty="0">
              <a:solidFill>
                <a:schemeClr val="dk1"/>
              </a:solidFill>
              <a:latin typeface="Meiryo" panose="020B0604030504040204" pitchFamily="34" charset="-128"/>
              <a:ea typeface="Meiryo" panose="020B0604030504040204" pitchFamily="34" charset="-128"/>
              <a:cs typeface="M PLUS 1p"/>
              <a:sym typeface="M PLUS 1p"/>
            </a:endParaRPr>
          </a:p>
        </p:txBody>
      </p:sp>
      <p:cxnSp>
        <p:nvCxnSpPr>
          <p:cNvPr id="245" name="Google Shape;245;p21"/>
          <p:cNvCxnSpPr/>
          <p:nvPr/>
        </p:nvCxnSpPr>
        <p:spPr>
          <a:xfrm>
            <a:off x="2201500" y="3139980"/>
            <a:ext cx="5093100" cy="0"/>
          </a:xfrm>
          <a:prstGeom prst="straightConnector1">
            <a:avLst/>
          </a:prstGeom>
          <a:noFill/>
          <a:ln w="19050" cap="flat" cmpd="sng">
            <a:solidFill>
              <a:srgbClr val="595959"/>
            </a:solidFill>
            <a:prstDash val="dot"/>
            <a:round/>
            <a:headEnd type="none" w="med" len="med"/>
            <a:tailEnd type="none" w="med" len="med"/>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48"/>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30</a:t>
            </a:fld>
            <a:endParaRPr dirty="0"/>
          </a:p>
        </p:txBody>
      </p:sp>
      <p:sp>
        <p:nvSpPr>
          <p:cNvPr id="693" name="Google Shape;693;p48"/>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APIの公開</a:t>
            </a:r>
            <a:endParaRPr b="1" dirty="0"/>
          </a:p>
        </p:txBody>
      </p:sp>
      <p:sp>
        <p:nvSpPr>
          <p:cNvPr id="694" name="Google Shape;694;p48"/>
          <p:cNvSpPr txBox="1">
            <a:spLocks noGrp="1"/>
          </p:cNvSpPr>
          <p:nvPr>
            <p:ph type="body" idx="1"/>
          </p:nvPr>
        </p:nvSpPr>
        <p:spPr>
          <a:xfrm>
            <a:off x="1243350" y="1440000"/>
            <a:ext cx="7200000" cy="1115690"/>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 b="1" dirty="0"/>
              <a:t>APIの公開方法</a:t>
            </a:r>
            <a:endParaRPr b="1" dirty="0"/>
          </a:p>
          <a:p>
            <a:pPr marL="0" lvl="0" indent="0" algn="l" rtl="0">
              <a:spcBef>
                <a:spcPts val="0"/>
              </a:spcBef>
              <a:spcAft>
                <a:spcPts val="0"/>
              </a:spcAft>
              <a:buClr>
                <a:schemeClr val="dk1"/>
              </a:buClr>
              <a:buSzPts val="1100"/>
              <a:buFont typeface="Arial"/>
              <a:buNone/>
            </a:pPr>
            <a:r>
              <a:rPr lang="ja" sz="1400" dirty="0"/>
              <a:t>オープンデータのAPI公開方法の一つとして、</a:t>
            </a:r>
            <a:r>
              <a:rPr lang="ja" sz="1400" b="1" dirty="0"/>
              <a:t>オープンデータカタログサイトの活用</a:t>
            </a:r>
            <a:r>
              <a:rPr lang="ja" sz="1400" dirty="0"/>
              <a:t>があります。多くの地方公共団体に活用されている</a:t>
            </a:r>
            <a:r>
              <a:rPr lang="ja" sz="1400" b="1" dirty="0"/>
              <a:t>CKAN</a:t>
            </a:r>
            <a:r>
              <a:rPr lang="ja" sz="1400" dirty="0"/>
              <a:t>では、機能の一つにAPIが含まれているため、データを公開するだけで簡単にAPIも公開が可能です。</a:t>
            </a:r>
            <a:endParaRPr sz="1400" dirty="0"/>
          </a:p>
        </p:txBody>
      </p:sp>
      <p:sp>
        <p:nvSpPr>
          <p:cNvPr id="695" name="Google Shape;695;p48"/>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ja" dirty="0"/>
              <a:t>3. より利活用されるデータの公開のために</a:t>
            </a:r>
            <a:endParaRPr dirty="0"/>
          </a:p>
        </p:txBody>
      </p:sp>
      <p:sp>
        <p:nvSpPr>
          <p:cNvPr id="696" name="Google Shape;696;p48"/>
          <p:cNvSpPr txBox="1">
            <a:spLocks noGrp="1"/>
          </p:cNvSpPr>
          <p:nvPr>
            <p:ph type="body" idx="1"/>
          </p:nvPr>
        </p:nvSpPr>
        <p:spPr>
          <a:xfrm>
            <a:off x="1243350" y="2843200"/>
            <a:ext cx="4005300" cy="1654299"/>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 b="1" dirty="0"/>
              <a:t>CKANとは</a:t>
            </a:r>
            <a:endParaRPr b="1" dirty="0"/>
          </a:p>
          <a:p>
            <a:pPr marL="0" lvl="0" indent="0" algn="l" rtl="0">
              <a:spcBef>
                <a:spcPts val="0"/>
              </a:spcBef>
              <a:spcAft>
                <a:spcPts val="0"/>
              </a:spcAft>
              <a:buClr>
                <a:schemeClr val="dk1"/>
              </a:buClr>
              <a:buSzPts val="1100"/>
              <a:buFont typeface="Arial"/>
              <a:buNone/>
            </a:pPr>
            <a:r>
              <a:rPr lang="ja" sz="1400" dirty="0"/>
              <a:t>CKAN（Comprehensive Knowledge Archive Network）とは、オープンデータを保存および配布するためのオープンソースのデータカタログソフトウエアの一つで、世界中の地方公共団体等で活用されています。</a:t>
            </a:r>
            <a:endParaRPr sz="700" dirty="0"/>
          </a:p>
        </p:txBody>
      </p:sp>
      <p:sp>
        <p:nvSpPr>
          <p:cNvPr id="697" name="Google Shape;697;p48"/>
          <p:cNvSpPr txBox="1"/>
          <p:nvPr/>
        </p:nvSpPr>
        <p:spPr>
          <a:xfrm>
            <a:off x="1242000" y="4827600"/>
            <a:ext cx="7200000" cy="15388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出典：CKAN（</a:t>
            </a:r>
            <a:r>
              <a:rPr lang="ja" sz="800" u="sng" dirty="0">
                <a:solidFill>
                  <a:schemeClr val="hlink"/>
                </a:solidFill>
                <a:latin typeface="Meiryo" panose="020B0604030504040204" pitchFamily="34" charset="-128"/>
                <a:ea typeface="Meiryo" panose="020B0604030504040204" pitchFamily="34" charset="-128"/>
                <a:cs typeface="M PLUS 1p"/>
                <a:sym typeface="M PLUS 1p"/>
                <a:hlinkClick r:id="rId3"/>
              </a:rPr>
              <a:t>https://ckan.org/</a:t>
            </a:r>
            <a:r>
              <a:rPr lang="ja" sz="800" dirty="0">
                <a:latin typeface="Meiryo" panose="020B0604030504040204" pitchFamily="34" charset="-128"/>
                <a:ea typeface="Meiryo" panose="020B0604030504040204" pitchFamily="34" charset="-128"/>
                <a:cs typeface="M PLUS 1p"/>
                <a:sym typeface="M PLUS 1p"/>
              </a:rPr>
              <a:t>）</a:t>
            </a:r>
            <a:endParaRPr sz="800" dirty="0">
              <a:latin typeface="Meiryo" panose="020B0604030504040204" pitchFamily="34" charset="-128"/>
              <a:ea typeface="Meiryo" panose="020B0604030504040204" pitchFamily="34" charset="-128"/>
              <a:cs typeface="M PLUS 1p"/>
              <a:sym typeface="M PLUS 1p"/>
            </a:endParaRPr>
          </a:p>
        </p:txBody>
      </p:sp>
      <p:pic>
        <p:nvPicPr>
          <p:cNvPr id="698" name="Google Shape;698;p48"/>
          <p:cNvPicPr preferRelativeResize="0"/>
          <p:nvPr/>
        </p:nvPicPr>
        <p:blipFill rotWithShape="1">
          <a:blip r:embed="rId4">
            <a:alphaModFix/>
          </a:blip>
          <a:srcRect b="30478"/>
          <a:stretch/>
        </p:blipFill>
        <p:spPr>
          <a:xfrm>
            <a:off x="5389263" y="2843188"/>
            <a:ext cx="3054085" cy="1749740"/>
          </a:xfrm>
          <a:prstGeom prst="rect">
            <a:avLst/>
          </a:prstGeom>
          <a:noFill/>
          <a:ln w="9525" cap="flat" cmpd="sng">
            <a:solidFill>
              <a:srgbClr val="999999"/>
            </a:solidFill>
            <a:prstDash val="solid"/>
            <a:round/>
            <a:headEnd type="none" w="sm" len="sm"/>
            <a:tailEnd type="none" w="sm" len="sm"/>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49"/>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31</a:t>
            </a:fld>
            <a:endParaRPr dirty="0"/>
          </a:p>
        </p:txBody>
      </p:sp>
      <p:sp>
        <p:nvSpPr>
          <p:cNvPr id="704" name="Google Shape;704;p49"/>
          <p:cNvSpPr txBox="1">
            <a:spLocks noGrp="1"/>
          </p:cNvSpPr>
          <p:nvPr>
            <p:ph type="title"/>
          </p:nvPr>
        </p:nvSpPr>
        <p:spPr>
          <a:xfrm>
            <a:off x="1242000" y="525425"/>
            <a:ext cx="7200000" cy="4092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b="1" dirty="0"/>
              <a:t>まとめ</a:t>
            </a:r>
            <a:endParaRPr b="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50"/>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32</a:t>
            </a:fld>
            <a:endParaRPr dirty="0"/>
          </a:p>
        </p:txBody>
      </p:sp>
      <p:sp>
        <p:nvSpPr>
          <p:cNvPr id="710" name="Google Shape;710;p50"/>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本書のポイント</a:t>
            </a:r>
            <a:endParaRPr b="1" dirty="0"/>
          </a:p>
        </p:txBody>
      </p:sp>
      <p:sp>
        <p:nvSpPr>
          <p:cNvPr id="711" name="Google Shape;711;p50"/>
          <p:cNvSpPr txBox="1">
            <a:spLocks noGrp="1"/>
          </p:cNvSpPr>
          <p:nvPr>
            <p:ph type="body" idx="1"/>
          </p:nvPr>
        </p:nvSpPr>
        <p:spPr>
          <a:xfrm>
            <a:off x="1609200" y="1440000"/>
            <a:ext cx="6834000" cy="2039020"/>
          </a:xfrm>
          <a:prstGeom prst="rect">
            <a:avLst/>
          </a:prstGeom>
        </p:spPr>
        <p:txBody>
          <a:bodyPr spcFirstLastPara="1" wrap="square" lIns="0" tIns="0" rIns="0" bIns="0" anchor="t" anchorCtr="0">
            <a:spAutoFit/>
          </a:bodyPr>
          <a:lstStyle/>
          <a:p>
            <a:pPr marL="0" lvl="0" indent="0" algn="l" rtl="0">
              <a:lnSpc>
                <a:spcPct val="125000"/>
              </a:lnSpc>
              <a:spcBef>
                <a:spcPts val="800"/>
              </a:spcBef>
              <a:spcAft>
                <a:spcPts val="0"/>
              </a:spcAft>
              <a:buClr>
                <a:schemeClr val="dk1"/>
              </a:buClr>
              <a:buSzPts val="1100"/>
              <a:buFont typeface="Arial"/>
              <a:buNone/>
            </a:pPr>
            <a:r>
              <a:rPr lang="ja" sz="1500" dirty="0"/>
              <a:t>日本の目指す未来社会で重要となる分野・都市横断のデータ連携、および市民参画の推進にあたり、オープンデータは土台となるものです。</a:t>
            </a:r>
            <a:endParaRPr sz="1500" dirty="0"/>
          </a:p>
          <a:p>
            <a:pPr marL="0" lvl="0" indent="0" algn="l" rtl="0">
              <a:lnSpc>
                <a:spcPct val="125000"/>
              </a:lnSpc>
              <a:spcBef>
                <a:spcPts val="800"/>
              </a:spcBef>
              <a:spcAft>
                <a:spcPts val="0"/>
              </a:spcAft>
              <a:buClr>
                <a:schemeClr val="dk1"/>
              </a:buClr>
              <a:buSzPts val="1100"/>
              <a:buFont typeface="Arial"/>
              <a:buNone/>
            </a:pPr>
            <a:r>
              <a:rPr lang="ja" sz="1500" dirty="0"/>
              <a:t>オープンデータはEBPMや行政でのデータ利活用の推進、地域資源の発信にもつながります。</a:t>
            </a:r>
            <a:endParaRPr sz="1500" dirty="0"/>
          </a:p>
          <a:p>
            <a:pPr marL="0" lvl="0" indent="0" algn="l" rtl="0">
              <a:lnSpc>
                <a:spcPct val="125000"/>
              </a:lnSpc>
              <a:spcBef>
                <a:spcPts val="800"/>
              </a:spcBef>
              <a:spcAft>
                <a:spcPts val="0"/>
              </a:spcAft>
              <a:buClr>
                <a:schemeClr val="dk1"/>
              </a:buClr>
              <a:buSzPts val="1100"/>
              <a:buFont typeface="Arial"/>
              <a:buNone/>
            </a:pPr>
            <a:r>
              <a:rPr lang="ja" sz="1500" dirty="0"/>
              <a:t>データの更なる利活用のためには、より機械判読性の高いデータの整備やデータの標準化、APIの公開が重要です。</a:t>
            </a:r>
            <a:endParaRPr sz="1500" dirty="0"/>
          </a:p>
        </p:txBody>
      </p:sp>
      <p:sp>
        <p:nvSpPr>
          <p:cNvPr id="712" name="Google Shape;712;p50"/>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中級編のまとめ</a:t>
            </a:r>
            <a:endParaRPr dirty="0"/>
          </a:p>
        </p:txBody>
      </p:sp>
      <p:sp>
        <p:nvSpPr>
          <p:cNvPr id="716" name="Google Shape;716;p50"/>
          <p:cNvSpPr/>
          <p:nvPr/>
        </p:nvSpPr>
        <p:spPr>
          <a:xfrm>
            <a:off x="1243350" y="3711760"/>
            <a:ext cx="7200000" cy="600900"/>
          </a:xfrm>
          <a:prstGeom prst="roundRect">
            <a:avLst>
              <a:gd name="adj" fmla="val 50000"/>
            </a:avLst>
          </a:prstGeom>
          <a:solidFill>
            <a:srgbClr val="FFD737"/>
          </a:solidFill>
          <a:ln>
            <a:noFill/>
          </a:ln>
        </p:spPr>
        <p:txBody>
          <a:bodyPr spcFirstLastPara="1" wrap="square" lIns="91425" tIns="91425" rIns="91425" bIns="91425" anchor="ctr" anchorCtr="0">
            <a:noAutofit/>
          </a:bodyPr>
          <a:lstStyle/>
          <a:p>
            <a:pPr marL="0" lvl="0" indent="0" algn="ctr" rtl="0" fontAlgn="ctr">
              <a:spcBef>
                <a:spcPts val="200"/>
              </a:spcBef>
              <a:spcAft>
                <a:spcPts val="0"/>
              </a:spcAft>
              <a:buNone/>
            </a:pPr>
            <a:r>
              <a:rPr lang="ja" b="1" dirty="0">
                <a:latin typeface="Meiryo" panose="020B0604030504040204" pitchFamily="34" charset="-128"/>
                <a:ea typeface="Meiryo" panose="020B0604030504040204" pitchFamily="34" charset="-128"/>
                <a:cs typeface="M PLUS 1p Medium"/>
                <a:sym typeface="M PLUS 1p Medium"/>
              </a:rPr>
              <a:t>これまでの取組に加え、</a:t>
            </a:r>
            <a:br>
              <a:rPr lang="ja" b="1" dirty="0">
                <a:latin typeface="Meiryo" panose="020B0604030504040204" pitchFamily="34" charset="-128"/>
                <a:ea typeface="Meiryo" panose="020B0604030504040204" pitchFamily="34" charset="-128"/>
                <a:cs typeface="M PLUS 1p Medium"/>
                <a:sym typeface="M PLUS 1p Medium"/>
              </a:rPr>
            </a:br>
            <a:r>
              <a:rPr lang="ja" b="1" dirty="0">
                <a:latin typeface="Meiryo" panose="020B0604030504040204" pitchFamily="34" charset="-128"/>
                <a:ea typeface="Meiryo" panose="020B0604030504040204" pitchFamily="34" charset="-128"/>
                <a:cs typeface="M PLUS 1p Medium"/>
                <a:sym typeface="M PLUS 1p Medium"/>
              </a:rPr>
              <a:t>より利活用されやすいデータ公開にチャレンジしていきましょう</a:t>
            </a:r>
            <a:endParaRPr b="1" dirty="0">
              <a:latin typeface="Meiryo" panose="020B0604030504040204" pitchFamily="34" charset="-128"/>
              <a:ea typeface="Meiryo" panose="020B0604030504040204" pitchFamily="34" charset="-128"/>
              <a:cs typeface="M PLUS 1p Medium"/>
              <a:sym typeface="M PLUS 1p Medium"/>
            </a:endParaRPr>
          </a:p>
        </p:txBody>
      </p:sp>
      <p:sp>
        <p:nvSpPr>
          <p:cNvPr id="717" name="Google Shape;717;p50"/>
          <p:cNvSpPr txBox="1"/>
          <p:nvPr/>
        </p:nvSpPr>
        <p:spPr>
          <a:xfrm>
            <a:off x="1206000" y="4446245"/>
            <a:ext cx="7380000" cy="320601"/>
          </a:xfrm>
          <a:prstGeom prst="rect">
            <a:avLst/>
          </a:prstGeom>
          <a:noFill/>
          <a:ln>
            <a:noFill/>
          </a:ln>
        </p:spPr>
        <p:txBody>
          <a:bodyPr spcFirstLastPara="1" wrap="square" lIns="0" tIns="0" rIns="0" bIns="0" anchor="t" anchorCtr="0">
            <a:spAutoFit/>
          </a:bodyPr>
          <a:lstStyle/>
          <a:p>
            <a:pPr marL="0" lvl="0" indent="0" algn="l" rtl="0">
              <a:lnSpc>
                <a:spcPct val="125000"/>
              </a:lnSpc>
              <a:spcBef>
                <a:spcPts val="1000"/>
              </a:spcBef>
              <a:spcAft>
                <a:spcPts val="0"/>
              </a:spcAft>
              <a:buNone/>
            </a:pPr>
            <a:r>
              <a:rPr lang="ja" sz="1000" dirty="0">
                <a:solidFill>
                  <a:schemeClr val="dk1"/>
                </a:solidFill>
                <a:latin typeface="Meiryo" panose="020B0604030504040204" pitchFamily="34" charset="-128"/>
                <a:ea typeface="Meiryo" panose="020B0604030504040204" pitchFamily="34" charset="-128"/>
                <a:cs typeface="M PLUS 1p"/>
                <a:sym typeface="M PLUS 1p"/>
              </a:rPr>
              <a:t>別添資料として、データ利活用の参考ツールと、地域資源のオープンデータ化事例を掲載しています。ぜひ参考にしてください。</a:t>
            </a:r>
            <a:endParaRPr sz="1000" dirty="0">
              <a:latin typeface="Meiryo" panose="020B0604030504040204" pitchFamily="34" charset="-128"/>
              <a:ea typeface="Meiryo" panose="020B0604030504040204" pitchFamily="34" charset="-128"/>
              <a:cs typeface="M PLUS 1p"/>
              <a:sym typeface="M PLUS 1p"/>
            </a:endParaRPr>
          </a:p>
        </p:txBody>
      </p:sp>
      <p:sp>
        <p:nvSpPr>
          <p:cNvPr id="2" name="Google Shape;463;p37">
            <a:extLst>
              <a:ext uri="{FF2B5EF4-FFF2-40B4-BE49-F238E27FC236}">
                <a16:creationId xmlns:a16="http://schemas.microsoft.com/office/drawing/2014/main" id="{016586CA-821E-DBF0-0299-1335CF1C370A}"/>
              </a:ext>
            </a:extLst>
          </p:cNvPr>
          <p:cNvSpPr/>
          <p:nvPr/>
        </p:nvSpPr>
        <p:spPr>
          <a:xfrm rot="2700000">
            <a:off x="1308001" y="1525487"/>
            <a:ext cx="162917" cy="250316"/>
          </a:xfrm>
          <a:prstGeom prst="leftUpArrow">
            <a:avLst>
              <a:gd name="adj1" fmla="val 33100"/>
              <a:gd name="adj2" fmla="val 25000"/>
              <a:gd name="adj3" fmla="val 0"/>
            </a:avLst>
          </a:prstGeom>
          <a:solidFill>
            <a:srgbClr val="1E5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3" name="Google Shape;463;p37">
            <a:extLst>
              <a:ext uri="{FF2B5EF4-FFF2-40B4-BE49-F238E27FC236}">
                <a16:creationId xmlns:a16="http://schemas.microsoft.com/office/drawing/2014/main" id="{72415CAA-438C-FFEF-1273-4AD53D71BDE7}"/>
              </a:ext>
            </a:extLst>
          </p:cNvPr>
          <p:cNvSpPr/>
          <p:nvPr/>
        </p:nvSpPr>
        <p:spPr>
          <a:xfrm rot="2700000">
            <a:off x="1308002" y="2203667"/>
            <a:ext cx="162917" cy="250316"/>
          </a:xfrm>
          <a:prstGeom prst="leftUpArrow">
            <a:avLst>
              <a:gd name="adj1" fmla="val 33100"/>
              <a:gd name="adj2" fmla="val 25000"/>
              <a:gd name="adj3" fmla="val 0"/>
            </a:avLst>
          </a:prstGeom>
          <a:solidFill>
            <a:srgbClr val="1E5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 name="Google Shape;463;p37">
            <a:extLst>
              <a:ext uri="{FF2B5EF4-FFF2-40B4-BE49-F238E27FC236}">
                <a16:creationId xmlns:a16="http://schemas.microsoft.com/office/drawing/2014/main" id="{55B7FFCD-2F5D-6306-06E5-51A62F1833E7}"/>
              </a:ext>
            </a:extLst>
          </p:cNvPr>
          <p:cNvSpPr/>
          <p:nvPr/>
        </p:nvSpPr>
        <p:spPr>
          <a:xfrm rot="2700000">
            <a:off x="1308003" y="2874227"/>
            <a:ext cx="162917" cy="250316"/>
          </a:xfrm>
          <a:prstGeom prst="leftUpArrow">
            <a:avLst>
              <a:gd name="adj1" fmla="val 33100"/>
              <a:gd name="adj2" fmla="val 25000"/>
              <a:gd name="adj3" fmla="val 0"/>
            </a:avLst>
          </a:prstGeom>
          <a:solidFill>
            <a:srgbClr val="1E5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51"/>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中級編のまとめ</a:t>
            </a:r>
            <a:endParaRPr dirty="0"/>
          </a:p>
        </p:txBody>
      </p:sp>
      <p:sp>
        <p:nvSpPr>
          <p:cNvPr id="723" name="Google Shape;723;p51"/>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33</a:t>
            </a:fld>
            <a:endParaRPr dirty="0"/>
          </a:p>
        </p:txBody>
      </p:sp>
      <p:sp>
        <p:nvSpPr>
          <p:cNvPr id="724" name="Google Shape;724;p51"/>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ワークショップカタログ集では</a:t>
            </a:r>
            <a:endParaRPr b="1" dirty="0"/>
          </a:p>
        </p:txBody>
      </p:sp>
      <p:sp>
        <p:nvSpPr>
          <p:cNvPr id="725" name="Google Shape;725;p51"/>
          <p:cNvSpPr txBox="1"/>
          <p:nvPr/>
        </p:nvSpPr>
        <p:spPr>
          <a:xfrm>
            <a:off x="1243350" y="1440000"/>
            <a:ext cx="7200000" cy="807913"/>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dirty="0">
                <a:latin typeface="Meiryo" panose="020B0604030504040204" pitchFamily="34" charset="-128"/>
                <a:ea typeface="Meiryo" panose="020B0604030504040204" pitchFamily="34" charset="-128"/>
                <a:cs typeface="M PLUS 1p"/>
                <a:sym typeface="M PLUS 1p"/>
              </a:rPr>
              <a:t>ワークショップカタログ編では、</a:t>
            </a:r>
            <a:r>
              <a:rPr lang="ja" dirty="0">
                <a:solidFill>
                  <a:schemeClr val="dk1"/>
                </a:solidFill>
                <a:latin typeface="Meiryo" panose="020B0604030504040204" pitchFamily="34" charset="-128"/>
                <a:ea typeface="Meiryo" panose="020B0604030504040204" pitchFamily="34" charset="-128"/>
                <a:cs typeface="M PLUS 1p"/>
                <a:sym typeface="M PLUS 1p"/>
              </a:rPr>
              <a:t>オープンデータ利活用推進にあたり、外部と協働したワークショップを実施したい地方公共団体向けに、以下のワークショップ事例を紹介しています</a:t>
            </a:r>
            <a:r>
              <a:rPr lang="ja" dirty="0">
                <a:latin typeface="Meiryo" panose="020B0604030504040204" pitchFamily="34" charset="-128"/>
                <a:ea typeface="Meiryo" panose="020B0604030504040204" pitchFamily="34" charset="-128"/>
                <a:cs typeface="M PLUS 1p"/>
                <a:sym typeface="M PLUS 1p"/>
              </a:rPr>
              <a:t>。</a:t>
            </a:r>
            <a:endParaRPr dirty="0">
              <a:latin typeface="Meiryo" panose="020B0604030504040204" pitchFamily="34" charset="-128"/>
              <a:ea typeface="Meiryo" panose="020B0604030504040204" pitchFamily="34" charset="-128"/>
              <a:cs typeface="M PLUS 1p"/>
              <a:sym typeface="M PLUS 1p"/>
            </a:endParaRPr>
          </a:p>
        </p:txBody>
      </p:sp>
      <p:grpSp>
        <p:nvGrpSpPr>
          <p:cNvPr id="726" name="Google Shape;726;p51"/>
          <p:cNvGrpSpPr/>
          <p:nvPr/>
        </p:nvGrpSpPr>
        <p:grpSpPr>
          <a:xfrm>
            <a:off x="1242000" y="2333093"/>
            <a:ext cx="7200000" cy="528300"/>
            <a:chOff x="1242000" y="1755838"/>
            <a:chExt cx="7200000" cy="528300"/>
          </a:xfrm>
        </p:grpSpPr>
        <p:sp>
          <p:nvSpPr>
            <p:cNvPr id="727" name="Google Shape;727;p51"/>
            <p:cNvSpPr/>
            <p:nvPr/>
          </p:nvSpPr>
          <p:spPr>
            <a:xfrm>
              <a:off x="1242000" y="1755838"/>
              <a:ext cx="7200000" cy="528300"/>
            </a:xfrm>
            <a:prstGeom prst="roundRect">
              <a:avLst>
                <a:gd name="adj" fmla="val 16667"/>
              </a:avLst>
            </a:prstGeom>
            <a:solidFill>
              <a:srgbClr val="0070C0">
                <a:alpha val="14510"/>
              </a:srgbClr>
            </a:solidFill>
            <a:ln>
              <a:noFill/>
            </a:ln>
          </p:spPr>
          <p:txBody>
            <a:bodyPr spcFirstLastPara="1" wrap="square" lIns="612000" tIns="0" rIns="0" bIns="0" anchor="ctr" anchorCtr="0">
              <a:noAutofit/>
            </a:bodyPr>
            <a:lstStyle/>
            <a:p>
              <a:pPr marL="0" lvl="0" indent="0" algn="l" rtl="0" fontAlgn="ctr">
                <a:spcBef>
                  <a:spcPts val="200"/>
                </a:spcBef>
                <a:spcAft>
                  <a:spcPts val="0"/>
                </a:spcAft>
                <a:buNone/>
              </a:pPr>
              <a:r>
                <a:rPr lang="ja" sz="1200" dirty="0">
                  <a:solidFill>
                    <a:schemeClr val="dk1"/>
                  </a:solidFill>
                  <a:latin typeface="Meiryo" panose="020B0604030504040204" pitchFamily="34" charset="-128"/>
                  <a:ea typeface="Meiryo" panose="020B0604030504040204" pitchFamily="34" charset="-128"/>
                  <a:cs typeface="M PLUS 1p"/>
                  <a:sym typeface="M PLUS 1p"/>
                </a:rPr>
                <a:t>オープンデータ作成ワークショップ</a:t>
              </a:r>
              <a:r>
                <a:rPr lang="ja" sz="1700" dirty="0">
                  <a:solidFill>
                    <a:schemeClr val="dk1"/>
                  </a:solidFill>
                  <a:latin typeface="Meiryo" panose="020B0604030504040204" pitchFamily="34" charset="-128"/>
                  <a:ea typeface="Meiryo" panose="020B0604030504040204" pitchFamily="34" charset="-128"/>
                  <a:cs typeface="M PLUS 1p"/>
                  <a:sym typeface="M PLUS 1p"/>
                </a:rPr>
                <a:t>　</a:t>
              </a:r>
              <a:r>
                <a:rPr lang="ja" sz="1700" b="1" dirty="0">
                  <a:solidFill>
                    <a:schemeClr val="dk1"/>
                  </a:solidFill>
                  <a:latin typeface="Meiryo" panose="020B0604030504040204" pitchFamily="34" charset="-128"/>
                  <a:ea typeface="Meiryo" panose="020B0604030504040204" pitchFamily="34" charset="-128"/>
                  <a:cs typeface="M PLUS 1p"/>
                  <a:sym typeface="M PLUS 1p"/>
                </a:rPr>
                <a:t>ウィペディアタウン</a:t>
              </a:r>
              <a:endParaRPr sz="1700" b="1"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728" name="Google Shape;728;p51"/>
            <p:cNvSpPr/>
            <p:nvPr/>
          </p:nvSpPr>
          <p:spPr>
            <a:xfrm>
              <a:off x="1285875" y="1792125"/>
              <a:ext cx="455700" cy="455700"/>
            </a:xfrm>
            <a:prstGeom prst="roundRect">
              <a:avLst>
                <a:gd name="adj" fmla="val 16667"/>
              </a:avLst>
            </a:prstGeom>
            <a:solidFill>
              <a:schemeClr val="accent1"/>
            </a:solidFill>
            <a:ln>
              <a:noFill/>
            </a:ln>
          </p:spPr>
          <p:txBody>
            <a:bodyPr spcFirstLastPara="1" wrap="square" lIns="0" tIns="0" rIns="0" bIns="0" anchor="ctr" anchorCtr="0">
              <a:noAutofit/>
            </a:bodyPr>
            <a:lstStyle/>
            <a:p>
              <a:pPr marL="0" lvl="0" indent="0" algn="ctr" rtl="0" fontAlgn="ctr">
                <a:spcBef>
                  <a:spcPts val="200"/>
                </a:spcBef>
                <a:spcAft>
                  <a:spcPts val="0"/>
                </a:spcAft>
                <a:buNone/>
              </a:pPr>
              <a:r>
                <a:rPr lang="ja" sz="1800" b="1" dirty="0">
                  <a:solidFill>
                    <a:schemeClr val="lt1"/>
                  </a:solidFill>
                  <a:latin typeface="Meiryo" panose="020B0604030504040204" pitchFamily="34" charset="-128"/>
                  <a:ea typeface="Meiryo" panose="020B0604030504040204" pitchFamily="34" charset="-128"/>
                  <a:cs typeface="M PLUS 1p"/>
                  <a:sym typeface="M PLUS 1p"/>
                </a:rPr>
                <a:t>1</a:t>
              </a:r>
              <a:endParaRPr sz="1600" b="1" dirty="0">
                <a:latin typeface="Meiryo" panose="020B0604030504040204" pitchFamily="34" charset="-128"/>
                <a:ea typeface="Meiryo" panose="020B0604030504040204" pitchFamily="34" charset="-128"/>
                <a:cs typeface="M PLUS 1p"/>
                <a:sym typeface="M PLUS 1p"/>
              </a:endParaRPr>
            </a:p>
          </p:txBody>
        </p:sp>
      </p:grpSp>
      <p:grpSp>
        <p:nvGrpSpPr>
          <p:cNvPr id="729" name="Google Shape;729;p51"/>
          <p:cNvGrpSpPr/>
          <p:nvPr/>
        </p:nvGrpSpPr>
        <p:grpSpPr>
          <a:xfrm>
            <a:off x="1242000" y="2967034"/>
            <a:ext cx="7200000" cy="528300"/>
            <a:chOff x="1242000" y="2360513"/>
            <a:chExt cx="7200000" cy="528300"/>
          </a:xfrm>
        </p:grpSpPr>
        <p:sp>
          <p:nvSpPr>
            <p:cNvPr id="730" name="Google Shape;730;p51"/>
            <p:cNvSpPr/>
            <p:nvPr/>
          </p:nvSpPr>
          <p:spPr>
            <a:xfrm>
              <a:off x="1242000" y="2360513"/>
              <a:ext cx="7200000" cy="528300"/>
            </a:xfrm>
            <a:prstGeom prst="roundRect">
              <a:avLst>
                <a:gd name="adj" fmla="val 16667"/>
              </a:avLst>
            </a:prstGeom>
            <a:solidFill>
              <a:srgbClr val="0070C0">
                <a:alpha val="14510"/>
              </a:srgbClr>
            </a:solidFill>
            <a:ln>
              <a:noFill/>
            </a:ln>
          </p:spPr>
          <p:txBody>
            <a:bodyPr spcFirstLastPara="1" wrap="square" lIns="612000" tIns="0" rIns="0" bIns="0" anchor="ctr" anchorCtr="0">
              <a:noAutofit/>
            </a:bodyPr>
            <a:lstStyle/>
            <a:p>
              <a:pPr marL="0" lvl="0" indent="0" algn="l" rtl="0" fontAlgn="ctr">
                <a:spcBef>
                  <a:spcPts val="200"/>
                </a:spcBef>
                <a:spcAft>
                  <a:spcPts val="0"/>
                </a:spcAft>
                <a:buNone/>
              </a:pPr>
              <a:r>
                <a:rPr lang="ja" sz="1200" dirty="0">
                  <a:solidFill>
                    <a:schemeClr val="dk1"/>
                  </a:solidFill>
                  <a:latin typeface="Meiryo" panose="020B0604030504040204" pitchFamily="34" charset="-128"/>
                  <a:ea typeface="Meiryo" panose="020B0604030504040204" pitchFamily="34" charset="-128"/>
                  <a:cs typeface="M PLUS 1p"/>
                  <a:sym typeface="M PLUS 1p"/>
                </a:rPr>
                <a:t>オープンデータ作成ワークショップ</a:t>
              </a:r>
              <a:r>
                <a:rPr lang="ja" sz="1700" dirty="0">
                  <a:solidFill>
                    <a:schemeClr val="dk1"/>
                  </a:solidFill>
                  <a:latin typeface="Meiryo" panose="020B0604030504040204" pitchFamily="34" charset="-128"/>
                  <a:ea typeface="Meiryo" panose="020B0604030504040204" pitchFamily="34" charset="-128"/>
                  <a:cs typeface="M PLUS 1p"/>
                  <a:sym typeface="M PLUS 1p"/>
                </a:rPr>
                <a:t>　</a:t>
              </a:r>
              <a:r>
                <a:rPr lang="ja" sz="1700" b="1" dirty="0">
                  <a:solidFill>
                    <a:schemeClr val="dk1"/>
                  </a:solidFill>
                  <a:latin typeface="Meiryo" panose="020B0604030504040204" pitchFamily="34" charset="-128"/>
                  <a:ea typeface="Meiryo" panose="020B0604030504040204" pitchFamily="34" charset="-128"/>
                  <a:cs typeface="M PLUS 1p"/>
                  <a:sym typeface="M PLUS 1p"/>
                </a:rPr>
                <a:t>マッピングパーティ</a:t>
              </a:r>
              <a:endParaRPr sz="1700" b="1"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731" name="Google Shape;731;p51"/>
            <p:cNvSpPr/>
            <p:nvPr/>
          </p:nvSpPr>
          <p:spPr>
            <a:xfrm>
              <a:off x="1285875" y="2396800"/>
              <a:ext cx="455700" cy="455700"/>
            </a:xfrm>
            <a:prstGeom prst="roundRect">
              <a:avLst>
                <a:gd name="adj" fmla="val 16667"/>
              </a:avLst>
            </a:prstGeom>
            <a:solidFill>
              <a:schemeClr val="accent1"/>
            </a:solidFill>
            <a:ln>
              <a:noFill/>
            </a:ln>
          </p:spPr>
          <p:txBody>
            <a:bodyPr spcFirstLastPara="1" wrap="square" lIns="0" tIns="0" rIns="0" bIns="0" anchor="ctr" anchorCtr="0">
              <a:noAutofit/>
            </a:bodyPr>
            <a:lstStyle/>
            <a:p>
              <a:pPr marL="0" lvl="0" indent="0" algn="ctr" rtl="0" fontAlgn="ctr">
                <a:spcBef>
                  <a:spcPts val="200"/>
                </a:spcBef>
                <a:spcAft>
                  <a:spcPts val="0"/>
                </a:spcAft>
                <a:buNone/>
              </a:pPr>
              <a:r>
                <a:rPr lang="ja" sz="1800" b="1" dirty="0">
                  <a:solidFill>
                    <a:schemeClr val="lt1"/>
                  </a:solidFill>
                  <a:latin typeface="Meiryo" panose="020B0604030504040204" pitchFamily="34" charset="-128"/>
                  <a:ea typeface="Meiryo" panose="020B0604030504040204" pitchFamily="34" charset="-128"/>
                  <a:cs typeface="M PLUS 1p"/>
                  <a:sym typeface="M PLUS 1p"/>
                </a:rPr>
                <a:t>2</a:t>
              </a:r>
              <a:endParaRPr sz="1600" b="1" dirty="0">
                <a:latin typeface="Meiryo" panose="020B0604030504040204" pitchFamily="34" charset="-128"/>
                <a:ea typeface="Meiryo" panose="020B0604030504040204" pitchFamily="34" charset="-128"/>
                <a:cs typeface="M PLUS 1p"/>
                <a:sym typeface="M PLUS 1p"/>
              </a:endParaRPr>
            </a:p>
          </p:txBody>
        </p:sp>
      </p:grpSp>
      <p:grpSp>
        <p:nvGrpSpPr>
          <p:cNvPr id="732" name="Google Shape;732;p51"/>
          <p:cNvGrpSpPr/>
          <p:nvPr/>
        </p:nvGrpSpPr>
        <p:grpSpPr>
          <a:xfrm>
            <a:off x="1242000" y="3600976"/>
            <a:ext cx="7200000" cy="528300"/>
            <a:chOff x="1242000" y="2951013"/>
            <a:chExt cx="7200000" cy="528300"/>
          </a:xfrm>
        </p:grpSpPr>
        <p:sp>
          <p:nvSpPr>
            <p:cNvPr id="733" name="Google Shape;733;p51"/>
            <p:cNvSpPr/>
            <p:nvPr/>
          </p:nvSpPr>
          <p:spPr>
            <a:xfrm>
              <a:off x="1242000" y="2951013"/>
              <a:ext cx="7200000" cy="528300"/>
            </a:xfrm>
            <a:prstGeom prst="roundRect">
              <a:avLst>
                <a:gd name="adj" fmla="val 16667"/>
              </a:avLst>
            </a:prstGeom>
            <a:solidFill>
              <a:srgbClr val="0070C0">
                <a:alpha val="14510"/>
              </a:srgbClr>
            </a:solidFill>
            <a:ln>
              <a:noFill/>
            </a:ln>
          </p:spPr>
          <p:txBody>
            <a:bodyPr spcFirstLastPara="1" wrap="square" lIns="612000" tIns="0" rIns="0" bIns="0" anchor="ctr" anchorCtr="0">
              <a:noAutofit/>
            </a:bodyPr>
            <a:lstStyle/>
            <a:p>
              <a:pPr marL="0" lvl="0" indent="0" algn="l" rtl="0" fontAlgn="ctr">
                <a:spcBef>
                  <a:spcPts val="200"/>
                </a:spcBef>
                <a:spcAft>
                  <a:spcPts val="0"/>
                </a:spcAft>
                <a:buNone/>
              </a:pPr>
              <a:r>
                <a:rPr lang="ja" sz="1200" dirty="0">
                  <a:solidFill>
                    <a:schemeClr val="dk1"/>
                  </a:solidFill>
                  <a:latin typeface="Meiryo" panose="020B0604030504040204" pitchFamily="34" charset="-128"/>
                  <a:ea typeface="Meiryo" panose="020B0604030504040204" pitchFamily="34" charset="-128"/>
                  <a:cs typeface="M PLUS 1p"/>
                  <a:sym typeface="M PLUS 1p"/>
                </a:rPr>
                <a:t>オープンデータ活用ワークショップ</a:t>
              </a:r>
              <a:r>
                <a:rPr lang="ja" sz="1700" dirty="0">
                  <a:solidFill>
                    <a:schemeClr val="dk1"/>
                  </a:solidFill>
                  <a:latin typeface="Meiryo" panose="020B0604030504040204" pitchFamily="34" charset="-128"/>
                  <a:ea typeface="Meiryo" panose="020B0604030504040204" pitchFamily="34" charset="-128"/>
                  <a:cs typeface="M PLUS 1p"/>
                  <a:sym typeface="M PLUS 1p"/>
                </a:rPr>
                <a:t>　</a:t>
              </a:r>
              <a:r>
                <a:rPr lang="ja" sz="1700" b="1" dirty="0">
                  <a:solidFill>
                    <a:schemeClr val="dk1"/>
                  </a:solidFill>
                  <a:latin typeface="Meiryo" panose="020B0604030504040204" pitchFamily="34" charset="-128"/>
                  <a:ea typeface="Meiryo" panose="020B0604030504040204" pitchFamily="34" charset="-128"/>
                  <a:cs typeface="M PLUS 1p"/>
                  <a:sym typeface="M PLUS 1p"/>
                </a:rPr>
                <a:t>5374.jp</a:t>
              </a:r>
              <a:endParaRPr sz="1700" b="1"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734" name="Google Shape;734;p51"/>
            <p:cNvSpPr/>
            <p:nvPr/>
          </p:nvSpPr>
          <p:spPr>
            <a:xfrm>
              <a:off x="1285875" y="2987300"/>
              <a:ext cx="455700" cy="455700"/>
            </a:xfrm>
            <a:prstGeom prst="roundRect">
              <a:avLst>
                <a:gd name="adj" fmla="val 16667"/>
              </a:avLst>
            </a:prstGeom>
            <a:solidFill>
              <a:schemeClr val="accent1"/>
            </a:solidFill>
            <a:ln>
              <a:noFill/>
            </a:ln>
          </p:spPr>
          <p:txBody>
            <a:bodyPr spcFirstLastPara="1" wrap="square" lIns="0" tIns="0" rIns="0" bIns="0" anchor="ctr" anchorCtr="0">
              <a:noAutofit/>
            </a:bodyPr>
            <a:lstStyle/>
            <a:p>
              <a:pPr marL="0" lvl="0" indent="0" algn="ctr" rtl="0" fontAlgn="ctr">
                <a:spcBef>
                  <a:spcPts val="200"/>
                </a:spcBef>
                <a:spcAft>
                  <a:spcPts val="0"/>
                </a:spcAft>
                <a:buNone/>
              </a:pPr>
              <a:r>
                <a:rPr lang="ja" sz="1800" b="1" dirty="0">
                  <a:solidFill>
                    <a:schemeClr val="lt1"/>
                  </a:solidFill>
                  <a:latin typeface="Meiryo" panose="020B0604030504040204" pitchFamily="34" charset="-128"/>
                  <a:ea typeface="Meiryo" panose="020B0604030504040204" pitchFamily="34" charset="-128"/>
                  <a:cs typeface="M PLUS 1p"/>
                  <a:sym typeface="M PLUS 1p"/>
                </a:rPr>
                <a:t>3</a:t>
              </a:r>
              <a:endParaRPr sz="1600" b="1" dirty="0">
                <a:latin typeface="Meiryo" panose="020B0604030504040204" pitchFamily="34" charset="-128"/>
                <a:ea typeface="Meiryo" panose="020B0604030504040204" pitchFamily="34" charset="-128"/>
                <a:cs typeface="M PLUS 1p"/>
                <a:sym typeface="M PLUS 1p"/>
              </a:endParaRPr>
            </a:p>
          </p:txBody>
        </p:sp>
      </p:grpSp>
      <p:grpSp>
        <p:nvGrpSpPr>
          <p:cNvPr id="735" name="Google Shape;735;p51"/>
          <p:cNvGrpSpPr/>
          <p:nvPr/>
        </p:nvGrpSpPr>
        <p:grpSpPr>
          <a:xfrm>
            <a:off x="1242000" y="4234918"/>
            <a:ext cx="7200000" cy="528300"/>
            <a:chOff x="1242000" y="3542363"/>
            <a:chExt cx="7200000" cy="528300"/>
          </a:xfrm>
        </p:grpSpPr>
        <p:sp>
          <p:nvSpPr>
            <p:cNvPr id="736" name="Google Shape;736;p51"/>
            <p:cNvSpPr/>
            <p:nvPr/>
          </p:nvSpPr>
          <p:spPr>
            <a:xfrm>
              <a:off x="1242000" y="3542363"/>
              <a:ext cx="7200000" cy="528300"/>
            </a:xfrm>
            <a:prstGeom prst="roundRect">
              <a:avLst>
                <a:gd name="adj" fmla="val 16667"/>
              </a:avLst>
            </a:prstGeom>
            <a:solidFill>
              <a:srgbClr val="0070C0">
                <a:alpha val="14510"/>
              </a:srgbClr>
            </a:solidFill>
            <a:ln>
              <a:noFill/>
            </a:ln>
          </p:spPr>
          <p:txBody>
            <a:bodyPr spcFirstLastPara="1" wrap="square" lIns="612000" tIns="0" rIns="0" bIns="0" anchor="ctr" anchorCtr="0">
              <a:noAutofit/>
            </a:bodyPr>
            <a:lstStyle/>
            <a:p>
              <a:pPr marL="0" lvl="0" indent="0" algn="l" rtl="0" fontAlgn="ctr">
                <a:spcBef>
                  <a:spcPts val="200"/>
                </a:spcBef>
                <a:spcAft>
                  <a:spcPts val="0"/>
                </a:spcAft>
                <a:buNone/>
              </a:pPr>
              <a:r>
                <a:rPr lang="ja" sz="1200" dirty="0">
                  <a:solidFill>
                    <a:schemeClr val="dk1"/>
                  </a:solidFill>
                  <a:latin typeface="Meiryo" panose="020B0604030504040204" pitchFamily="34" charset="-128"/>
                  <a:ea typeface="Meiryo" panose="020B0604030504040204" pitchFamily="34" charset="-128"/>
                  <a:cs typeface="M PLUS 1p"/>
                  <a:sym typeface="M PLUS 1p"/>
                </a:rPr>
                <a:t>オープンデータ活用ワークショップ</a:t>
              </a:r>
              <a:r>
                <a:rPr lang="ja" sz="1700" dirty="0">
                  <a:solidFill>
                    <a:schemeClr val="dk1"/>
                  </a:solidFill>
                  <a:latin typeface="Meiryo" panose="020B0604030504040204" pitchFamily="34" charset="-128"/>
                  <a:ea typeface="Meiryo" panose="020B0604030504040204" pitchFamily="34" charset="-128"/>
                  <a:cs typeface="M PLUS 1p"/>
                  <a:sym typeface="M PLUS 1p"/>
                </a:rPr>
                <a:t>　</a:t>
              </a:r>
              <a:r>
                <a:rPr lang="ja" sz="1700" b="1" dirty="0">
                  <a:solidFill>
                    <a:schemeClr val="dk1"/>
                  </a:solidFill>
                  <a:latin typeface="Meiryo" panose="020B0604030504040204" pitchFamily="34" charset="-128"/>
                  <a:ea typeface="Meiryo" panose="020B0604030504040204" pitchFamily="34" charset="-128"/>
                  <a:cs typeface="M PLUS 1p"/>
                  <a:sym typeface="M PLUS 1p"/>
                </a:rPr>
                <a:t>Glide</a:t>
              </a:r>
              <a:endParaRPr sz="1700" b="1"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737" name="Google Shape;737;p51"/>
            <p:cNvSpPr/>
            <p:nvPr/>
          </p:nvSpPr>
          <p:spPr>
            <a:xfrm>
              <a:off x="1285875" y="3578650"/>
              <a:ext cx="455700" cy="455700"/>
            </a:xfrm>
            <a:prstGeom prst="roundRect">
              <a:avLst>
                <a:gd name="adj" fmla="val 16667"/>
              </a:avLst>
            </a:prstGeom>
            <a:solidFill>
              <a:schemeClr val="accent1"/>
            </a:solidFill>
            <a:ln>
              <a:noFill/>
            </a:ln>
          </p:spPr>
          <p:txBody>
            <a:bodyPr spcFirstLastPara="1" wrap="square" lIns="0" tIns="0" rIns="0" bIns="0" anchor="ctr" anchorCtr="0">
              <a:noAutofit/>
            </a:bodyPr>
            <a:lstStyle/>
            <a:p>
              <a:pPr marL="0" lvl="0" indent="0" algn="ctr" rtl="0" fontAlgn="ctr">
                <a:spcBef>
                  <a:spcPts val="200"/>
                </a:spcBef>
                <a:spcAft>
                  <a:spcPts val="0"/>
                </a:spcAft>
                <a:buNone/>
              </a:pPr>
              <a:r>
                <a:rPr lang="ja" sz="1800" b="1" dirty="0">
                  <a:solidFill>
                    <a:schemeClr val="lt1"/>
                  </a:solidFill>
                  <a:latin typeface="Meiryo" panose="020B0604030504040204" pitchFamily="34" charset="-128"/>
                  <a:ea typeface="Meiryo" panose="020B0604030504040204" pitchFamily="34" charset="-128"/>
                  <a:cs typeface="M PLUS 1p"/>
                  <a:sym typeface="M PLUS 1p"/>
                </a:rPr>
                <a:t>4</a:t>
              </a:r>
              <a:endParaRPr sz="1600" b="1" dirty="0">
                <a:latin typeface="Meiryo" panose="020B0604030504040204" pitchFamily="34" charset="-128"/>
                <a:ea typeface="Meiryo" panose="020B0604030504040204" pitchFamily="34" charset="-128"/>
                <a:cs typeface="M PLUS 1p"/>
                <a:sym typeface="M PLUS 1p"/>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3" name="Google Shape;743;p52"/>
          <p:cNvSpPr txBox="1">
            <a:spLocks noGrp="1"/>
          </p:cNvSpPr>
          <p:nvPr>
            <p:ph type="title"/>
          </p:nvPr>
        </p:nvSpPr>
        <p:spPr>
          <a:xfrm>
            <a:off x="1242000" y="525425"/>
            <a:ext cx="7200000" cy="4092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b="1" dirty="0"/>
              <a:t>データ利活用の</a:t>
            </a:r>
            <a:br>
              <a:rPr lang="ja" b="1" dirty="0"/>
            </a:br>
            <a:r>
              <a:rPr lang="ja" b="1" dirty="0"/>
              <a:t>参考ツール</a:t>
            </a:r>
            <a:endParaRPr b="1" dirty="0"/>
          </a:p>
        </p:txBody>
      </p:sp>
      <p:sp>
        <p:nvSpPr>
          <p:cNvPr id="742" name="Google Shape;742;p52"/>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34</a:t>
            </a:fld>
            <a:endParaRPr dirty="0"/>
          </a:p>
        </p:txBody>
      </p:sp>
      <p:grpSp>
        <p:nvGrpSpPr>
          <p:cNvPr id="744" name="Google Shape;744;p52"/>
          <p:cNvGrpSpPr/>
          <p:nvPr/>
        </p:nvGrpSpPr>
        <p:grpSpPr>
          <a:xfrm>
            <a:off x="1242000" y="525425"/>
            <a:ext cx="7200000" cy="258000"/>
            <a:chOff x="1242000" y="1839975"/>
            <a:chExt cx="7200000" cy="258000"/>
          </a:xfrm>
        </p:grpSpPr>
        <p:cxnSp>
          <p:nvCxnSpPr>
            <p:cNvPr id="745" name="Google Shape;745;p52"/>
            <p:cNvCxnSpPr>
              <a:stCxn id="746" idx="3"/>
            </p:cNvCxnSpPr>
            <p:nvPr/>
          </p:nvCxnSpPr>
          <p:spPr>
            <a:xfrm>
              <a:off x="2226600" y="1968975"/>
              <a:ext cx="6215400" cy="0"/>
            </a:xfrm>
            <a:prstGeom prst="straightConnector1">
              <a:avLst/>
            </a:prstGeom>
            <a:noFill/>
            <a:ln w="9525" cap="flat" cmpd="sng">
              <a:solidFill>
                <a:srgbClr val="E7E6E6"/>
              </a:solidFill>
              <a:prstDash val="solid"/>
              <a:round/>
              <a:headEnd type="none" w="med" len="med"/>
              <a:tailEnd type="none" w="med" len="med"/>
            </a:ln>
          </p:spPr>
        </p:cxnSp>
        <p:sp>
          <p:nvSpPr>
            <p:cNvPr id="746" name="Google Shape;746;p52"/>
            <p:cNvSpPr/>
            <p:nvPr/>
          </p:nvSpPr>
          <p:spPr>
            <a:xfrm>
              <a:off x="1242000" y="1839975"/>
              <a:ext cx="984600" cy="258000"/>
            </a:xfrm>
            <a:prstGeom prst="roundRect">
              <a:avLst>
                <a:gd name="adj" fmla="val 50000"/>
              </a:avLst>
            </a:prstGeom>
            <a:solidFill>
              <a:srgbClr val="E7E6E6"/>
            </a:solidFill>
            <a:ln>
              <a:noFill/>
            </a:ln>
          </p:spPr>
          <p:txBody>
            <a:bodyPr spcFirstLastPara="1" wrap="square" lIns="0" tIns="0" rIns="0" bIns="0" anchor="ctr" anchorCtr="0">
              <a:noAutofit/>
            </a:bodyPr>
            <a:lstStyle/>
            <a:p>
              <a:pPr marL="0" lvl="0" indent="0" algn="ctr" rtl="0" fontAlgn="ctr">
                <a:lnSpc>
                  <a:spcPct val="100000"/>
                </a:lnSpc>
                <a:spcBef>
                  <a:spcPts val="200"/>
                </a:spcBef>
                <a:spcAft>
                  <a:spcPts val="0"/>
                </a:spcAft>
                <a:buNone/>
              </a:pPr>
              <a:r>
                <a:rPr lang="ja" sz="1300" dirty="0">
                  <a:solidFill>
                    <a:schemeClr val="dk1"/>
                  </a:solidFill>
                  <a:latin typeface="Meiryo" panose="020B0604030504040204" pitchFamily="34" charset="-128"/>
                  <a:ea typeface="Meiryo" panose="020B0604030504040204" pitchFamily="34" charset="-128"/>
                  <a:cs typeface="M PLUS 1p"/>
                  <a:sym typeface="M PLUS 1p"/>
                </a:rPr>
                <a:t>別添資料</a:t>
              </a:r>
              <a:endParaRPr sz="1300" dirty="0">
                <a:solidFill>
                  <a:schemeClr val="dk1"/>
                </a:solidFill>
                <a:latin typeface="Meiryo" panose="020B0604030504040204" pitchFamily="34" charset="-128"/>
                <a:ea typeface="Meiryo" panose="020B0604030504040204" pitchFamily="34" charset="-128"/>
                <a:cs typeface="M PLUS 1p"/>
                <a:sym typeface="M PLUS 1p"/>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53"/>
          <p:cNvSpPr txBox="1">
            <a:spLocks noGrp="1"/>
          </p:cNvSpPr>
          <p:nvPr>
            <p:ph type="title"/>
          </p:nvPr>
        </p:nvSpPr>
        <p:spPr>
          <a:xfrm>
            <a:off x="124200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ノーコードツール</a:t>
            </a:r>
            <a:endParaRPr b="1" dirty="0"/>
          </a:p>
        </p:txBody>
      </p:sp>
      <p:sp>
        <p:nvSpPr>
          <p:cNvPr id="752" name="Google Shape;752;p53"/>
          <p:cNvSpPr txBox="1">
            <a:spLocks noGrp="1"/>
          </p:cNvSpPr>
          <p:nvPr>
            <p:ph type="body" idx="1"/>
          </p:nvPr>
        </p:nvSpPr>
        <p:spPr>
          <a:xfrm>
            <a:off x="1242000" y="1440000"/>
            <a:ext cx="7200000" cy="1115690"/>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 b="1" dirty="0"/>
              <a:t>ノーコードツールとは</a:t>
            </a:r>
            <a:endParaRPr b="1" dirty="0"/>
          </a:p>
          <a:p>
            <a:pPr marL="0" lvl="0" indent="0" algn="l" rtl="0">
              <a:spcBef>
                <a:spcPts val="0"/>
              </a:spcBef>
              <a:spcAft>
                <a:spcPts val="0"/>
              </a:spcAft>
              <a:buNone/>
            </a:pPr>
            <a:r>
              <a:rPr lang="ja" sz="1400" dirty="0"/>
              <a:t>ソースコードの記述をすることなくソフトウェアやアプリケーションの開発が出来るサービスプラットフォーム（ツール）です。プログラミングに関する専門知識がない、非エンジニアでも開発できるように工夫されています。</a:t>
            </a:r>
            <a:endParaRPr dirty="0"/>
          </a:p>
        </p:txBody>
      </p:sp>
      <p:sp>
        <p:nvSpPr>
          <p:cNvPr id="753" name="Google Shape;753;p53"/>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（別添資料）データ利活用の参考ツール</a:t>
            </a:r>
            <a:endParaRPr dirty="0"/>
          </a:p>
        </p:txBody>
      </p:sp>
      <p:sp>
        <p:nvSpPr>
          <p:cNvPr id="754" name="Google Shape;754;p53"/>
          <p:cNvSpPr/>
          <p:nvPr/>
        </p:nvSpPr>
        <p:spPr>
          <a:xfrm>
            <a:off x="6031650" y="3084838"/>
            <a:ext cx="1220700" cy="12207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55" name="Google Shape;755;p53"/>
          <p:cNvSpPr/>
          <p:nvPr/>
        </p:nvSpPr>
        <p:spPr>
          <a:xfrm>
            <a:off x="2431650" y="3084838"/>
            <a:ext cx="1220700" cy="12207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56" name="Google Shape;756;p53"/>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35</a:t>
            </a:fld>
            <a:endParaRPr dirty="0"/>
          </a:p>
        </p:txBody>
      </p:sp>
      <p:grpSp>
        <p:nvGrpSpPr>
          <p:cNvPr id="757" name="Google Shape;757;p53"/>
          <p:cNvGrpSpPr/>
          <p:nvPr/>
        </p:nvGrpSpPr>
        <p:grpSpPr>
          <a:xfrm>
            <a:off x="2542029" y="3322590"/>
            <a:ext cx="999942" cy="753260"/>
            <a:chOff x="1949525" y="2199375"/>
            <a:chExt cx="1203300" cy="906450"/>
          </a:xfrm>
        </p:grpSpPr>
        <p:sp>
          <p:nvSpPr>
            <p:cNvPr id="758" name="Google Shape;758;p53"/>
            <p:cNvSpPr/>
            <p:nvPr/>
          </p:nvSpPr>
          <p:spPr>
            <a:xfrm>
              <a:off x="2072475" y="2199375"/>
              <a:ext cx="960300" cy="639900"/>
            </a:xfrm>
            <a:prstGeom prst="roundRect">
              <a:avLst>
                <a:gd name="adj" fmla="val 7384"/>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59" name="Google Shape;759;p53"/>
            <p:cNvSpPr/>
            <p:nvPr/>
          </p:nvSpPr>
          <p:spPr>
            <a:xfrm>
              <a:off x="1949598" y="2839275"/>
              <a:ext cx="1202400" cy="215400"/>
            </a:xfrm>
            <a:prstGeom prst="trapezoid">
              <a:avLst>
                <a:gd name="adj" fmla="val 73132"/>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60" name="Google Shape;760;p53"/>
            <p:cNvSpPr/>
            <p:nvPr/>
          </p:nvSpPr>
          <p:spPr>
            <a:xfrm rot="10800000">
              <a:off x="1949525" y="3054525"/>
              <a:ext cx="1203300" cy="51300"/>
            </a:xfrm>
            <a:prstGeom prst="round2SameRect">
              <a:avLst>
                <a:gd name="adj1" fmla="val 47210"/>
                <a:gd name="adj2" fmla="val 0"/>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61" name="Google Shape;761;p53"/>
            <p:cNvSpPr/>
            <p:nvPr/>
          </p:nvSpPr>
          <p:spPr>
            <a:xfrm>
              <a:off x="2143575" y="2871237"/>
              <a:ext cx="814500" cy="85200"/>
            </a:xfrm>
            <a:prstGeom prst="trapezoid">
              <a:avLst>
                <a:gd name="adj" fmla="val 65082"/>
              </a:avLst>
            </a:pr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62" name="Google Shape;762;p53"/>
            <p:cNvSpPr/>
            <p:nvPr/>
          </p:nvSpPr>
          <p:spPr>
            <a:xfrm>
              <a:off x="2118645" y="2249896"/>
              <a:ext cx="865500" cy="542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63" name="Google Shape;763;p53"/>
            <p:cNvSpPr/>
            <p:nvPr/>
          </p:nvSpPr>
          <p:spPr>
            <a:xfrm>
              <a:off x="2381398" y="2973401"/>
              <a:ext cx="347400" cy="51300"/>
            </a:xfrm>
            <a:prstGeom prst="trapezoid">
              <a:avLst>
                <a:gd name="adj" fmla="val 41184"/>
              </a:avLst>
            </a:pr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64" name="Google Shape;764;p53"/>
            <p:cNvSpPr/>
            <p:nvPr/>
          </p:nvSpPr>
          <p:spPr>
            <a:xfrm>
              <a:off x="2175997" y="2432602"/>
              <a:ext cx="310200" cy="61200"/>
            </a:xfrm>
            <a:prstGeom prst="roundRect">
              <a:avLst>
                <a:gd name="adj" fmla="val 50000"/>
              </a:avLst>
            </a:pr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65" name="Google Shape;765;p53"/>
            <p:cNvSpPr/>
            <p:nvPr/>
          </p:nvSpPr>
          <p:spPr>
            <a:xfrm>
              <a:off x="2175990" y="2544752"/>
              <a:ext cx="399600" cy="61200"/>
            </a:xfrm>
            <a:prstGeom prst="roundRect">
              <a:avLst>
                <a:gd name="adj" fmla="val 50000"/>
              </a:avLst>
            </a:pr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66" name="Google Shape;766;p53"/>
            <p:cNvSpPr/>
            <p:nvPr/>
          </p:nvSpPr>
          <p:spPr>
            <a:xfrm>
              <a:off x="2175993" y="2656902"/>
              <a:ext cx="545700" cy="61200"/>
            </a:xfrm>
            <a:prstGeom prst="roundRect">
              <a:avLst>
                <a:gd name="adj" fmla="val 50000"/>
              </a:avLst>
            </a:pr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67" name="Google Shape;767;p53"/>
            <p:cNvSpPr/>
            <p:nvPr/>
          </p:nvSpPr>
          <p:spPr>
            <a:xfrm>
              <a:off x="2175990" y="2320453"/>
              <a:ext cx="399600" cy="61200"/>
            </a:xfrm>
            <a:prstGeom prst="roundRect">
              <a:avLst>
                <a:gd name="adj" fmla="val 50000"/>
              </a:avLst>
            </a:pr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68" name="Google Shape;768;p53"/>
            <p:cNvSpPr/>
            <p:nvPr/>
          </p:nvSpPr>
          <p:spPr>
            <a:xfrm>
              <a:off x="2614042" y="2320458"/>
              <a:ext cx="125400" cy="61200"/>
            </a:xfrm>
            <a:prstGeom prst="roundRect">
              <a:avLst>
                <a:gd name="adj" fmla="val 50000"/>
              </a:avLst>
            </a:pr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69" name="Google Shape;769;p53"/>
            <p:cNvSpPr/>
            <p:nvPr/>
          </p:nvSpPr>
          <p:spPr>
            <a:xfrm>
              <a:off x="2513193" y="2432602"/>
              <a:ext cx="62400" cy="61200"/>
            </a:xfrm>
            <a:prstGeom prst="roundRect">
              <a:avLst>
                <a:gd name="adj" fmla="val 50000"/>
              </a:avLst>
            </a:pr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70" name="Google Shape;770;p53"/>
            <p:cNvSpPr/>
            <p:nvPr/>
          </p:nvSpPr>
          <p:spPr>
            <a:xfrm>
              <a:off x="2753963" y="2656897"/>
              <a:ext cx="62400" cy="61200"/>
            </a:xfrm>
            <a:prstGeom prst="roundRect">
              <a:avLst>
                <a:gd name="adj" fmla="val 50000"/>
              </a:avLst>
            </a:pr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71" name="Google Shape;771;p53"/>
            <p:cNvSpPr/>
            <p:nvPr/>
          </p:nvSpPr>
          <p:spPr>
            <a:xfrm>
              <a:off x="2602714" y="2432602"/>
              <a:ext cx="125400" cy="61200"/>
            </a:xfrm>
            <a:prstGeom prst="roundRect">
              <a:avLst>
                <a:gd name="adj" fmla="val 50000"/>
              </a:avLst>
            </a:pr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sp>
        <p:nvSpPr>
          <p:cNvPr id="772" name="Google Shape;772;p53"/>
          <p:cNvSpPr txBox="1"/>
          <p:nvPr/>
        </p:nvSpPr>
        <p:spPr>
          <a:xfrm>
            <a:off x="2442000" y="2744700"/>
            <a:ext cx="1200000" cy="261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ja" sz="1700" b="1" dirty="0">
                <a:solidFill>
                  <a:srgbClr val="1E50B5"/>
                </a:solidFill>
                <a:latin typeface="Meiryo" panose="020B0604030504040204" pitchFamily="34" charset="-128"/>
                <a:ea typeface="Meiryo" panose="020B0604030504040204" pitchFamily="34" charset="-128"/>
                <a:cs typeface="M PLUS 1p"/>
                <a:sym typeface="M PLUS 1p"/>
              </a:rPr>
              <a:t>通常の開発</a:t>
            </a:r>
            <a:endParaRPr sz="1600" b="1"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773" name="Google Shape;773;p53"/>
          <p:cNvSpPr txBox="1"/>
          <p:nvPr/>
        </p:nvSpPr>
        <p:spPr>
          <a:xfrm>
            <a:off x="5644950" y="2744700"/>
            <a:ext cx="1994100" cy="261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ja" sz="1700" b="1" dirty="0">
                <a:solidFill>
                  <a:srgbClr val="1E50B5"/>
                </a:solidFill>
                <a:latin typeface="Meiryo" panose="020B0604030504040204" pitchFamily="34" charset="-128"/>
                <a:ea typeface="Meiryo" panose="020B0604030504040204" pitchFamily="34" charset="-128"/>
                <a:cs typeface="M PLUS 1p"/>
                <a:sym typeface="M PLUS 1p"/>
              </a:rPr>
              <a:t>ノーコードツール</a:t>
            </a:r>
            <a:endParaRPr sz="1600" b="1"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774" name="Google Shape;774;p53"/>
          <p:cNvSpPr txBox="1"/>
          <p:nvPr/>
        </p:nvSpPr>
        <p:spPr>
          <a:xfrm>
            <a:off x="1961988" y="4384100"/>
            <a:ext cx="2160000" cy="231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ja" sz="1500" b="1" dirty="0">
                <a:latin typeface="Meiryo" panose="020B0604030504040204" pitchFamily="34" charset="-128"/>
                <a:ea typeface="Meiryo" panose="020B0604030504040204" pitchFamily="34" charset="-128"/>
                <a:cs typeface="M PLUS 1p"/>
                <a:sym typeface="M PLUS 1p"/>
              </a:rPr>
              <a:t>ソースコード必須</a:t>
            </a:r>
            <a:endParaRPr sz="1500" b="1" dirty="0">
              <a:latin typeface="Meiryo" panose="020B0604030504040204" pitchFamily="34" charset="-128"/>
              <a:ea typeface="Meiryo" panose="020B0604030504040204" pitchFamily="34" charset="-128"/>
              <a:cs typeface="M PLUS 1p"/>
              <a:sym typeface="M PLUS 1p"/>
            </a:endParaRPr>
          </a:p>
        </p:txBody>
      </p:sp>
      <p:sp>
        <p:nvSpPr>
          <p:cNvPr id="775" name="Google Shape;775;p53"/>
          <p:cNvSpPr txBox="1"/>
          <p:nvPr/>
        </p:nvSpPr>
        <p:spPr>
          <a:xfrm>
            <a:off x="5561988" y="4384100"/>
            <a:ext cx="2160000" cy="231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ja" sz="1500" b="1" dirty="0">
                <a:latin typeface="Meiryo" panose="020B0604030504040204" pitchFamily="34" charset="-128"/>
                <a:ea typeface="Meiryo" panose="020B0604030504040204" pitchFamily="34" charset="-128"/>
                <a:cs typeface="M PLUS 1p"/>
                <a:sym typeface="M PLUS 1p"/>
              </a:rPr>
              <a:t>ソースコードの記述なし</a:t>
            </a:r>
            <a:endParaRPr sz="1500" b="1" dirty="0">
              <a:latin typeface="Meiryo" panose="020B0604030504040204" pitchFamily="34" charset="-128"/>
              <a:ea typeface="Meiryo" panose="020B0604030504040204" pitchFamily="34" charset="-128"/>
              <a:cs typeface="M PLUS 1p"/>
              <a:sym typeface="M PLUS 1p"/>
            </a:endParaRPr>
          </a:p>
        </p:txBody>
      </p:sp>
      <p:grpSp>
        <p:nvGrpSpPr>
          <p:cNvPr id="776" name="Google Shape;776;p53"/>
          <p:cNvGrpSpPr/>
          <p:nvPr/>
        </p:nvGrpSpPr>
        <p:grpSpPr>
          <a:xfrm>
            <a:off x="6266825" y="3342847"/>
            <a:ext cx="750325" cy="704708"/>
            <a:chOff x="6266825" y="3277797"/>
            <a:chExt cx="750325" cy="704708"/>
          </a:xfrm>
        </p:grpSpPr>
        <p:sp>
          <p:nvSpPr>
            <p:cNvPr id="777" name="Google Shape;777;p53"/>
            <p:cNvSpPr/>
            <p:nvPr/>
          </p:nvSpPr>
          <p:spPr>
            <a:xfrm>
              <a:off x="6266825" y="3277805"/>
              <a:ext cx="750300" cy="704700"/>
            </a:xfrm>
            <a:prstGeom prst="roundRect">
              <a:avLst>
                <a:gd name="adj" fmla="val 9878"/>
              </a:avLst>
            </a:prstGeom>
            <a:solidFill>
              <a:srgbClr val="FFFFFF"/>
            </a:solidFill>
            <a:ln w="2857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nvGrpSpPr>
            <p:cNvPr id="778" name="Google Shape;778;p53"/>
            <p:cNvGrpSpPr/>
            <p:nvPr/>
          </p:nvGrpSpPr>
          <p:grpSpPr>
            <a:xfrm>
              <a:off x="6266850" y="3277797"/>
              <a:ext cx="750300" cy="144900"/>
              <a:chOff x="6266850" y="3277797"/>
              <a:chExt cx="750300" cy="144900"/>
            </a:xfrm>
          </p:grpSpPr>
          <p:sp>
            <p:nvSpPr>
              <p:cNvPr id="779" name="Google Shape;779;p53"/>
              <p:cNvSpPr/>
              <p:nvPr/>
            </p:nvSpPr>
            <p:spPr>
              <a:xfrm>
                <a:off x="6266850" y="3277797"/>
                <a:ext cx="750300" cy="144900"/>
              </a:xfrm>
              <a:prstGeom prst="round2SameRect">
                <a:avLst>
                  <a:gd name="adj1" fmla="val 45779"/>
                  <a:gd name="adj2" fmla="val 0"/>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80" name="Google Shape;780;p53"/>
              <p:cNvSpPr/>
              <p:nvPr/>
            </p:nvSpPr>
            <p:spPr>
              <a:xfrm>
                <a:off x="6785314" y="3325482"/>
                <a:ext cx="49500" cy="49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81" name="Google Shape;781;p53"/>
              <p:cNvSpPr/>
              <p:nvPr/>
            </p:nvSpPr>
            <p:spPr>
              <a:xfrm>
                <a:off x="6856693" y="3325482"/>
                <a:ext cx="49500" cy="49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82" name="Google Shape;782;p53"/>
              <p:cNvSpPr/>
              <p:nvPr/>
            </p:nvSpPr>
            <p:spPr>
              <a:xfrm>
                <a:off x="6928071" y="3325482"/>
                <a:ext cx="49500" cy="49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sp>
          <p:nvSpPr>
            <p:cNvPr id="783" name="Google Shape;783;p53"/>
            <p:cNvSpPr/>
            <p:nvPr/>
          </p:nvSpPr>
          <p:spPr>
            <a:xfrm>
              <a:off x="6358014" y="3493326"/>
              <a:ext cx="567900" cy="151200"/>
            </a:xfrm>
            <a:prstGeom prst="rect">
              <a:avLst/>
            </a:prstGeom>
            <a:solidFill>
              <a:srgbClr val="E7E6E6"/>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84" name="Google Shape;784;p53"/>
            <p:cNvSpPr/>
            <p:nvPr/>
          </p:nvSpPr>
          <p:spPr>
            <a:xfrm>
              <a:off x="6358014" y="3715276"/>
              <a:ext cx="297900" cy="183900"/>
            </a:xfrm>
            <a:prstGeom prst="rect">
              <a:avLst/>
            </a:prstGeom>
            <a:solidFill>
              <a:srgbClr val="E7E6E6"/>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grpSp>
        <p:nvGrpSpPr>
          <p:cNvPr id="785" name="Google Shape;785;p53"/>
          <p:cNvGrpSpPr/>
          <p:nvPr/>
        </p:nvGrpSpPr>
        <p:grpSpPr>
          <a:xfrm>
            <a:off x="7123551" y="3563843"/>
            <a:ext cx="339690" cy="420119"/>
            <a:chOff x="5178417" y="3653544"/>
            <a:chExt cx="507227" cy="627325"/>
          </a:xfrm>
        </p:grpSpPr>
        <p:grpSp>
          <p:nvGrpSpPr>
            <p:cNvPr id="786" name="Google Shape;786;p53"/>
            <p:cNvGrpSpPr/>
            <p:nvPr/>
          </p:nvGrpSpPr>
          <p:grpSpPr>
            <a:xfrm>
              <a:off x="5178417" y="3653544"/>
              <a:ext cx="507227" cy="627325"/>
              <a:chOff x="3875215" y="1948054"/>
              <a:chExt cx="568640" cy="703200"/>
            </a:xfrm>
          </p:grpSpPr>
          <p:sp>
            <p:nvSpPr>
              <p:cNvPr id="787" name="Google Shape;787;p53"/>
              <p:cNvSpPr/>
              <p:nvPr/>
            </p:nvSpPr>
            <p:spPr>
              <a:xfrm>
                <a:off x="3875215" y="1948054"/>
                <a:ext cx="568500" cy="703200"/>
              </a:xfrm>
              <a:prstGeom prst="snip1Rect">
                <a:avLst>
                  <a:gd name="adj" fmla="val 27811"/>
                </a:avLst>
              </a:prstGeom>
              <a:solidFill>
                <a:srgbClr val="FFFFFF"/>
              </a:solidFill>
              <a:ln w="2857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cs typeface="M PLUS 1p"/>
                  <a:sym typeface="M PLUS 1p"/>
                </a:endParaRPr>
              </a:p>
            </p:txBody>
          </p:sp>
          <p:sp>
            <p:nvSpPr>
              <p:cNvPr id="788" name="Google Shape;788;p53"/>
              <p:cNvSpPr/>
              <p:nvPr/>
            </p:nvSpPr>
            <p:spPr>
              <a:xfrm>
                <a:off x="4269855" y="1948054"/>
                <a:ext cx="174000" cy="174000"/>
              </a:xfrm>
              <a:prstGeom prst="rtTriangle">
                <a:avLst/>
              </a:prstGeom>
              <a:solidFill>
                <a:srgbClr val="59595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cs typeface="M PLUS 1p"/>
                  <a:sym typeface="M PLUS 1p"/>
                </a:endParaRPr>
              </a:p>
            </p:txBody>
          </p:sp>
        </p:grpSp>
        <p:grpSp>
          <p:nvGrpSpPr>
            <p:cNvPr id="789" name="Google Shape;789;p53"/>
            <p:cNvGrpSpPr/>
            <p:nvPr/>
          </p:nvGrpSpPr>
          <p:grpSpPr>
            <a:xfrm rot="10800000" flipH="1">
              <a:off x="5268003" y="3864153"/>
              <a:ext cx="328076" cy="330446"/>
              <a:chOff x="2175990" y="2320453"/>
              <a:chExt cx="545702" cy="397649"/>
            </a:xfrm>
          </p:grpSpPr>
          <p:sp>
            <p:nvSpPr>
              <p:cNvPr id="790" name="Google Shape;790;p53"/>
              <p:cNvSpPr/>
              <p:nvPr/>
            </p:nvSpPr>
            <p:spPr>
              <a:xfrm>
                <a:off x="2175997" y="2432602"/>
                <a:ext cx="310200" cy="61200"/>
              </a:xfrm>
              <a:prstGeom prst="roundRect">
                <a:avLst>
                  <a:gd name="adj" fmla="val 50000"/>
                </a:avLst>
              </a:pr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91" name="Google Shape;791;p53"/>
              <p:cNvSpPr/>
              <p:nvPr/>
            </p:nvSpPr>
            <p:spPr>
              <a:xfrm>
                <a:off x="2175990" y="2544752"/>
                <a:ext cx="399600" cy="61200"/>
              </a:xfrm>
              <a:prstGeom prst="roundRect">
                <a:avLst>
                  <a:gd name="adj" fmla="val 50000"/>
                </a:avLst>
              </a:pr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92" name="Google Shape;792;p53"/>
              <p:cNvSpPr/>
              <p:nvPr/>
            </p:nvSpPr>
            <p:spPr>
              <a:xfrm>
                <a:off x="2175993" y="2656902"/>
                <a:ext cx="545700" cy="61200"/>
              </a:xfrm>
              <a:prstGeom prst="roundRect">
                <a:avLst>
                  <a:gd name="adj" fmla="val 50000"/>
                </a:avLst>
              </a:pr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93" name="Google Shape;793;p53"/>
              <p:cNvSpPr/>
              <p:nvPr/>
            </p:nvSpPr>
            <p:spPr>
              <a:xfrm>
                <a:off x="2175990" y="2320453"/>
                <a:ext cx="399600" cy="61200"/>
              </a:xfrm>
              <a:prstGeom prst="roundRect">
                <a:avLst>
                  <a:gd name="adj" fmla="val 50000"/>
                </a:avLst>
              </a:pr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grpSp>
      <p:grpSp>
        <p:nvGrpSpPr>
          <p:cNvPr id="794" name="Google Shape;794;p53"/>
          <p:cNvGrpSpPr/>
          <p:nvPr/>
        </p:nvGrpSpPr>
        <p:grpSpPr>
          <a:xfrm>
            <a:off x="6883644" y="3747640"/>
            <a:ext cx="339690" cy="420119"/>
            <a:chOff x="4760692" y="3830819"/>
            <a:chExt cx="507227" cy="627325"/>
          </a:xfrm>
        </p:grpSpPr>
        <p:sp>
          <p:nvSpPr>
            <p:cNvPr id="795" name="Google Shape;795;p53"/>
            <p:cNvSpPr/>
            <p:nvPr/>
          </p:nvSpPr>
          <p:spPr>
            <a:xfrm>
              <a:off x="4760692" y="3830819"/>
              <a:ext cx="507102" cy="627325"/>
            </a:xfrm>
            <a:prstGeom prst="snip1Rect">
              <a:avLst>
                <a:gd name="adj" fmla="val 27811"/>
              </a:avLst>
            </a:prstGeom>
            <a:solidFill>
              <a:srgbClr val="FFFFFF"/>
            </a:solidFill>
            <a:ln w="2857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cs typeface="M PLUS 1p"/>
                <a:sym typeface="M PLUS 1p"/>
              </a:endParaRPr>
            </a:p>
          </p:txBody>
        </p:sp>
        <p:sp>
          <p:nvSpPr>
            <p:cNvPr id="796" name="Google Shape;796;p53"/>
            <p:cNvSpPr/>
            <p:nvPr/>
          </p:nvSpPr>
          <p:spPr>
            <a:xfrm>
              <a:off x="5112711" y="3830819"/>
              <a:ext cx="155208" cy="155225"/>
            </a:xfrm>
            <a:prstGeom prst="rtTriangle">
              <a:avLst/>
            </a:prstGeom>
            <a:solidFill>
              <a:srgbClr val="59595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cs typeface="M PLUS 1p"/>
                <a:sym typeface="M PLUS 1p"/>
              </a:endParaRPr>
            </a:p>
          </p:txBody>
        </p:sp>
        <p:cxnSp>
          <p:nvCxnSpPr>
            <p:cNvPr id="797" name="Google Shape;797;p53"/>
            <p:cNvCxnSpPr/>
            <p:nvPr/>
          </p:nvCxnSpPr>
          <p:spPr>
            <a:xfrm>
              <a:off x="4832484" y="4189045"/>
              <a:ext cx="363668" cy="0"/>
            </a:xfrm>
            <a:prstGeom prst="straightConnector1">
              <a:avLst/>
            </a:prstGeom>
            <a:noFill/>
            <a:ln w="19050" cap="flat" cmpd="sng">
              <a:solidFill>
                <a:srgbClr val="1E50B5"/>
              </a:solidFill>
              <a:prstDash val="solid"/>
              <a:round/>
              <a:headEnd type="none" w="med" len="med"/>
              <a:tailEnd type="none" w="med" len="med"/>
            </a:ln>
          </p:spPr>
        </p:cxnSp>
        <p:cxnSp>
          <p:nvCxnSpPr>
            <p:cNvPr id="798" name="Google Shape;798;p53"/>
            <p:cNvCxnSpPr/>
            <p:nvPr/>
          </p:nvCxnSpPr>
          <p:spPr>
            <a:xfrm>
              <a:off x="4832484" y="4273197"/>
              <a:ext cx="363668" cy="0"/>
            </a:xfrm>
            <a:prstGeom prst="straightConnector1">
              <a:avLst/>
            </a:prstGeom>
            <a:noFill/>
            <a:ln w="19050" cap="flat" cmpd="sng">
              <a:solidFill>
                <a:srgbClr val="1E50B5"/>
              </a:solidFill>
              <a:prstDash val="solid"/>
              <a:round/>
              <a:headEnd type="none" w="med" len="med"/>
              <a:tailEnd type="none" w="med" len="med"/>
            </a:ln>
          </p:spPr>
        </p:cxnSp>
        <p:cxnSp>
          <p:nvCxnSpPr>
            <p:cNvPr id="799" name="Google Shape;799;p53"/>
            <p:cNvCxnSpPr/>
            <p:nvPr/>
          </p:nvCxnSpPr>
          <p:spPr>
            <a:xfrm>
              <a:off x="4953694" y="4103312"/>
              <a:ext cx="0" cy="256390"/>
            </a:xfrm>
            <a:prstGeom prst="straightConnector1">
              <a:avLst/>
            </a:prstGeom>
            <a:noFill/>
            <a:ln w="19050" cap="flat" cmpd="sng">
              <a:solidFill>
                <a:srgbClr val="1E50B5"/>
              </a:solidFill>
              <a:prstDash val="solid"/>
              <a:round/>
              <a:headEnd type="none" w="med" len="med"/>
              <a:tailEnd type="none" w="med" len="med"/>
            </a:ln>
          </p:spPr>
        </p:cxnSp>
        <p:cxnSp>
          <p:nvCxnSpPr>
            <p:cNvPr id="800" name="Google Shape;800;p53"/>
            <p:cNvCxnSpPr/>
            <p:nvPr/>
          </p:nvCxnSpPr>
          <p:spPr>
            <a:xfrm>
              <a:off x="5074904" y="4103312"/>
              <a:ext cx="0" cy="256390"/>
            </a:xfrm>
            <a:prstGeom prst="straightConnector1">
              <a:avLst/>
            </a:prstGeom>
            <a:noFill/>
            <a:ln w="19050" cap="flat" cmpd="sng">
              <a:solidFill>
                <a:srgbClr val="1E50B5"/>
              </a:solidFill>
              <a:prstDash val="solid"/>
              <a:round/>
              <a:headEnd type="none" w="med" len="med"/>
              <a:tailEnd type="none" w="med" len="med"/>
            </a:ln>
          </p:spPr>
        </p:cxnSp>
        <p:sp>
          <p:nvSpPr>
            <p:cNvPr id="801" name="Google Shape;801;p53"/>
            <p:cNvSpPr/>
            <p:nvPr/>
          </p:nvSpPr>
          <p:spPr>
            <a:xfrm>
              <a:off x="4834136" y="4107821"/>
              <a:ext cx="363668" cy="256390"/>
            </a:xfrm>
            <a:prstGeom prst="rect">
              <a:avLst/>
            </a:prstGeom>
            <a:noFill/>
            <a:ln w="19050" cap="flat" cmpd="sng">
              <a:solidFill>
                <a:srgbClr val="1E50B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grpSp>
        <p:nvGrpSpPr>
          <p:cNvPr id="802" name="Google Shape;802;p53"/>
          <p:cNvGrpSpPr/>
          <p:nvPr/>
        </p:nvGrpSpPr>
        <p:grpSpPr>
          <a:xfrm>
            <a:off x="5801038" y="3599850"/>
            <a:ext cx="393600" cy="308700"/>
            <a:chOff x="5776425" y="3649700"/>
            <a:chExt cx="393600" cy="308700"/>
          </a:xfrm>
        </p:grpSpPr>
        <p:sp>
          <p:nvSpPr>
            <p:cNvPr id="803" name="Google Shape;803;p53"/>
            <p:cNvSpPr/>
            <p:nvPr/>
          </p:nvSpPr>
          <p:spPr>
            <a:xfrm>
              <a:off x="5776425" y="3649700"/>
              <a:ext cx="393600" cy="308700"/>
            </a:xfrm>
            <a:prstGeom prst="rect">
              <a:avLst/>
            </a:prstGeom>
            <a:solidFill>
              <a:schemeClr val="lt1"/>
            </a:solidFill>
            <a:ln w="9525" cap="flat" cmpd="sng">
              <a:solidFill>
                <a:srgbClr val="B7B7B7"/>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804" name="Google Shape;804;p53"/>
            <p:cNvSpPr/>
            <p:nvPr/>
          </p:nvSpPr>
          <p:spPr>
            <a:xfrm>
              <a:off x="5947841" y="3759550"/>
              <a:ext cx="150900" cy="134700"/>
            </a:xfrm>
            <a:prstGeom prst="triangle">
              <a:avLst>
                <a:gd name="adj" fmla="val 50000"/>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805" name="Google Shape;805;p53"/>
            <p:cNvSpPr/>
            <p:nvPr/>
          </p:nvSpPr>
          <p:spPr>
            <a:xfrm>
              <a:off x="5847713" y="3783924"/>
              <a:ext cx="123600" cy="110400"/>
            </a:xfrm>
            <a:prstGeom prst="triangle">
              <a:avLst>
                <a:gd name="adj" fmla="val 50000"/>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grpSp>
        <p:nvGrpSpPr>
          <p:cNvPr id="806" name="Google Shape;806;p53"/>
          <p:cNvGrpSpPr/>
          <p:nvPr/>
        </p:nvGrpSpPr>
        <p:grpSpPr>
          <a:xfrm>
            <a:off x="5998663" y="3795175"/>
            <a:ext cx="393600" cy="308700"/>
            <a:chOff x="5991400" y="3794125"/>
            <a:chExt cx="393600" cy="308700"/>
          </a:xfrm>
        </p:grpSpPr>
        <p:sp>
          <p:nvSpPr>
            <p:cNvPr id="807" name="Google Shape;807;p53"/>
            <p:cNvSpPr/>
            <p:nvPr/>
          </p:nvSpPr>
          <p:spPr>
            <a:xfrm>
              <a:off x="5991400" y="3794125"/>
              <a:ext cx="393600" cy="308700"/>
            </a:xfrm>
            <a:prstGeom prst="rect">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808" name="Google Shape;808;p53"/>
            <p:cNvSpPr/>
            <p:nvPr/>
          </p:nvSpPr>
          <p:spPr>
            <a:xfrm>
              <a:off x="6162816" y="3903975"/>
              <a:ext cx="150900" cy="134700"/>
            </a:xfrm>
            <a:prstGeom prst="triangle">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809" name="Google Shape;809;p53"/>
            <p:cNvSpPr/>
            <p:nvPr/>
          </p:nvSpPr>
          <p:spPr>
            <a:xfrm>
              <a:off x="6062688" y="3928349"/>
              <a:ext cx="123600" cy="110400"/>
            </a:xfrm>
            <a:prstGeom prst="triangle">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sp>
        <p:nvSpPr>
          <p:cNvPr id="810" name="Google Shape;810;p53"/>
          <p:cNvSpPr/>
          <p:nvPr/>
        </p:nvSpPr>
        <p:spPr>
          <a:xfrm rot="-2035509">
            <a:off x="6305750" y="3944440"/>
            <a:ext cx="223075" cy="308612"/>
          </a:xfrm>
          <a:prstGeom prst="upArrow">
            <a:avLst>
              <a:gd name="adj1" fmla="val 18481"/>
              <a:gd name="adj2" fmla="val 88810"/>
            </a:avLst>
          </a:prstGeom>
          <a:solidFill>
            <a:schemeClr val="dk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54"/>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36</a:t>
            </a:fld>
            <a:endParaRPr dirty="0"/>
          </a:p>
        </p:txBody>
      </p:sp>
      <p:sp>
        <p:nvSpPr>
          <p:cNvPr id="816" name="Google Shape;816;p54"/>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（別添資料）データ利活用の参考ツール</a:t>
            </a:r>
            <a:endParaRPr dirty="0"/>
          </a:p>
        </p:txBody>
      </p:sp>
      <p:sp>
        <p:nvSpPr>
          <p:cNvPr id="817" name="Google Shape;817;p54"/>
          <p:cNvSpPr txBox="1">
            <a:spLocks noGrp="1"/>
          </p:cNvSpPr>
          <p:nvPr>
            <p:ph type="body" idx="1"/>
          </p:nvPr>
        </p:nvSpPr>
        <p:spPr>
          <a:xfrm>
            <a:off x="1242000" y="1440000"/>
            <a:ext cx="3420000" cy="1115690"/>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 b="1" dirty="0"/>
              <a:t>kintone（キントーン）</a:t>
            </a:r>
            <a:endParaRPr b="1" dirty="0"/>
          </a:p>
          <a:p>
            <a:pPr marL="0" lvl="0" indent="0" algn="l" rtl="0">
              <a:spcBef>
                <a:spcPts val="0"/>
              </a:spcBef>
              <a:spcAft>
                <a:spcPts val="0"/>
              </a:spcAft>
              <a:buClr>
                <a:schemeClr val="dk1"/>
              </a:buClr>
              <a:buSzPts val="1100"/>
              <a:buFont typeface="Arial"/>
              <a:buNone/>
            </a:pPr>
            <a:r>
              <a:rPr lang="ja" sz="1400" dirty="0"/>
              <a:t>プログラミングの専門知識がなくても業務システムが開発できる、クラウド型の業務アプリ開発プラットフォームです。</a:t>
            </a:r>
            <a:endParaRPr dirty="0"/>
          </a:p>
        </p:txBody>
      </p:sp>
      <p:sp>
        <p:nvSpPr>
          <p:cNvPr id="818" name="Google Shape;818;p54"/>
          <p:cNvSpPr txBox="1">
            <a:spLocks noGrp="1"/>
          </p:cNvSpPr>
          <p:nvPr>
            <p:ph type="body" idx="1"/>
          </p:nvPr>
        </p:nvSpPr>
        <p:spPr>
          <a:xfrm>
            <a:off x="5022000" y="1440000"/>
            <a:ext cx="3420000" cy="846386"/>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Glide（グライド）</a:t>
            </a:r>
            <a:endParaRPr b="1" dirty="0"/>
          </a:p>
          <a:p>
            <a:pPr marL="0" lvl="0" indent="0" algn="l" rtl="0">
              <a:spcBef>
                <a:spcPts val="0"/>
              </a:spcBef>
              <a:spcAft>
                <a:spcPts val="0"/>
              </a:spcAft>
              <a:buNone/>
            </a:pPr>
            <a:r>
              <a:rPr lang="ja" sz="1400" dirty="0"/>
              <a:t>アメリカ発のアプリケーション開発用ノーコードツールです。</a:t>
            </a:r>
            <a:endParaRPr dirty="0"/>
          </a:p>
        </p:txBody>
      </p:sp>
      <p:sp>
        <p:nvSpPr>
          <p:cNvPr id="819" name="Google Shape;819;p54"/>
          <p:cNvSpPr txBox="1"/>
          <p:nvPr/>
        </p:nvSpPr>
        <p:spPr>
          <a:xfrm>
            <a:off x="1242000" y="4827600"/>
            <a:ext cx="7200000" cy="15388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参考：</a:t>
            </a:r>
            <a:r>
              <a:rPr lang="ja" sz="800" dirty="0">
                <a:solidFill>
                  <a:schemeClr val="dk1"/>
                </a:solidFill>
                <a:latin typeface="Meiryo" panose="020B0604030504040204" pitchFamily="34" charset="-128"/>
                <a:ea typeface="Meiryo" panose="020B0604030504040204" pitchFamily="34" charset="-128"/>
                <a:cs typeface="M PLUS 1p"/>
                <a:sym typeface="M PLUS 1p"/>
              </a:rPr>
              <a:t>kintone（</a:t>
            </a:r>
            <a:r>
              <a:rPr lang="ja" sz="800" u="sng" dirty="0">
                <a:solidFill>
                  <a:schemeClr val="accent1"/>
                </a:solidFill>
                <a:latin typeface="Meiryo" panose="020B0604030504040204" pitchFamily="34" charset="-128"/>
                <a:ea typeface="Meiryo" panose="020B0604030504040204" pitchFamily="34" charset="-128"/>
                <a:cs typeface="M PLUS 1p"/>
                <a:sym typeface="M PLUS 1p"/>
                <a:hlinkClick r:id="rId3">
                  <a:extLst>
                    <a:ext uri="{A12FA001-AC4F-418D-AE19-62706E023703}">
                      <ahyp:hlinkClr xmlns:ahyp="http://schemas.microsoft.com/office/drawing/2018/hyperlinkcolor" val="tx"/>
                    </a:ext>
                  </a:extLst>
                </a:hlinkClick>
              </a:rPr>
              <a:t>https://kintone.cybozu.co.jp/</a:t>
            </a:r>
            <a:r>
              <a:rPr lang="ja" sz="800" dirty="0">
                <a:solidFill>
                  <a:schemeClr val="dk1"/>
                </a:solidFill>
                <a:latin typeface="Meiryo" panose="020B0604030504040204" pitchFamily="34" charset="-128"/>
                <a:ea typeface="Meiryo" panose="020B0604030504040204" pitchFamily="34" charset="-128"/>
                <a:cs typeface="M PLUS 1p"/>
                <a:sym typeface="M PLUS 1p"/>
              </a:rPr>
              <a:t>）、</a:t>
            </a:r>
            <a:r>
              <a:rPr lang="ja" sz="800" dirty="0">
                <a:latin typeface="Meiryo" panose="020B0604030504040204" pitchFamily="34" charset="-128"/>
                <a:ea typeface="Meiryo" panose="020B0604030504040204" pitchFamily="34" charset="-128"/>
                <a:cs typeface="M PLUS 1p"/>
                <a:sym typeface="M PLUS 1p"/>
              </a:rPr>
              <a:t>Glide（</a:t>
            </a:r>
            <a:r>
              <a:rPr lang="ja" sz="800" u="sng" dirty="0">
                <a:solidFill>
                  <a:schemeClr val="hlink"/>
                </a:solidFill>
                <a:latin typeface="Meiryo" panose="020B0604030504040204" pitchFamily="34" charset="-128"/>
                <a:ea typeface="Meiryo" panose="020B0604030504040204" pitchFamily="34" charset="-128"/>
                <a:cs typeface="M PLUS 1p"/>
                <a:sym typeface="M PLUS 1p"/>
                <a:hlinkClick r:id="rId4"/>
              </a:rPr>
              <a:t>https://www.glideapps.com/</a:t>
            </a:r>
            <a:r>
              <a:rPr lang="ja" sz="800" dirty="0">
                <a:latin typeface="Meiryo" panose="020B0604030504040204" pitchFamily="34" charset="-128"/>
                <a:ea typeface="Meiryo" panose="020B0604030504040204" pitchFamily="34" charset="-128"/>
                <a:cs typeface="M PLUS 1p"/>
                <a:sym typeface="M PLUS 1p"/>
              </a:rPr>
              <a:t>）</a:t>
            </a:r>
            <a:endParaRPr sz="800" dirty="0">
              <a:latin typeface="Meiryo" panose="020B0604030504040204" pitchFamily="34" charset="-128"/>
              <a:ea typeface="Meiryo" panose="020B0604030504040204" pitchFamily="34" charset="-128"/>
              <a:cs typeface="M PLUS 1p"/>
              <a:sym typeface="M PLUS 1p"/>
            </a:endParaRPr>
          </a:p>
        </p:txBody>
      </p:sp>
      <p:sp>
        <p:nvSpPr>
          <p:cNvPr id="820" name="Google Shape;820;p54"/>
          <p:cNvSpPr/>
          <p:nvPr/>
        </p:nvSpPr>
        <p:spPr>
          <a:xfrm>
            <a:off x="5021800" y="2716200"/>
            <a:ext cx="3420000" cy="1780200"/>
          </a:xfrm>
          <a:prstGeom prst="roundRect">
            <a:avLst>
              <a:gd name="adj" fmla="val 4199"/>
            </a:avLst>
          </a:prstGeom>
          <a:solidFill>
            <a:srgbClr val="0070C0">
              <a:alpha val="14510"/>
            </a:srgbClr>
          </a:solidFill>
          <a:ln>
            <a:noFill/>
          </a:ln>
        </p:spPr>
        <p:txBody>
          <a:bodyPr spcFirstLastPara="1" wrap="square" lIns="91425" tIns="36000" rIns="91425" bIns="0" anchor="t" anchorCtr="0">
            <a:noAutofit/>
          </a:bodyPr>
          <a:lstStyle/>
          <a:p>
            <a:pPr marL="0" lvl="0" indent="0" algn="l" rtl="0">
              <a:lnSpc>
                <a:spcPct val="125000"/>
              </a:lnSpc>
              <a:spcBef>
                <a:spcPts val="400"/>
              </a:spcBef>
              <a:spcAft>
                <a:spcPts val="0"/>
              </a:spcAft>
              <a:buNone/>
            </a:pPr>
            <a:r>
              <a:rPr lang="ja" b="1" dirty="0">
                <a:solidFill>
                  <a:schemeClr val="dk1"/>
                </a:solidFill>
                <a:latin typeface="Meiryo" panose="020B0604030504040204" pitchFamily="34" charset="-128"/>
                <a:ea typeface="Meiryo" panose="020B0604030504040204" pitchFamily="34" charset="-128"/>
                <a:cs typeface="M PLUS 1p"/>
                <a:sym typeface="M PLUS 1p"/>
              </a:rPr>
              <a:t>特徴</a:t>
            </a:r>
            <a:endParaRPr sz="1100" b="1" dirty="0">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300"/>
              </a:spcBef>
              <a:spcAft>
                <a:spcPts val="0"/>
              </a:spcAft>
              <a:buNone/>
            </a:pPr>
            <a:r>
              <a:rPr lang="ja" sz="1300" dirty="0">
                <a:latin typeface="Meiryo" panose="020B0604030504040204" pitchFamily="34" charset="-128"/>
                <a:ea typeface="Meiryo" panose="020B0604030504040204" pitchFamily="34" charset="-128"/>
                <a:cs typeface="M PLUS 1p"/>
                <a:sym typeface="M PLUS 1p"/>
              </a:rPr>
              <a:t>無料から利用することができ、プログラミング経験のない人でも、Microsoft ExcelやGoogle スプレッドシートが扱えれば、豊富なテンプレートを利用して簡単にWebアプリケーションを作成できます。</a:t>
            </a:r>
            <a:endParaRPr sz="1300" dirty="0">
              <a:latin typeface="Meiryo" panose="020B0604030504040204" pitchFamily="34" charset="-128"/>
              <a:ea typeface="Meiryo" panose="020B0604030504040204" pitchFamily="34" charset="-128"/>
              <a:cs typeface="M PLUS 1p"/>
              <a:sym typeface="M PLUS 1p"/>
            </a:endParaRPr>
          </a:p>
        </p:txBody>
      </p:sp>
      <p:sp>
        <p:nvSpPr>
          <p:cNvPr id="821" name="Google Shape;821;p54"/>
          <p:cNvSpPr/>
          <p:nvPr/>
        </p:nvSpPr>
        <p:spPr>
          <a:xfrm>
            <a:off x="1242000" y="2716200"/>
            <a:ext cx="3420000" cy="1780200"/>
          </a:xfrm>
          <a:prstGeom prst="roundRect">
            <a:avLst>
              <a:gd name="adj" fmla="val 4199"/>
            </a:avLst>
          </a:prstGeom>
          <a:solidFill>
            <a:srgbClr val="0070C0">
              <a:alpha val="14510"/>
            </a:srgbClr>
          </a:solidFill>
          <a:ln>
            <a:noFill/>
          </a:ln>
        </p:spPr>
        <p:txBody>
          <a:bodyPr spcFirstLastPara="1" wrap="square" lIns="91425" tIns="36000" rIns="91425" bIns="0" anchor="t" anchorCtr="0">
            <a:noAutofit/>
          </a:bodyPr>
          <a:lstStyle/>
          <a:p>
            <a:pPr marL="0" lvl="0" indent="0" algn="l" rtl="0">
              <a:lnSpc>
                <a:spcPct val="125000"/>
              </a:lnSpc>
              <a:spcBef>
                <a:spcPts val="400"/>
              </a:spcBef>
              <a:spcAft>
                <a:spcPts val="0"/>
              </a:spcAft>
              <a:buNone/>
            </a:pPr>
            <a:r>
              <a:rPr lang="ja" b="1" dirty="0">
                <a:solidFill>
                  <a:schemeClr val="dk1"/>
                </a:solidFill>
                <a:latin typeface="Meiryo" panose="020B0604030504040204" pitchFamily="34" charset="-128"/>
                <a:ea typeface="Meiryo" panose="020B0604030504040204" pitchFamily="34" charset="-128"/>
                <a:cs typeface="M PLUS 1p"/>
                <a:sym typeface="M PLUS 1p"/>
              </a:rPr>
              <a:t>特徴</a:t>
            </a:r>
            <a:endParaRPr sz="1100" b="1" dirty="0">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300"/>
              </a:spcBef>
              <a:spcAft>
                <a:spcPts val="0"/>
              </a:spcAft>
              <a:buNone/>
            </a:pPr>
            <a:r>
              <a:rPr lang="ja" sz="1300" dirty="0">
                <a:latin typeface="Meiryo" panose="020B0604030504040204" pitchFamily="34" charset="-128"/>
                <a:ea typeface="Meiryo" panose="020B0604030504040204" pitchFamily="34" charset="-128"/>
                <a:cs typeface="M PLUS 1p"/>
                <a:sym typeface="M PLUS 1p"/>
              </a:rPr>
              <a:t>住民からの申請のオンライン化や、出先機関との諸連絡のクラウド上での共有等、ドラッグアンドドロップ等のマウス操作だけで、業務に必要なシステムを作成できます。</a:t>
            </a:r>
            <a:endParaRPr sz="1300" dirty="0">
              <a:latin typeface="Meiryo" panose="020B0604030504040204" pitchFamily="34" charset="-128"/>
              <a:ea typeface="Meiryo" panose="020B0604030504040204" pitchFamily="34" charset="-128"/>
              <a:cs typeface="M PLUS 1p"/>
              <a:sym typeface="M PLUS 1p"/>
            </a:endParaRPr>
          </a:p>
        </p:txBody>
      </p:sp>
      <p:sp>
        <p:nvSpPr>
          <p:cNvPr id="822" name="Google Shape;822;p54"/>
          <p:cNvSpPr txBox="1"/>
          <p:nvPr/>
        </p:nvSpPr>
        <p:spPr>
          <a:xfrm>
            <a:off x="1243350" y="828000"/>
            <a:ext cx="7200000" cy="3693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ja" sz="2400" b="1" dirty="0">
                <a:latin typeface="Meiryo" panose="020B0604030504040204" pitchFamily="34" charset="-128"/>
                <a:ea typeface="Meiryo" panose="020B0604030504040204" pitchFamily="34" charset="-128"/>
                <a:cs typeface="M PLUS 1p"/>
                <a:sym typeface="M PLUS 1p"/>
              </a:rPr>
              <a:t>ノーコードツール</a:t>
            </a:r>
            <a:endParaRPr sz="2400" b="1" dirty="0">
              <a:solidFill>
                <a:srgbClr val="000000"/>
              </a:solidFill>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55"/>
          <p:cNvSpPr txBox="1">
            <a:spLocks noGrp="1"/>
          </p:cNvSpPr>
          <p:nvPr>
            <p:ph type="title"/>
          </p:nvPr>
        </p:nvSpPr>
        <p:spPr>
          <a:xfrm>
            <a:off x="124200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BIツール</a:t>
            </a:r>
            <a:endParaRPr b="1" dirty="0"/>
          </a:p>
        </p:txBody>
      </p:sp>
      <p:sp>
        <p:nvSpPr>
          <p:cNvPr id="828" name="Google Shape;828;p55"/>
          <p:cNvSpPr txBox="1">
            <a:spLocks noGrp="1"/>
          </p:cNvSpPr>
          <p:nvPr>
            <p:ph type="body" idx="1"/>
          </p:nvPr>
        </p:nvSpPr>
        <p:spPr>
          <a:xfrm>
            <a:off x="1242000" y="1440000"/>
            <a:ext cx="7200000" cy="269304"/>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BI</a:t>
            </a:r>
            <a:r>
              <a:rPr lang="ja" sz="1400" baseline="30000" dirty="0"/>
              <a:t>※</a:t>
            </a:r>
            <a:r>
              <a:rPr lang="ja" sz="1400" dirty="0"/>
              <a:t>ツールとは、データを分析・可視化して、経営や業務に役立てるツールのことです。</a:t>
            </a:r>
            <a:endParaRPr dirty="0"/>
          </a:p>
        </p:txBody>
      </p:sp>
      <p:sp>
        <p:nvSpPr>
          <p:cNvPr id="829" name="Google Shape;829;p55"/>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（別添資料）データ利活用の参考ツール</a:t>
            </a:r>
            <a:endParaRPr dirty="0"/>
          </a:p>
        </p:txBody>
      </p:sp>
      <p:sp>
        <p:nvSpPr>
          <p:cNvPr id="830" name="Google Shape;830;p55"/>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37</a:t>
            </a:fld>
            <a:endParaRPr dirty="0"/>
          </a:p>
        </p:txBody>
      </p:sp>
      <p:sp>
        <p:nvSpPr>
          <p:cNvPr id="831" name="Google Shape;831;p55"/>
          <p:cNvSpPr txBox="1"/>
          <p:nvPr/>
        </p:nvSpPr>
        <p:spPr>
          <a:xfrm>
            <a:off x="1242000" y="4764450"/>
            <a:ext cx="7200000" cy="246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※BI：ビジネス・インテリジェンス。ビジネスの意思決定に用いられる知見およびそのためのデータ収集・分析・配布を意味します。</a:t>
            </a:r>
            <a:endParaRPr sz="800" dirty="0">
              <a:latin typeface="Meiryo" panose="020B0604030504040204" pitchFamily="34" charset="-128"/>
              <a:ea typeface="Meiryo" panose="020B0604030504040204" pitchFamily="34" charset="-128"/>
              <a:cs typeface="M PLUS 1p"/>
              <a:sym typeface="M PLUS 1p"/>
            </a:endParaRPr>
          </a:p>
          <a:p>
            <a:pPr marL="0" lvl="0" indent="0" algn="l" rtl="0">
              <a:lnSpc>
                <a:spcPct val="100000"/>
              </a:lnSpc>
              <a:spcBef>
                <a:spcPts val="0"/>
              </a:spcBef>
              <a:spcAft>
                <a:spcPts val="0"/>
              </a:spcAft>
              <a:buNone/>
            </a:pPr>
            <a:r>
              <a:rPr lang="ja" sz="800" dirty="0">
                <a:solidFill>
                  <a:schemeClr val="dk1"/>
                </a:solidFill>
                <a:latin typeface="Meiryo" panose="020B0604030504040204" pitchFamily="34" charset="-128"/>
                <a:ea typeface="Meiryo" panose="020B0604030504040204" pitchFamily="34" charset="-128"/>
                <a:cs typeface="M PLUS 1p"/>
                <a:sym typeface="M PLUS 1p"/>
              </a:rPr>
              <a:t>参考：Tableau（</a:t>
            </a:r>
            <a:r>
              <a:rPr lang="ja" sz="800" u="sng" dirty="0">
                <a:solidFill>
                  <a:schemeClr val="hlink"/>
                </a:solidFill>
                <a:latin typeface="Meiryo" panose="020B0604030504040204" pitchFamily="34" charset="-128"/>
                <a:ea typeface="Meiryo" panose="020B0604030504040204" pitchFamily="34" charset="-128"/>
                <a:cs typeface="M PLUS 1p"/>
                <a:sym typeface="M PLUS 1p"/>
                <a:hlinkClick r:id="rId3"/>
              </a:rPr>
              <a:t>https://www.tableau.com/ja-jp）</a:t>
            </a:r>
            <a:endParaRPr sz="800"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832" name="Google Shape;832;p55"/>
          <p:cNvSpPr txBox="1"/>
          <p:nvPr/>
        </p:nvSpPr>
        <p:spPr>
          <a:xfrm>
            <a:off x="1243350" y="1798950"/>
            <a:ext cx="7200000" cy="807913"/>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b="1" dirty="0">
                <a:latin typeface="Meiryo" panose="020B0604030504040204" pitchFamily="34" charset="-128"/>
                <a:ea typeface="Meiryo" panose="020B0604030504040204" pitchFamily="34" charset="-128"/>
                <a:cs typeface="M PLUS 1p"/>
                <a:sym typeface="M PLUS 1p"/>
              </a:rPr>
              <a:t>Tableau（タブロー）</a:t>
            </a:r>
            <a:endParaRPr b="1" dirty="0">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0"/>
              </a:spcBef>
              <a:spcAft>
                <a:spcPts val="0"/>
              </a:spcAft>
              <a:buNone/>
            </a:pPr>
            <a:r>
              <a:rPr lang="ja" dirty="0">
                <a:solidFill>
                  <a:schemeClr val="dk1"/>
                </a:solidFill>
                <a:latin typeface="Meiryo" panose="020B0604030504040204" pitchFamily="34" charset="-128"/>
                <a:ea typeface="Meiryo" panose="020B0604030504040204" pitchFamily="34" charset="-128"/>
                <a:cs typeface="M PLUS 1p"/>
                <a:sym typeface="M PLUS 1p"/>
              </a:rPr>
              <a:t>ドラッグアンドドロップ等の簡単な</a:t>
            </a:r>
            <a:r>
              <a:rPr lang="ja" dirty="0">
                <a:latin typeface="Meiryo" panose="020B0604030504040204" pitchFamily="34" charset="-128"/>
                <a:ea typeface="Meiryo" panose="020B0604030504040204" pitchFamily="34" charset="-128"/>
                <a:cs typeface="M PLUS 1p"/>
                <a:sym typeface="M PLUS 1p"/>
              </a:rPr>
              <a:t>マウス操作で、膨大なデータをグラフや表等の様々な形式に視覚化することができます。使い勝手の良さと視覚表現の豊富さが特徴です。</a:t>
            </a:r>
            <a:endParaRPr sz="1200" dirty="0">
              <a:latin typeface="Meiryo" panose="020B0604030504040204" pitchFamily="34" charset="-128"/>
              <a:ea typeface="Meiryo" panose="020B0604030504040204" pitchFamily="34" charset="-128"/>
              <a:cs typeface="M PLUS 1p"/>
              <a:sym typeface="M PLUS 1p"/>
            </a:endParaRPr>
          </a:p>
        </p:txBody>
      </p:sp>
      <p:sp>
        <p:nvSpPr>
          <p:cNvPr id="833" name="Google Shape;833;p55"/>
          <p:cNvSpPr/>
          <p:nvPr/>
        </p:nvSpPr>
        <p:spPr>
          <a:xfrm>
            <a:off x="1243350" y="2633025"/>
            <a:ext cx="7200000" cy="1961100"/>
          </a:xfrm>
          <a:prstGeom prst="roundRect">
            <a:avLst>
              <a:gd name="adj" fmla="val 4199"/>
            </a:avLst>
          </a:prstGeom>
          <a:solidFill>
            <a:srgbClr val="0070C0">
              <a:alpha val="14510"/>
            </a:srgbClr>
          </a:solidFill>
          <a:ln>
            <a:noFill/>
          </a:ln>
        </p:spPr>
        <p:txBody>
          <a:bodyPr spcFirstLastPara="1" wrap="square" lIns="91425" tIns="36000" rIns="91425" bIns="0" anchor="ctr" anchorCtr="0">
            <a:noAutofit/>
          </a:bodyPr>
          <a:lstStyle/>
          <a:p>
            <a:pPr marL="0" lvl="0" indent="0" algn="l" rtl="0">
              <a:lnSpc>
                <a:spcPct val="125000"/>
              </a:lnSpc>
              <a:spcBef>
                <a:spcPts val="300"/>
              </a:spcBef>
              <a:spcAft>
                <a:spcPts val="0"/>
              </a:spcAft>
              <a:buNone/>
            </a:pPr>
            <a:r>
              <a:rPr lang="ja" sz="1300" b="1" dirty="0">
                <a:solidFill>
                  <a:schemeClr val="dk1"/>
                </a:solidFill>
                <a:latin typeface="Meiryo" panose="020B0604030504040204" pitchFamily="34" charset="-128"/>
                <a:ea typeface="Meiryo" panose="020B0604030504040204" pitchFamily="34" charset="-128"/>
                <a:cs typeface="M PLUS 1p"/>
                <a:sym typeface="M PLUS 1p"/>
              </a:rPr>
              <a:t>特徴１ 視覚化</a:t>
            </a:r>
            <a:br>
              <a:rPr lang="ja" sz="1100" dirty="0">
                <a:latin typeface="Meiryo" panose="020B0604030504040204" pitchFamily="34" charset="-128"/>
                <a:ea typeface="Meiryo" panose="020B0604030504040204" pitchFamily="34" charset="-128"/>
                <a:cs typeface="M PLUS 1p"/>
                <a:sym typeface="M PLUS 1p"/>
              </a:rPr>
            </a:br>
            <a:r>
              <a:rPr lang="ja" sz="1250" dirty="0">
                <a:latin typeface="Meiryo" panose="020B0604030504040204" pitchFamily="34" charset="-128"/>
                <a:ea typeface="Meiryo" panose="020B0604030504040204" pitchFamily="34" charset="-128"/>
                <a:cs typeface="M PLUS 1p"/>
                <a:sym typeface="M PLUS 1p"/>
              </a:rPr>
              <a:t>基本的なクロス集計や、チャート等、データを理解しやすい形へ視覚化することができます。</a:t>
            </a:r>
            <a:endParaRPr sz="1250" dirty="0">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300"/>
              </a:spcBef>
              <a:spcAft>
                <a:spcPts val="0"/>
              </a:spcAft>
              <a:buNone/>
            </a:pPr>
            <a:r>
              <a:rPr lang="ja" sz="1300" b="1" dirty="0">
                <a:solidFill>
                  <a:schemeClr val="dk1"/>
                </a:solidFill>
                <a:latin typeface="Meiryo" panose="020B0604030504040204" pitchFamily="34" charset="-128"/>
                <a:ea typeface="Meiryo" panose="020B0604030504040204" pitchFamily="34" charset="-128"/>
                <a:cs typeface="M PLUS 1p"/>
                <a:sym typeface="M PLUS 1p"/>
              </a:rPr>
              <a:t>特徴２ 操作性</a:t>
            </a:r>
            <a:br>
              <a:rPr lang="ja" sz="1300" dirty="0">
                <a:latin typeface="Meiryo" panose="020B0604030504040204" pitchFamily="34" charset="-128"/>
                <a:ea typeface="Meiryo" panose="020B0604030504040204" pitchFamily="34" charset="-128"/>
                <a:cs typeface="M PLUS 1p"/>
                <a:sym typeface="M PLUS 1p"/>
              </a:rPr>
            </a:br>
            <a:r>
              <a:rPr lang="ja" sz="1250" dirty="0">
                <a:latin typeface="Meiryo" panose="020B0604030504040204" pitchFamily="34" charset="-128"/>
                <a:ea typeface="Meiryo" panose="020B0604030504040204" pitchFamily="34" charset="-128"/>
                <a:cs typeface="M PLUS 1p"/>
                <a:sym typeface="M PLUS 1p"/>
              </a:rPr>
              <a:t>基本的にドラッグアンドドロップ等の簡単なマウス操作で、プログラミングすることなく、様々な形式に視覚化することができます。</a:t>
            </a:r>
            <a:endParaRPr sz="1250"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300"/>
              </a:spcBef>
              <a:spcAft>
                <a:spcPts val="0"/>
              </a:spcAft>
              <a:buNone/>
            </a:pPr>
            <a:r>
              <a:rPr lang="ja" sz="1300" b="1" dirty="0">
                <a:solidFill>
                  <a:schemeClr val="dk1"/>
                </a:solidFill>
                <a:latin typeface="Meiryo" panose="020B0604030504040204" pitchFamily="34" charset="-128"/>
                <a:ea typeface="Meiryo" panose="020B0604030504040204" pitchFamily="34" charset="-128"/>
                <a:cs typeface="M PLUS 1p"/>
                <a:sym typeface="M PLUS 1p"/>
              </a:rPr>
              <a:t>特徴３ 共有</a:t>
            </a:r>
            <a:br>
              <a:rPr lang="ja" sz="1300" dirty="0">
                <a:latin typeface="Meiryo" panose="020B0604030504040204" pitchFamily="34" charset="-128"/>
                <a:ea typeface="Meiryo" panose="020B0604030504040204" pitchFamily="34" charset="-128"/>
                <a:cs typeface="M PLUS 1p"/>
                <a:sym typeface="M PLUS 1p"/>
              </a:rPr>
            </a:br>
            <a:r>
              <a:rPr lang="ja" sz="1250" dirty="0">
                <a:latin typeface="Meiryo" panose="020B0604030504040204" pitchFamily="34" charset="-128"/>
                <a:ea typeface="Meiryo" panose="020B0604030504040204" pitchFamily="34" charset="-128"/>
                <a:cs typeface="M PLUS 1p"/>
                <a:sym typeface="M PLUS 1p"/>
              </a:rPr>
              <a:t>Tableauで作成したものは社内で共有することができ、モバイル端末からも確認できます。</a:t>
            </a:r>
            <a:endParaRPr sz="1250" dirty="0">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56"/>
          <p:cNvSpPr txBox="1">
            <a:spLocks noGrp="1"/>
          </p:cNvSpPr>
          <p:nvPr>
            <p:ph type="title"/>
          </p:nvPr>
        </p:nvSpPr>
        <p:spPr>
          <a:xfrm>
            <a:off x="124200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GISツール</a:t>
            </a:r>
            <a:endParaRPr b="1" dirty="0"/>
          </a:p>
        </p:txBody>
      </p:sp>
      <p:sp>
        <p:nvSpPr>
          <p:cNvPr id="839" name="Google Shape;839;p56"/>
          <p:cNvSpPr txBox="1">
            <a:spLocks noGrp="1"/>
          </p:cNvSpPr>
          <p:nvPr>
            <p:ph type="body" idx="1"/>
          </p:nvPr>
        </p:nvSpPr>
        <p:spPr>
          <a:xfrm>
            <a:off x="1242000" y="1440000"/>
            <a:ext cx="7200000" cy="807913"/>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GIS（Geographic Information System：地理情報システム）とは、地理空間情報をコンピュータで作成・保存・利用・管理・表示・検索できるシステムのことです。科学調査や施設・道路の管理、都市計画等で活用されています。</a:t>
            </a:r>
            <a:endParaRPr dirty="0"/>
          </a:p>
        </p:txBody>
      </p:sp>
      <p:sp>
        <p:nvSpPr>
          <p:cNvPr id="840" name="Google Shape;840;p56"/>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（別添資料）データ利活用の参考ツール</a:t>
            </a:r>
            <a:endParaRPr dirty="0"/>
          </a:p>
        </p:txBody>
      </p:sp>
      <p:sp>
        <p:nvSpPr>
          <p:cNvPr id="841" name="Google Shape;841;p56"/>
          <p:cNvSpPr txBox="1"/>
          <p:nvPr/>
        </p:nvSpPr>
        <p:spPr>
          <a:xfrm>
            <a:off x="1243350" y="2350000"/>
            <a:ext cx="3077400" cy="1654299"/>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1600" b="1" dirty="0">
                <a:latin typeface="Meiryo" panose="020B0604030504040204" pitchFamily="34" charset="-128"/>
                <a:ea typeface="Meiryo" panose="020B0604030504040204" pitchFamily="34" charset="-128"/>
                <a:cs typeface="M PLUS 1p"/>
                <a:sym typeface="M PLUS 1p"/>
              </a:rPr>
              <a:t>QGIS（キュージーアイエス）</a:t>
            </a:r>
            <a:endParaRPr sz="1600" b="1" dirty="0">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0"/>
              </a:spcBef>
              <a:spcAft>
                <a:spcPts val="0"/>
              </a:spcAft>
              <a:buClr>
                <a:schemeClr val="dk1"/>
              </a:buClr>
              <a:buSzPts val="1100"/>
              <a:buFont typeface="Arial"/>
              <a:buNone/>
            </a:pPr>
            <a:r>
              <a:rPr lang="ja" dirty="0">
                <a:latin typeface="Meiryo" panose="020B0604030504040204" pitchFamily="34" charset="-128"/>
                <a:ea typeface="Meiryo" panose="020B0604030504040204" pitchFamily="34" charset="-128"/>
                <a:cs typeface="M PLUS 1p"/>
                <a:sym typeface="M PLUS 1p"/>
              </a:rPr>
              <a:t>QGISとは、地理空間情報データの閲覧、編集、分析できる機能があるクロスプラットフォーム</a:t>
            </a:r>
            <a:r>
              <a:rPr lang="ja" baseline="30000" dirty="0">
                <a:latin typeface="Meiryo" panose="020B0604030504040204" pitchFamily="34" charset="-128"/>
                <a:ea typeface="Meiryo" panose="020B0604030504040204" pitchFamily="34" charset="-128"/>
                <a:cs typeface="M PLUS 1p"/>
                <a:sym typeface="M PLUS 1p"/>
              </a:rPr>
              <a:t>※</a:t>
            </a:r>
            <a:r>
              <a:rPr lang="ja" dirty="0">
                <a:latin typeface="Meiryo" panose="020B0604030504040204" pitchFamily="34" charset="-128"/>
                <a:ea typeface="Meiryo" panose="020B0604030504040204" pitchFamily="34" charset="-128"/>
                <a:cs typeface="M PLUS 1p"/>
                <a:sym typeface="M PLUS 1p"/>
              </a:rPr>
              <a:t>のGISソフト。誰でも無償で自由に利用できるオープンソースソフトウェア。</a:t>
            </a:r>
            <a:endParaRPr sz="1200" dirty="0">
              <a:latin typeface="Meiryo" panose="020B0604030504040204" pitchFamily="34" charset="-128"/>
              <a:ea typeface="Meiryo" panose="020B0604030504040204" pitchFamily="34" charset="-128"/>
              <a:cs typeface="M PLUS 1p"/>
              <a:sym typeface="M PLUS 1p"/>
            </a:endParaRPr>
          </a:p>
        </p:txBody>
      </p:sp>
      <p:sp>
        <p:nvSpPr>
          <p:cNvPr id="842" name="Google Shape;842;p56"/>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38</a:t>
            </a:fld>
            <a:endParaRPr dirty="0"/>
          </a:p>
        </p:txBody>
      </p:sp>
      <p:sp>
        <p:nvSpPr>
          <p:cNvPr id="843" name="Google Shape;843;p56"/>
          <p:cNvSpPr txBox="1"/>
          <p:nvPr/>
        </p:nvSpPr>
        <p:spPr>
          <a:xfrm>
            <a:off x="1243350" y="4066800"/>
            <a:ext cx="3077400" cy="566309"/>
          </a:xfrm>
          <a:prstGeom prst="rect">
            <a:avLst/>
          </a:prstGeom>
          <a:noFill/>
          <a:ln>
            <a:noFill/>
          </a:ln>
        </p:spPr>
        <p:txBody>
          <a:bodyPr spcFirstLastPara="1" wrap="square" lIns="0" tIns="0" rIns="0" bIns="0" anchor="t" anchorCtr="0">
            <a:spAutoFit/>
          </a:bodyPr>
          <a:lstStyle/>
          <a:p>
            <a:pPr marL="161999" lvl="0" indent="-86799" algn="l" rtl="0">
              <a:lnSpc>
                <a:spcPct val="115000"/>
              </a:lnSpc>
              <a:spcBef>
                <a:spcPts val="0"/>
              </a:spcBef>
              <a:spcAft>
                <a:spcPts val="0"/>
              </a:spcAft>
              <a:buSzPts val="800"/>
              <a:buFont typeface="M PLUS 1p"/>
              <a:buChar char="※"/>
            </a:pPr>
            <a:r>
              <a:rPr lang="ja" sz="800" dirty="0">
                <a:latin typeface="Meiryo" panose="020B0604030504040204" pitchFamily="34" charset="-128"/>
                <a:ea typeface="Meiryo" panose="020B0604030504040204" pitchFamily="34" charset="-128"/>
                <a:cs typeface="M PLUS 1p"/>
                <a:sym typeface="M PLUS 1p"/>
              </a:rPr>
              <a:t>クロスプラットフォーム：異なるプラットフォーム（Windows・macOS・FreeBSD・Linux等のように、仕様が全く異なる機械（ハードウェア）またはOS）上で、同じ仕様のものを動かすことが出来るプログラム（ソフトウェア）のこと。</a:t>
            </a:r>
            <a:endParaRPr sz="800" dirty="0">
              <a:latin typeface="Meiryo" panose="020B0604030504040204" pitchFamily="34" charset="-128"/>
              <a:ea typeface="Meiryo" panose="020B0604030504040204" pitchFamily="34" charset="-128"/>
              <a:cs typeface="M PLUS 1p"/>
              <a:sym typeface="M PLUS 1p"/>
            </a:endParaRPr>
          </a:p>
        </p:txBody>
      </p:sp>
      <p:sp>
        <p:nvSpPr>
          <p:cNvPr id="844" name="Google Shape;844;p56"/>
          <p:cNvSpPr/>
          <p:nvPr/>
        </p:nvSpPr>
        <p:spPr>
          <a:xfrm>
            <a:off x="4496500" y="2310600"/>
            <a:ext cx="3945300" cy="2304300"/>
          </a:xfrm>
          <a:prstGeom prst="roundRect">
            <a:avLst>
              <a:gd name="adj" fmla="val 4199"/>
            </a:avLst>
          </a:prstGeom>
          <a:solidFill>
            <a:srgbClr val="0070C0">
              <a:alpha val="14510"/>
            </a:srgbClr>
          </a:solidFill>
          <a:ln>
            <a:noFill/>
          </a:ln>
        </p:spPr>
        <p:txBody>
          <a:bodyPr spcFirstLastPara="1" wrap="square" lIns="90000" tIns="0" rIns="36000" bIns="0" anchor="t" anchorCtr="0">
            <a:noAutofit/>
          </a:bodyPr>
          <a:lstStyle/>
          <a:p>
            <a:pPr marL="0" lvl="0" indent="0" algn="l" rtl="0">
              <a:lnSpc>
                <a:spcPct val="125000"/>
              </a:lnSpc>
              <a:spcBef>
                <a:spcPts val="400"/>
              </a:spcBef>
              <a:spcAft>
                <a:spcPts val="0"/>
              </a:spcAft>
              <a:buNone/>
            </a:pPr>
            <a:r>
              <a:rPr lang="ja" b="1" dirty="0">
                <a:solidFill>
                  <a:schemeClr val="dk1"/>
                </a:solidFill>
                <a:latin typeface="Meiryo" panose="020B0604030504040204" pitchFamily="34" charset="-128"/>
                <a:ea typeface="Meiryo" panose="020B0604030504040204" pitchFamily="34" charset="-128"/>
                <a:cs typeface="M PLUS 1p"/>
                <a:sym typeface="M PLUS 1p"/>
              </a:rPr>
              <a:t>特徴</a:t>
            </a:r>
            <a:endParaRPr sz="1100" b="1" dirty="0">
              <a:latin typeface="Meiryo" panose="020B0604030504040204" pitchFamily="34" charset="-128"/>
              <a:ea typeface="Meiryo" panose="020B0604030504040204" pitchFamily="34" charset="-128"/>
              <a:cs typeface="M PLUS 1p"/>
              <a:sym typeface="M PLUS 1p"/>
            </a:endParaRPr>
          </a:p>
          <a:p>
            <a:pPr marL="252000" lvl="0" indent="-234000" algn="l" rtl="0" fontAlgn="ctr">
              <a:lnSpc>
                <a:spcPct val="125000"/>
              </a:lnSpc>
              <a:spcBef>
                <a:spcPts val="300"/>
              </a:spcBef>
              <a:spcAft>
                <a:spcPts val="0"/>
              </a:spcAft>
              <a:buClr>
                <a:schemeClr val="lt1"/>
              </a:buClr>
              <a:buSzPct val="60000"/>
              <a:buFont typeface="M PLUS 1p"/>
              <a:buChar char="●"/>
            </a:pPr>
            <a:r>
              <a:rPr lang="ja" sz="1300" dirty="0">
                <a:latin typeface="Meiryo" panose="020B0604030504040204" pitchFamily="34" charset="-128"/>
                <a:ea typeface="Meiryo" panose="020B0604030504040204" pitchFamily="34" charset="-128"/>
                <a:cs typeface="M PLUS 1p"/>
                <a:sym typeface="M PLUS 1p"/>
              </a:rPr>
              <a:t>クロスプラットフォーム</a:t>
            </a:r>
            <a:r>
              <a:rPr lang="ja" sz="1300" baseline="30000" dirty="0">
                <a:latin typeface="Meiryo" panose="020B0604030504040204" pitchFamily="34" charset="-128"/>
                <a:ea typeface="Meiryo" panose="020B0604030504040204" pitchFamily="34" charset="-128"/>
                <a:cs typeface="M PLUS 1p"/>
                <a:sym typeface="M PLUS 1p"/>
              </a:rPr>
              <a:t>※</a:t>
            </a:r>
            <a:r>
              <a:rPr lang="ja" sz="1300" dirty="0">
                <a:latin typeface="Meiryo" panose="020B0604030504040204" pitchFamily="34" charset="-128"/>
                <a:ea typeface="Meiryo" panose="020B0604030504040204" pitchFamily="34" charset="-128"/>
                <a:cs typeface="M PLUS 1p"/>
                <a:sym typeface="M PLUS 1p"/>
              </a:rPr>
              <a:t>である</a:t>
            </a:r>
            <a:endParaRPr sz="1300" dirty="0">
              <a:latin typeface="Meiryo" panose="020B0604030504040204" pitchFamily="34" charset="-128"/>
              <a:ea typeface="Meiryo" panose="020B0604030504040204" pitchFamily="34" charset="-128"/>
              <a:cs typeface="M PLUS 1p"/>
              <a:sym typeface="M PLUS 1p"/>
            </a:endParaRPr>
          </a:p>
          <a:p>
            <a:pPr marL="252000" lvl="0" indent="-234000" algn="l" rtl="0" fontAlgn="ctr">
              <a:lnSpc>
                <a:spcPct val="125000"/>
              </a:lnSpc>
              <a:spcBef>
                <a:spcPts val="300"/>
              </a:spcBef>
              <a:spcAft>
                <a:spcPts val="0"/>
              </a:spcAft>
              <a:buClr>
                <a:schemeClr val="lt1"/>
              </a:buClr>
              <a:buSzPct val="60000"/>
              <a:buFont typeface="M PLUS 1p"/>
              <a:buChar char="●"/>
            </a:pPr>
            <a:r>
              <a:rPr lang="ja" sz="1300" dirty="0">
                <a:latin typeface="Meiryo" panose="020B0604030504040204" pitchFamily="34" charset="-128"/>
                <a:ea typeface="Meiryo" panose="020B0604030504040204" pitchFamily="34" charset="-128"/>
                <a:cs typeface="M PLUS 1p"/>
                <a:sym typeface="M PLUS 1p"/>
              </a:rPr>
              <a:t>データの可視化、編集、分析、レイアウト等の機能がある</a:t>
            </a:r>
            <a:endParaRPr sz="1300" dirty="0">
              <a:latin typeface="Meiryo" panose="020B0604030504040204" pitchFamily="34" charset="-128"/>
              <a:ea typeface="Meiryo" panose="020B0604030504040204" pitchFamily="34" charset="-128"/>
              <a:cs typeface="M PLUS 1p"/>
              <a:sym typeface="M PLUS 1p"/>
            </a:endParaRPr>
          </a:p>
          <a:p>
            <a:pPr marL="252000" lvl="0" indent="-234000" algn="l" rtl="0" fontAlgn="ctr">
              <a:lnSpc>
                <a:spcPct val="125000"/>
              </a:lnSpc>
              <a:spcBef>
                <a:spcPts val="300"/>
              </a:spcBef>
              <a:spcAft>
                <a:spcPts val="0"/>
              </a:spcAft>
              <a:buClr>
                <a:schemeClr val="lt1"/>
              </a:buClr>
              <a:buSzPct val="60000"/>
              <a:buFont typeface="M PLUS 1p"/>
              <a:buChar char="●"/>
            </a:pPr>
            <a:r>
              <a:rPr lang="ja" sz="1300" dirty="0">
                <a:latin typeface="Meiryo" panose="020B0604030504040204" pitchFamily="34" charset="-128"/>
                <a:ea typeface="Meiryo" panose="020B0604030504040204" pitchFamily="34" charset="-128"/>
                <a:cs typeface="M PLUS 1p"/>
                <a:sym typeface="M PLUS 1p"/>
              </a:rPr>
              <a:t>シェープファイル等の空間データ形式に対応している</a:t>
            </a:r>
            <a:endParaRPr sz="1300" dirty="0">
              <a:latin typeface="Meiryo" panose="020B0604030504040204" pitchFamily="34" charset="-128"/>
              <a:ea typeface="Meiryo" panose="020B0604030504040204" pitchFamily="34" charset="-128"/>
              <a:cs typeface="M PLUS 1p"/>
              <a:sym typeface="M PLUS 1p"/>
            </a:endParaRPr>
          </a:p>
          <a:p>
            <a:pPr marL="252000" lvl="0" indent="-234000" algn="l" rtl="0" fontAlgn="ctr">
              <a:lnSpc>
                <a:spcPct val="125000"/>
              </a:lnSpc>
              <a:spcBef>
                <a:spcPts val="300"/>
              </a:spcBef>
              <a:spcAft>
                <a:spcPts val="0"/>
              </a:spcAft>
              <a:buClr>
                <a:schemeClr val="lt1"/>
              </a:buClr>
              <a:buSzPct val="60000"/>
              <a:buFont typeface="M PLUS 1p"/>
              <a:buChar char="●"/>
            </a:pPr>
            <a:r>
              <a:rPr lang="ja" sz="1300" dirty="0">
                <a:solidFill>
                  <a:schemeClr val="dk1"/>
                </a:solidFill>
                <a:latin typeface="Meiryo" panose="020B0604030504040204" pitchFamily="34" charset="-128"/>
                <a:ea typeface="Meiryo" panose="020B0604030504040204" pitchFamily="34" charset="-128"/>
                <a:cs typeface="M PLUS 1p"/>
                <a:sym typeface="M PLUS 1p"/>
              </a:rPr>
              <a:t>外部のソフトウェアや</a:t>
            </a:r>
            <a:r>
              <a:rPr lang="ja" sz="1300" dirty="0">
                <a:latin typeface="Meiryo" panose="020B0604030504040204" pitchFamily="34" charset="-128"/>
                <a:ea typeface="Meiryo" panose="020B0604030504040204" pitchFamily="34" charset="-128"/>
                <a:cs typeface="M PLUS 1p"/>
                <a:sym typeface="M PLUS 1p"/>
              </a:rPr>
              <a:t>多数のプラグインと連携することで、専門的な分析ができる</a:t>
            </a:r>
            <a:endParaRPr sz="1300" dirty="0">
              <a:latin typeface="Meiryo" panose="020B0604030504040204" pitchFamily="34" charset="-128"/>
              <a:ea typeface="Meiryo" panose="020B0604030504040204" pitchFamily="34" charset="-128"/>
              <a:cs typeface="M PLUS 1p"/>
              <a:sym typeface="M PLUS 1p"/>
            </a:endParaRPr>
          </a:p>
        </p:txBody>
      </p:sp>
      <p:sp>
        <p:nvSpPr>
          <p:cNvPr id="845" name="Google Shape;845;p56"/>
          <p:cNvSpPr txBox="1"/>
          <p:nvPr/>
        </p:nvSpPr>
        <p:spPr>
          <a:xfrm>
            <a:off x="1219140" y="4826100"/>
            <a:ext cx="7200000" cy="15388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参考：</a:t>
            </a:r>
            <a:r>
              <a:rPr lang="ja" sz="800" dirty="0">
                <a:solidFill>
                  <a:schemeClr val="dk1"/>
                </a:solidFill>
                <a:latin typeface="Meiryo" panose="020B0604030504040204" pitchFamily="34" charset="-128"/>
                <a:ea typeface="Meiryo" panose="020B0604030504040204" pitchFamily="34" charset="-128"/>
                <a:cs typeface="M PLUS 1p"/>
                <a:sym typeface="M PLUS 1p"/>
              </a:rPr>
              <a:t>QGIS（</a:t>
            </a:r>
            <a:r>
              <a:rPr lang="ja" sz="800" u="sng" dirty="0">
                <a:solidFill>
                  <a:schemeClr val="hlink"/>
                </a:solidFill>
                <a:latin typeface="Meiryo" panose="020B0604030504040204" pitchFamily="34" charset="-128"/>
                <a:ea typeface="Meiryo" panose="020B0604030504040204" pitchFamily="34" charset="-128"/>
                <a:cs typeface="M PLUS 1p"/>
                <a:sym typeface="M PLUS 1p"/>
                <a:hlinkClick r:id="rId3"/>
              </a:rPr>
              <a:t>https://www.qgis.org/</a:t>
            </a:r>
            <a:r>
              <a:rPr lang="ja" sz="800" dirty="0">
                <a:solidFill>
                  <a:schemeClr val="dk1"/>
                </a:solidFill>
                <a:latin typeface="Meiryo" panose="020B0604030504040204" pitchFamily="34" charset="-128"/>
                <a:ea typeface="Meiryo" panose="020B0604030504040204" pitchFamily="34" charset="-128"/>
                <a:cs typeface="M PLUS 1p"/>
                <a:sym typeface="M PLUS 1p"/>
              </a:rPr>
              <a:t>）</a:t>
            </a:r>
            <a:endParaRPr sz="800" dirty="0">
              <a:solidFill>
                <a:schemeClr val="dk1"/>
              </a:solidFill>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57"/>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39</a:t>
            </a:fld>
            <a:endParaRPr dirty="0"/>
          </a:p>
        </p:txBody>
      </p:sp>
      <p:sp>
        <p:nvSpPr>
          <p:cNvPr id="851" name="Google Shape;851;p57"/>
          <p:cNvSpPr txBox="1">
            <a:spLocks noGrp="1"/>
          </p:cNvSpPr>
          <p:nvPr>
            <p:ph type="title"/>
          </p:nvPr>
        </p:nvSpPr>
        <p:spPr>
          <a:xfrm>
            <a:off x="1242000" y="525425"/>
            <a:ext cx="7200000" cy="4092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b="1" dirty="0"/>
              <a:t>地域資源の</a:t>
            </a:r>
            <a:br>
              <a:rPr lang="ja" b="1" dirty="0"/>
            </a:br>
            <a:r>
              <a:rPr lang="ja" b="1" dirty="0"/>
              <a:t>オープンデータ化事例</a:t>
            </a:r>
            <a:endParaRPr b="1" dirty="0"/>
          </a:p>
        </p:txBody>
      </p:sp>
      <p:grpSp>
        <p:nvGrpSpPr>
          <p:cNvPr id="852" name="Google Shape;852;p57"/>
          <p:cNvGrpSpPr/>
          <p:nvPr/>
        </p:nvGrpSpPr>
        <p:grpSpPr>
          <a:xfrm>
            <a:off x="1242000" y="525425"/>
            <a:ext cx="7200000" cy="258000"/>
            <a:chOff x="1242000" y="1839975"/>
            <a:chExt cx="7200000" cy="258000"/>
          </a:xfrm>
        </p:grpSpPr>
        <p:cxnSp>
          <p:nvCxnSpPr>
            <p:cNvPr id="853" name="Google Shape;853;p57"/>
            <p:cNvCxnSpPr>
              <a:stCxn id="854" idx="3"/>
            </p:cNvCxnSpPr>
            <p:nvPr/>
          </p:nvCxnSpPr>
          <p:spPr>
            <a:xfrm>
              <a:off x="2226600" y="1968975"/>
              <a:ext cx="6215400" cy="0"/>
            </a:xfrm>
            <a:prstGeom prst="straightConnector1">
              <a:avLst/>
            </a:prstGeom>
            <a:noFill/>
            <a:ln w="9525" cap="flat" cmpd="sng">
              <a:solidFill>
                <a:srgbClr val="E7E6E6"/>
              </a:solidFill>
              <a:prstDash val="solid"/>
              <a:round/>
              <a:headEnd type="none" w="med" len="med"/>
              <a:tailEnd type="none" w="med" len="med"/>
            </a:ln>
          </p:spPr>
        </p:cxnSp>
        <p:sp>
          <p:nvSpPr>
            <p:cNvPr id="854" name="Google Shape;854;p57"/>
            <p:cNvSpPr/>
            <p:nvPr/>
          </p:nvSpPr>
          <p:spPr>
            <a:xfrm>
              <a:off x="1242000" y="1839975"/>
              <a:ext cx="984600" cy="258000"/>
            </a:xfrm>
            <a:prstGeom prst="roundRect">
              <a:avLst>
                <a:gd name="adj" fmla="val 50000"/>
              </a:avLst>
            </a:prstGeom>
            <a:solidFill>
              <a:srgbClr val="E7E6E6"/>
            </a:solidFill>
            <a:ln>
              <a:noFill/>
            </a:ln>
          </p:spPr>
          <p:txBody>
            <a:bodyPr spcFirstLastPara="1" wrap="square" lIns="0" tIns="0" rIns="0" bIns="0" anchor="ctr" anchorCtr="0">
              <a:noAutofit/>
            </a:bodyPr>
            <a:lstStyle/>
            <a:p>
              <a:pPr marL="0" lvl="0" indent="0" algn="ctr" rtl="0" fontAlgn="ctr">
                <a:lnSpc>
                  <a:spcPct val="100000"/>
                </a:lnSpc>
                <a:spcBef>
                  <a:spcPts val="200"/>
                </a:spcBef>
                <a:spcAft>
                  <a:spcPts val="0"/>
                </a:spcAft>
                <a:buNone/>
              </a:pPr>
              <a:r>
                <a:rPr lang="ja" sz="1300" dirty="0">
                  <a:solidFill>
                    <a:schemeClr val="dk1"/>
                  </a:solidFill>
                  <a:latin typeface="Meiryo" panose="020B0604030504040204" pitchFamily="34" charset="-128"/>
                  <a:ea typeface="Meiryo" panose="020B0604030504040204" pitchFamily="34" charset="-128"/>
                  <a:cs typeface="M PLUS 1p"/>
                  <a:sym typeface="M PLUS 1p"/>
                </a:rPr>
                <a:t>別添資料</a:t>
              </a:r>
              <a:endParaRPr sz="1300" dirty="0">
                <a:solidFill>
                  <a:schemeClr val="dk1"/>
                </a:solidFill>
                <a:latin typeface="Meiryo" panose="020B0604030504040204" pitchFamily="34" charset="-128"/>
                <a:ea typeface="Meiryo" panose="020B0604030504040204" pitchFamily="34" charset="-128"/>
                <a:cs typeface="M PLUS 1p"/>
                <a:sym typeface="M PLUS 1p"/>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2"/>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4</a:t>
            </a:fld>
            <a:endParaRPr dirty="0"/>
          </a:p>
        </p:txBody>
      </p:sp>
      <p:sp>
        <p:nvSpPr>
          <p:cNvPr id="251" name="Google Shape;251;p22"/>
          <p:cNvSpPr txBox="1">
            <a:spLocks noGrp="1"/>
          </p:cNvSpPr>
          <p:nvPr>
            <p:ph type="title"/>
          </p:nvPr>
        </p:nvSpPr>
        <p:spPr>
          <a:xfrm>
            <a:off x="124200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本書の位置づけ</a:t>
            </a:r>
            <a:endParaRPr b="1" dirty="0"/>
          </a:p>
        </p:txBody>
      </p:sp>
      <p:sp>
        <p:nvSpPr>
          <p:cNvPr id="252" name="Google Shape;252;p22"/>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はじめに</a:t>
            </a:r>
            <a:endParaRPr dirty="0"/>
          </a:p>
        </p:txBody>
      </p:sp>
      <p:sp>
        <p:nvSpPr>
          <p:cNvPr id="253" name="Google Shape;253;p22"/>
          <p:cNvSpPr txBox="1"/>
          <p:nvPr/>
        </p:nvSpPr>
        <p:spPr>
          <a:xfrm>
            <a:off x="1242000" y="1440000"/>
            <a:ext cx="7200000" cy="3141886"/>
          </a:xfrm>
          <a:prstGeom prst="rect">
            <a:avLst/>
          </a:prstGeom>
          <a:noFill/>
          <a:ln>
            <a:noFill/>
          </a:ln>
        </p:spPr>
        <p:txBody>
          <a:bodyPr spcFirstLastPara="1" wrap="square" lIns="0" tIns="0" rIns="0" bIns="0" anchor="t" anchorCtr="0">
            <a:spAutoFit/>
          </a:bodyPr>
          <a:lstStyle/>
          <a:p>
            <a:pPr marL="360000" lvl="0" indent="-237600" algn="l" rtl="0" fontAlgn="ctr">
              <a:lnSpc>
                <a:spcPct val="125000"/>
              </a:lnSpc>
              <a:spcBef>
                <a:spcPts val="0"/>
              </a:spcBef>
              <a:spcAft>
                <a:spcPts val="0"/>
              </a:spcAft>
              <a:buClr>
                <a:srgbClr val="1E50B5"/>
              </a:buClr>
              <a:buSzPct val="60000"/>
              <a:buFont typeface="M PLUS 1p"/>
              <a:buChar char="●"/>
            </a:pPr>
            <a:r>
              <a:rPr lang="ja" sz="1500" dirty="0">
                <a:solidFill>
                  <a:srgbClr val="000000"/>
                </a:solidFill>
                <a:latin typeface="Meiryo" panose="020B0604030504040204" pitchFamily="34" charset="-128"/>
                <a:ea typeface="Meiryo" panose="020B0604030504040204" pitchFamily="34" charset="-128"/>
                <a:cs typeface="M PLUS 1p"/>
                <a:sym typeface="M PLUS 1p"/>
              </a:rPr>
              <a:t>本書は、</a:t>
            </a:r>
            <a:r>
              <a:rPr lang="ja" sz="1500" dirty="0">
                <a:latin typeface="Meiryo" panose="020B0604030504040204" pitchFamily="34" charset="-128"/>
                <a:ea typeface="Meiryo" panose="020B0604030504040204" pitchFamily="34" charset="-128"/>
                <a:cs typeface="M PLUS 1p"/>
                <a:sym typeface="M PLUS 1p"/>
              </a:rPr>
              <a:t>既に取組をしていて</a:t>
            </a:r>
            <a:r>
              <a:rPr lang="ja" sz="1500" dirty="0">
                <a:solidFill>
                  <a:schemeClr val="dk1"/>
                </a:solidFill>
                <a:latin typeface="Meiryo" panose="020B0604030504040204" pitchFamily="34" charset="-128"/>
                <a:ea typeface="Meiryo" panose="020B0604030504040204" pitchFamily="34" charset="-128"/>
                <a:cs typeface="M PLUS 1p"/>
                <a:sym typeface="M PLUS 1p"/>
              </a:rPr>
              <a:t>更にオープンデータの利活用を進めたい地方公共団体</a:t>
            </a:r>
            <a:r>
              <a:rPr lang="ja" sz="1500" dirty="0">
                <a:solidFill>
                  <a:srgbClr val="000000"/>
                </a:solidFill>
                <a:latin typeface="Meiryo" panose="020B0604030504040204" pitchFamily="34" charset="-128"/>
                <a:ea typeface="Meiryo" panose="020B0604030504040204" pitchFamily="34" charset="-128"/>
                <a:cs typeface="M PLUS 1p"/>
                <a:sym typeface="M PLUS 1p"/>
              </a:rPr>
              <a:t>に向けて、</a:t>
            </a:r>
            <a:r>
              <a:rPr lang="ja" sz="1500" dirty="0">
                <a:solidFill>
                  <a:schemeClr val="dk1"/>
                </a:solidFill>
                <a:latin typeface="Meiryo" panose="020B0604030504040204" pitchFamily="34" charset="-128"/>
                <a:ea typeface="Meiryo" panose="020B0604030504040204" pitchFamily="34" charset="-128"/>
                <a:cs typeface="M PLUS 1p"/>
                <a:sym typeface="M PLUS 1p"/>
              </a:rPr>
              <a:t>日本の目指す未来社会とオープンデータの関連を理解するとともに、更にオープンデータの利活用を促進するために必要なデータに関する基礎知識等を理解するテキスト</a:t>
            </a:r>
            <a:r>
              <a:rPr lang="ja" sz="1500" dirty="0">
                <a:solidFill>
                  <a:srgbClr val="000000"/>
                </a:solidFill>
                <a:latin typeface="Meiryo" panose="020B0604030504040204" pitchFamily="34" charset="-128"/>
                <a:ea typeface="Meiryo" panose="020B0604030504040204" pitchFamily="34" charset="-128"/>
                <a:cs typeface="M PLUS 1p"/>
                <a:sym typeface="M PLUS 1p"/>
              </a:rPr>
              <a:t>です。</a:t>
            </a:r>
            <a:endParaRPr sz="1500" dirty="0">
              <a:latin typeface="Meiryo" panose="020B0604030504040204" pitchFamily="34" charset="-128"/>
              <a:ea typeface="Meiryo" panose="020B0604030504040204" pitchFamily="34" charset="-128"/>
              <a:cs typeface="M PLUS 1p"/>
              <a:sym typeface="M PLUS 1p"/>
            </a:endParaRPr>
          </a:p>
          <a:p>
            <a:pPr marL="360000" lvl="0" indent="-237600" algn="l" rtl="0" fontAlgn="ctr">
              <a:lnSpc>
                <a:spcPct val="125000"/>
              </a:lnSpc>
              <a:spcBef>
                <a:spcPts val="1000"/>
              </a:spcBef>
              <a:spcAft>
                <a:spcPts val="0"/>
              </a:spcAft>
              <a:buClr>
                <a:srgbClr val="1E50B5"/>
              </a:buClr>
              <a:buSzPct val="60000"/>
              <a:buFont typeface="M PLUS 1p"/>
              <a:buChar char="●"/>
            </a:pPr>
            <a:r>
              <a:rPr lang="ja" sz="1500" dirty="0">
                <a:solidFill>
                  <a:srgbClr val="000000"/>
                </a:solidFill>
                <a:latin typeface="Meiryo" panose="020B0604030504040204" pitchFamily="34" charset="-128"/>
                <a:ea typeface="Meiryo" panose="020B0604030504040204" pitchFamily="34" charset="-128"/>
                <a:cs typeface="M PLUS 1p"/>
                <a:sym typeface="M PLUS 1p"/>
              </a:rPr>
              <a:t>本書は、クリエイティブ・コモンズ・ライセンス 表示 4.0 国際（CC BY 4.0）に従ってご利用が可能です。</a:t>
            </a:r>
            <a:endParaRPr sz="1500" dirty="0">
              <a:solidFill>
                <a:srgbClr val="000000"/>
              </a:solidFill>
              <a:latin typeface="Meiryo" panose="020B0604030504040204" pitchFamily="34" charset="-128"/>
              <a:ea typeface="Meiryo" panose="020B0604030504040204" pitchFamily="34" charset="-128"/>
              <a:cs typeface="M PLUS 1p"/>
              <a:sym typeface="M PLUS 1p"/>
            </a:endParaRPr>
          </a:p>
          <a:p>
            <a:pPr marL="360000" lvl="0" indent="-237600" algn="l" rtl="0" fontAlgn="ctr">
              <a:lnSpc>
                <a:spcPct val="125000"/>
              </a:lnSpc>
              <a:spcBef>
                <a:spcPts val="1000"/>
              </a:spcBef>
              <a:spcAft>
                <a:spcPts val="0"/>
              </a:spcAft>
              <a:buClr>
                <a:srgbClr val="1E50B5"/>
              </a:buClr>
              <a:buSzPct val="60000"/>
              <a:buFont typeface="M PLUS 1p"/>
              <a:buChar char="●"/>
            </a:pPr>
            <a:r>
              <a:rPr lang="ja" sz="1500" dirty="0">
                <a:solidFill>
                  <a:schemeClr val="dk1"/>
                </a:solidFill>
                <a:latin typeface="Meiryo" panose="020B0604030504040204" pitchFamily="34" charset="-128"/>
                <a:ea typeface="Meiryo" panose="020B0604030504040204" pitchFamily="34" charset="-128"/>
                <a:cs typeface="M PLUS 1p"/>
                <a:sym typeface="M PLUS 1p"/>
              </a:rPr>
              <a:t>本書の内容を二次利用する場合は、下のガイドに従ってクレジット表記をしてください。初級編にはクレジット表記の例も掲載していますので参考にしてください。</a:t>
            </a:r>
            <a:br>
              <a:rPr lang="ja" sz="1500" dirty="0">
                <a:solidFill>
                  <a:schemeClr val="dk1"/>
                </a:solidFill>
                <a:latin typeface="Meiryo" panose="020B0604030504040204" pitchFamily="34" charset="-128"/>
                <a:ea typeface="Meiryo" panose="020B0604030504040204" pitchFamily="34" charset="-128"/>
                <a:cs typeface="M PLUS 1p"/>
                <a:sym typeface="M PLUS 1p"/>
              </a:rPr>
            </a:br>
            <a:r>
              <a:rPr lang="ja" sz="1500" u="sng" dirty="0">
                <a:solidFill>
                  <a:schemeClr val="accent1"/>
                </a:solidFill>
                <a:highlight>
                  <a:schemeClr val="lt1"/>
                </a:highlight>
                <a:latin typeface="Meiryo" panose="020B0604030504040204" pitchFamily="34" charset="-128"/>
                <a:ea typeface="Meiryo" panose="020B0604030504040204" pitchFamily="34" charset="-128"/>
                <a:cs typeface="M PLUS 1p"/>
                <a:sym typeface="M PLUS 1p"/>
                <a:hlinkClick r:id="rId3">
                  <a:extLst>
                    <a:ext uri="{A12FA001-AC4F-418D-AE19-62706E023703}">
                      <ahyp:hlinkClr xmlns:ahyp="http://schemas.microsoft.com/office/drawing/2018/hyperlinkcolor" val="tx"/>
                    </a:ext>
                  </a:extLst>
                </a:hlinkClick>
              </a:rPr>
              <a:t>https://creativecommons.jp/faq/#a7</a:t>
            </a:r>
            <a:endParaRPr sz="1500" dirty="0">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58"/>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40</a:t>
            </a:fld>
            <a:endParaRPr dirty="0"/>
          </a:p>
        </p:txBody>
      </p:sp>
      <p:sp>
        <p:nvSpPr>
          <p:cNvPr id="860" name="Google Shape;860;p58"/>
          <p:cNvSpPr txBox="1">
            <a:spLocks noGrp="1"/>
          </p:cNvSpPr>
          <p:nvPr>
            <p:ph type="title"/>
          </p:nvPr>
        </p:nvSpPr>
        <p:spPr>
          <a:xfrm>
            <a:off x="124200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Open GLAM</a:t>
            </a:r>
            <a:endParaRPr b="1" dirty="0"/>
          </a:p>
        </p:txBody>
      </p:sp>
      <p:sp>
        <p:nvSpPr>
          <p:cNvPr id="861" name="Google Shape;861;p58"/>
          <p:cNvSpPr txBox="1">
            <a:spLocks noGrp="1"/>
          </p:cNvSpPr>
          <p:nvPr>
            <p:ph type="body" idx="1"/>
          </p:nvPr>
        </p:nvSpPr>
        <p:spPr>
          <a:xfrm>
            <a:off x="1242000" y="1440000"/>
            <a:ext cx="3600000" cy="92333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dirty="0"/>
              <a:t>Open GLAMとは、GLAMが有する膨大かつ多用な情報資源をオープン化する動きのことです。</a:t>
            </a:r>
            <a:endParaRPr dirty="0"/>
          </a:p>
        </p:txBody>
      </p:sp>
      <p:sp>
        <p:nvSpPr>
          <p:cNvPr id="862" name="Google Shape;862;p58"/>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（別添資料）地域資源のオープンデータ化事例</a:t>
            </a:r>
            <a:endParaRPr dirty="0"/>
          </a:p>
        </p:txBody>
      </p:sp>
      <p:sp>
        <p:nvSpPr>
          <p:cNvPr id="863" name="Google Shape;863;p58"/>
          <p:cNvSpPr txBox="1"/>
          <p:nvPr/>
        </p:nvSpPr>
        <p:spPr>
          <a:xfrm>
            <a:off x="1242000" y="3846738"/>
            <a:ext cx="7200000" cy="807913"/>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dirty="0">
                <a:latin typeface="Meiryo" panose="020B0604030504040204" pitchFamily="34" charset="-128"/>
                <a:ea typeface="Meiryo" panose="020B0604030504040204" pitchFamily="34" charset="-128"/>
                <a:cs typeface="M PLUS 1p"/>
                <a:sym typeface="M PLUS 1p"/>
              </a:rPr>
              <a:t>2021年6月10日には、クリエイティブ・コモンズ（CC）により、</a:t>
            </a:r>
            <a:r>
              <a:rPr lang="ja" dirty="0">
                <a:solidFill>
                  <a:srgbClr val="000000"/>
                </a:solidFill>
                <a:latin typeface="Meiryo" panose="020B0604030504040204" pitchFamily="34" charset="-128"/>
                <a:ea typeface="Meiryo" panose="020B0604030504040204" pitchFamily="34" charset="-128"/>
                <a:cs typeface="M PLUS 1p"/>
                <a:sym typeface="M PLUS 1p"/>
              </a:rPr>
              <a:t>GLAM</a:t>
            </a:r>
            <a:r>
              <a:rPr lang="ja" dirty="0">
                <a:latin typeface="Meiryo" panose="020B0604030504040204" pitchFamily="34" charset="-128"/>
                <a:ea typeface="Meiryo" panose="020B0604030504040204" pitchFamily="34" charset="-128"/>
                <a:cs typeface="M PLUS 1p"/>
                <a:sym typeface="M PLUS 1p"/>
              </a:rPr>
              <a:t>（</a:t>
            </a:r>
            <a:r>
              <a:rPr lang="ja" dirty="0">
                <a:solidFill>
                  <a:srgbClr val="000000"/>
                </a:solidFill>
                <a:latin typeface="Meiryo" panose="020B0604030504040204" pitchFamily="34" charset="-128"/>
                <a:ea typeface="Meiryo" panose="020B0604030504040204" pitchFamily="34" charset="-128"/>
                <a:cs typeface="M PLUS 1p"/>
                <a:sym typeface="M PLUS 1p"/>
              </a:rPr>
              <a:t>美術館・図書館・文書館・博物館</a:t>
            </a:r>
            <a:r>
              <a:rPr lang="ja" dirty="0">
                <a:latin typeface="Meiryo" panose="020B0604030504040204" pitchFamily="34" charset="-128"/>
                <a:ea typeface="Meiryo" panose="020B0604030504040204" pitchFamily="34" charset="-128"/>
                <a:cs typeface="M PLUS 1p"/>
                <a:sym typeface="M PLUS 1p"/>
              </a:rPr>
              <a:t>）分野のコレクションのオープン化を支援する“Creative Commons’ Open GLAM program”の実施が発表される等、世界で注目されています。</a:t>
            </a:r>
            <a:endParaRPr dirty="0">
              <a:latin typeface="Meiryo" panose="020B0604030504040204" pitchFamily="34" charset="-128"/>
              <a:ea typeface="Meiryo" panose="020B0604030504040204" pitchFamily="34" charset="-128"/>
              <a:cs typeface="M PLUS 1p"/>
              <a:sym typeface="M PLUS 1p"/>
            </a:endParaRPr>
          </a:p>
        </p:txBody>
      </p:sp>
      <p:sp>
        <p:nvSpPr>
          <p:cNvPr id="864" name="Google Shape;864;p58"/>
          <p:cNvSpPr txBox="1"/>
          <p:nvPr/>
        </p:nvSpPr>
        <p:spPr>
          <a:xfrm>
            <a:off x="1242000" y="4702950"/>
            <a:ext cx="7200000" cy="369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Clr>
                <a:schemeClr val="dk1"/>
              </a:buClr>
              <a:buSzPts val="1100"/>
              <a:buFont typeface="Arial"/>
              <a:buNone/>
            </a:pPr>
            <a:r>
              <a:rPr lang="ja" sz="800" dirty="0">
                <a:solidFill>
                  <a:schemeClr val="dk1"/>
                </a:solidFill>
                <a:latin typeface="Meiryo" panose="020B0604030504040204" pitchFamily="34" charset="-128"/>
                <a:ea typeface="Meiryo" panose="020B0604030504040204" pitchFamily="34" charset="-128"/>
                <a:cs typeface="M PLUS 1p"/>
                <a:sym typeface="M PLUS 1p"/>
              </a:rPr>
              <a:t>出典：Open GLAM（</a:t>
            </a:r>
            <a:r>
              <a:rPr lang="ja" sz="800" u="sng" dirty="0">
                <a:solidFill>
                  <a:schemeClr val="hlink"/>
                </a:solidFill>
                <a:latin typeface="Meiryo" panose="020B0604030504040204" pitchFamily="34" charset="-128"/>
                <a:ea typeface="Meiryo" panose="020B0604030504040204" pitchFamily="34" charset="-128"/>
                <a:cs typeface="M PLUS 1p"/>
                <a:sym typeface="M PLUS 1p"/>
                <a:hlinkClick r:id="rId3"/>
              </a:rPr>
              <a:t>https://openglam.org/</a:t>
            </a:r>
            <a:r>
              <a:rPr lang="ja" sz="800" dirty="0">
                <a:solidFill>
                  <a:schemeClr val="dk1"/>
                </a:solidFill>
                <a:latin typeface="Meiryo" panose="020B0604030504040204" pitchFamily="34" charset="-128"/>
                <a:ea typeface="Meiryo" panose="020B0604030504040204" pitchFamily="34" charset="-128"/>
                <a:cs typeface="M PLUS 1p"/>
                <a:sym typeface="M PLUS 1p"/>
              </a:rPr>
              <a:t>）</a:t>
            </a:r>
            <a:endParaRPr sz="800"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l" rtl="0">
              <a:lnSpc>
                <a:spcPct val="100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参考：Creative Commons「CC Open GLAM プログラムを開始します」</a:t>
            </a:r>
            <a:br>
              <a:rPr lang="ja" sz="800" dirty="0">
                <a:latin typeface="Meiryo" panose="020B0604030504040204" pitchFamily="34" charset="-128"/>
                <a:ea typeface="Meiryo" panose="020B0604030504040204" pitchFamily="34" charset="-128"/>
                <a:cs typeface="M PLUS 1p"/>
                <a:sym typeface="M PLUS 1p"/>
              </a:rPr>
            </a:br>
            <a:r>
              <a:rPr lang="ja" sz="800" dirty="0">
                <a:latin typeface="Meiryo" panose="020B0604030504040204" pitchFamily="34" charset="-128"/>
                <a:ea typeface="Meiryo" panose="020B0604030504040204" pitchFamily="34" charset="-128"/>
                <a:cs typeface="M PLUS 1p"/>
                <a:sym typeface="M PLUS 1p"/>
              </a:rPr>
              <a:t>（</a:t>
            </a:r>
            <a:r>
              <a:rPr lang="ja" sz="800" u="sng" dirty="0">
                <a:solidFill>
                  <a:schemeClr val="hlink"/>
                </a:solidFill>
                <a:latin typeface="Meiryo" panose="020B0604030504040204" pitchFamily="34" charset="-128"/>
                <a:ea typeface="Meiryo" panose="020B0604030504040204" pitchFamily="34" charset="-128"/>
                <a:cs typeface="M PLUS 1p"/>
                <a:sym typeface="M PLUS 1p"/>
                <a:hlinkClick r:id="rId4"/>
              </a:rPr>
              <a:t>https://creativecommons.org/2021/06/10/were-launching-the-cc-open-glam-program/</a:t>
            </a:r>
            <a:r>
              <a:rPr lang="ja" sz="800" dirty="0">
                <a:latin typeface="Meiryo" panose="020B0604030504040204" pitchFamily="34" charset="-128"/>
                <a:ea typeface="Meiryo" panose="020B0604030504040204" pitchFamily="34" charset="-128"/>
                <a:cs typeface="M PLUS 1p"/>
                <a:sym typeface="M PLUS 1p"/>
              </a:rPr>
              <a:t>）</a:t>
            </a:r>
            <a:endParaRPr sz="800" dirty="0">
              <a:latin typeface="Meiryo" panose="020B0604030504040204" pitchFamily="34" charset="-128"/>
              <a:ea typeface="Meiryo" panose="020B0604030504040204" pitchFamily="34" charset="-128"/>
              <a:cs typeface="M PLUS 1p"/>
              <a:sym typeface="M PLUS 1p"/>
            </a:endParaRPr>
          </a:p>
        </p:txBody>
      </p:sp>
      <p:sp>
        <p:nvSpPr>
          <p:cNvPr id="865" name="Google Shape;865;p58"/>
          <p:cNvSpPr txBox="1"/>
          <p:nvPr/>
        </p:nvSpPr>
        <p:spPr>
          <a:xfrm>
            <a:off x="2546050" y="2489475"/>
            <a:ext cx="1066800" cy="1231106"/>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1600" b="1" dirty="0">
                <a:latin typeface="Meiryo" panose="020B0604030504040204" pitchFamily="34" charset="-128"/>
                <a:ea typeface="Meiryo" panose="020B0604030504040204" pitchFamily="34" charset="-128"/>
                <a:cs typeface="M PLUS 1p"/>
                <a:sym typeface="M PLUS 1p"/>
              </a:rPr>
              <a:t>G</a:t>
            </a:r>
            <a:r>
              <a:rPr lang="ja" sz="1600" dirty="0">
                <a:latin typeface="Meiryo" panose="020B0604030504040204" pitchFamily="34" charset="-128"/>
                <a:ea typeface="Meiryo" panose="020B0604030504040204" pitchFamily="34" charset="-128"/>
                <a:cs typeface="M PLUS 1p"/>
                <a:sym typeface="M PLUS 1p"/>
              </a:rPr>
              <a:t>alleries</a:t>
            </a:r>
            <a:endParaRPr sz="1600" dirty="0">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0"/>
              </a:spcBef>
              <a:spcAft>
                <a:spcPts val="0"/>
              </a:spcAft>
              <a:buNone/>
            </a:pPr>
            <a:r>
              <a:rPr lang="ja" sz="1600" b="1" dirty="0">
                <a:latin typeface="Meiryo" panose="020B0604030504040204" pitchFamily="34" charset="-128"/>
                <a:ea typeface="Meiryo" panose="020B0604030504040204" pitchFamily="34" charset="-128"/>
                <a:cs typeface="M PLUS 1p"/>
                <a:sym typeface="M PLUS 1p"/>
              </a:rPr>
              <a:t>L</a:t>
            </a:r>
            <a:r>
              <a:rPr lang="ja" sz="1600" dirty="0">
                <a:latin typeface="Meiryo" panose="020B0604030504040204" pitchFamily="34" charset="-128"/>
                <a:ea typeface="Meiryo" panose="020B0604030504040204" pitchFamily="34" charset="-128"/>
                <a:cs typeface="M PLUS 1p"/>
                <a:sym typeface="M PLUS 1p"/>
              </a:rPr>
              <a:t>ibraries</a:t>
            </a:r>
            <a:endParaRPr sz="1600" dirty="0">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0"/>
              </a:spcBef>
              <a:spcAft>
                <a:spcPts val="0"/>
              </a:spcAft>
              <a:buNone/>
            </a:pPr>
            <a:r>
              <a:rPr lang="ja" sz="1600" b="1" dirty="0">
                <a:latin typeface="Meiryo" panose="020B0604030504040204" pitchFamily="34" charset="-128"/>
                <a:ea typeface="Meiryo" panose="020B0604030504040204" pitchFamily="34" charset="-128"/>
                <a:cs typeface="M PLUS 1p"/>
                <a:sym typeface="M PLUS 1p"/>
              </a:rPr>
              <a:t>A</a:t>
            </a:r>
            <a:r>
              <a:rPr lang="ja" sz="1600" dirty="0">
                <a:latin typeface="Meiryo" panose="020B0604030504040204" pitchFamily="34" charset="-128"/>
                <a:ea typeface="Meiryo" panose="020B0604030504040204" pitchFamily="34" charset="-128"/>
                <a:cs typeface="M PLUS 1p"/>
                <a:sym typeface="M PLUS 1p"/>
              </a:rPr>
              <a:t>rchives</a:t>
            </a:r>
            <a:endParaRPr sz="1600" dirty="0">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0"/>
              </a:spcBef>
              <a:spcAft>
                <a:spcPts val="0"/>
              </a:spcAft>
              <a:buNone/>
            </a:pPr>
            <a:r>
              <a:rPr lang="ja" sz="1600" b="1" dirty="0">
                <a:solidFill>
                  <a:schemeClr val="dk1"/>
                </a:solidFill>
                <a:latin typeface="Meiryo" panose="020B0604030504040204" pitchFamily="34" charset="-128"/>
                <a:ea typeface="Meiryo" panose="020B0604030504040204" pitchFamily="34" charset="-128"/>
                <a:cs typeface="M PLUS 1p"/>
                <a:sym typeface="M PLUS 1p"/>
              </a:rPr>
              <a:t>M</a:t>
            </a:r>
            <a:r>
              <a:rPr lang="ja" sz="1600" dirty="0">
                <a:solidFill>
                  <a:schemeClr val="dk1"/>
                </a:solidFill>
                <a:latin typeface="Meiryo" panose="020B0604030504040204" pitchFamily="34" charset="-128"/>
                <a:ea typeface="Meiryo" panose="020B0604030504040204" pitchFamily="34" charset="-128"/>
                <a:cs typeface="M PLUS 1p"/>
                <a:sym typeface="M PLUS 1p"/>
              </a:rPr>
              <a:t>useum</a:t>
            </a:r>
            <a:endParaRPr sz="1600" dirty="0">
              <a:latin typeface="Meiryo" panose="020B0604030504040204" pitchFamily="34" charset="-128"/>
              <a:ea typeface="Meiryo" panose="020B0604030504040204" pitchFamily="34" charset="-128"/>
              <a:cs typeface="M PLUS 1p"/>
              <a:sym typeface="M PLUS 1p"/>
            </a:endParaRPr>
          </a:p>
        </p:txBody>
      </p:sp>
      <p:pic>
        <p:nvPicPr>
          <p:cNvPr id="866" name="Google Shape;866;p58"/>
          <p:cNvPicPr preferRelativeResize="0"/>
          <p:nvPr/>
        </p:nvPicPr>
        <p:blipFill>
          <a:blip r:embed="rId5">
            <a:alphaModFix/>
          </a:blip>
          <a:stretch>
            <a:fillRect/>
          </a:stretch>
        </p:blipFill>
        <p:spPr>
          <a:xfrm>
            <a:off x="5037474" y="1404762"/>
            <a:ext cx="3404524" cy="2333975"/>
          </a:xfrm>
          <a:prstGeom prst="rect">
            <a:avLst/>
          </a:prstGeom>
          <a:noFill/>
          <a:ln w="9525" cap="flat" cmpd="sng">
            <a:solidFill>
              <a:srgbClr val="999999"/>
            </a:solidFill>
            <a:prstDash val="solid"/>
            <a:round/>
            <a:headEnd type="none" w="sm" len="sm"/>
            <a:tailEnd type="none" w="sm" len="sm"/>
          </a:ln>
        </p:spPr>
      </p:pic>
      <p:sp>
        <p:nvSpPr>
          <p:cNvPr id="867" name="Google Shape;867;p58"/>
          <p:cNvSpPr txBox="1"/>
          <p:nvPr/>
        </p:nvSpPr>
        <p:spPr>
          <a:xfrm>
            <a:off x="1243350" y="2881650"/>
            <a:ext cx="1066800" cy="3540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ja" sz="2300" b="1" dirty="0">
                <a:solidFill>
                  <a:srgbClr val="1E50B5"/>
                </a:solidFill>
                <a:latin typeface="Meiryo" panose="020B0604030504040204" pitchFamily="34" charset="-128"/>
                <a:ea typeface="Meiryo" panose="020B0604030504040204" pitchFamily="34" charset="-128"/>
                <a:cs typeface="M PLUS 1p"/>
                <a:sym typeface="M PLUS 1p"/>
              </a:rPr>
              <a:t>GLAM</a:t>
            </a:r>
            <a:endParaRPr sz="2200" b="1"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868" name="Google Shape;868;p58"/>
          <p:cNvSpPr txBox="1"/>
          <p:nvPr/>
        </p:nvSpPr>
        <p:spPr>
          <a:xfrm>
            <a:off x="3848750" y="2489475"/>
            <a:ext cx="710700" cy="1231106"/>
          </a:xfrm>
          <a:prstGeom prst="rect">
            <a:avLst/>
          </a:prstGeom>
          <a:noFill/>
          <a:ln>
            <a:noFill/>
          </a:ln>
        </p:spPr>
        <p:txBody>
          <a:bodyPr spcFirstLastPara="1" wrap="square" lIns="0" tIns="0" rIns="0" bIns="0" anchor="t" anchorCtr="0">
            <a:spAutoFit/>
          </a:bodyPr>
          <a:lstStyle/>
          <a:p>
            <a:pPr marL="0" lvl="0" indent="0" algn="ctr" rtl="0">
              <a:lnSpc>
                <a:spcPct val="125000"/>
              </a:lnSpc>
              <a:spcBef>
                <a:spcPts val="0"/>
              </a:spcBef>
              <a:spcAft>
                <a:spcPts val="0"/>
              </a:spcAft>
              <a:buNone/>
            </a:pPr>
            <a:r>
              <a:rPr lang="ja" sz="1600" dirty="0">
                <a:solidFill>
                  <a:schemeClr val="dk1"/>
                </a:solidFill>
                <a:latin typeface="Meiryo" panose="020B0604030504040204" pitchFamily="34" charset="-128"/>
                <a:ea typeface="Meiryo" panose="020B0604030504040204" pitchFamily="34" charset="-128"/>
                <a:cs typeface="M PLUS 1p"/>
                <a:sym typeface="M PLUS 1p"/>
              </a:rPr>
              <a:t>美術館</a:t>
            </a:r>
            <a:endParaRPr sz="1600" dirty="0">
              <a:latin typeface="Meiryo" panose="020B0604030504040204" pitchFamily="34" charset="-128"/>
              <a:ea typeface="Meiryo" panose="020B0604030504040204" pitchFamily="34" charset="-128"/>
              <a:cs typeface="M PLUS 1p"/>
              <a:sym typeface="M PLUS 1p"/>
            </a:endParaRPr>
          </a:p>
          <a:p>
            <a:pPr marL="0" lvl="0" indent="0" algn="ctr" rtl="0">
              <a:lnSpc>
                <a:spcPct val="125000"/>
              </a:lnSpc>
              <a:spcBef>
                <a:spcPts val="0"/>
              </a:spcBef>
              <a:spcAft>
                <a:spcPts val="0"/>
              </a:spcAft>
              <a:buNone/>
            </a:pPr>
            <a:r>
              <a:rPr lang="ja" sz="1600" dirty="0">
                <a:solidFill>
                  <a:schemeClr val="dk1"/>
                </a:solidFill>
                <a:latin typeface="Meiryo" panose="020B0604030504040204" pitchFamily="34" charset="-128"/>
                <a:ea typeface="Meiryo" panose="020B0604030504040204" pitchFamily="34" charset="-128"/>
                <a:cs typeface="M PLUS 1p"/>
                <a:sym typeface="M PLUS 1p"/>
              </a:rPr>
              <a:t>図書館</a:t>
            </a:r>
            <a:endParaRPr sz="1600" dirty="0">
              <a:latin typeface="Meiryo" panose="020B0604030504040204" pitchFamily="34" charset="-128"/>
              <a:ea typeface="Meiryo" panose="020B0604030504040204" pitchFamily="34" charset="-128"/>
              <a:cs typeface="M PLUS 1p"/>
              <a:sym typeface="M PLUS 1p"/>
            </a:endParaRPr>
          </a:p>
          <a:p>
            <a:pPr marL="0" lvl="0" indent="0" algn="ctr" rtl="0">
              <a:lnSpc>
                <a:spcPct val="125000"/>
              </a:lnSpc>
              <a:spcBef>
                <a:spcPts val="0"/>
              </a:spcBef>
              <a:spcAft>
                <a:spcPts val="0"/>
              </a:spcAft>
              <a:buNone/>
            </a:pPr>
            <a:r>
              <a:rPr lang="ja" sz="1600" dirty="0">
                <a:solidFill>
                  <a:schemeClr val="dk1"/>
                </a:solidFill>
                <a:latin typeface="Meiryo" panose="020B0604030504040204" pitchFamily="34" charset="-128"/>
                <a:ea typeface="Meiryo" panose="020B0604030504040204" pitchFamily="34" charset="-128"/>
                <a:cs typeface="M PLUS 1p"/>
                <a:sym typeface="M PLUS 1p"/>
              </a:rPr>
              <a:t>資料館</a:t>
            </a:r>
            <a:endParaRPr sz="1600" dirty="0">
              <a:latin typeface="Meiryo" panose="020B0604030504040204" pitchFamily="34" charset="-128"/>
              <a:ea typeface="Meiryo" panose="020B0604030504040204" pitchFamily="34" charset="-128"/>
              <a:cs typeface="M PLUS 1p"/>
              <a:sym typeface="M PLUS 1p"/>
            </a:endParaRPr>
          </a:p>
          <a:p>
            <a:pPr marL="0" lvl="0" indent="0" algn="ctr" rtl="0">
              <a:lnSpc>
                <a:spcPct val="125000"/>
              </a:lnSpc>
              <a:spcBef>
                <a:spcPts val="0"/>
              </a:spcBef>
              <a:spcAft>
                <a:spcPts val="0"/>
              </a:spcAft>
              <a:buNone/>
            </a:pPr>
            <a:r>
              <a:rPr lang="ja" sz="1600" dirty="0">
                <a:solidFill>
                  <a:schemeClr val="dk1"/>
                </a:solidFill>
                <a:latin typeface="Meiryo" panose="020B0604030504040204" pitchFamily="34" charset="-128"/>
                <a:ea typeface="Meiryo" panose="020B0604030504040204" pitchFamily="34" charset="-128"/>
                <a:cs typeface="M PLUS 1p"/>
                <a:sym typeface="M PLUS 1p"/>
              </a:rPr>
              <a:t>博物館</a:t>
            </a:r>
            <a:endParaRPr sz="1600" dirty="0">
              <a:latin typeface="Meiryo" panose="020B0604030504040204" pitchFamily="34" charset="-128"/>
              <a:ea typeface="Meiryo" panose="020B0604030504040204" pitchFamily="34" charset="-128"/>
              <a:cs typeface="M PLUS 1p"/>
              <a:sym typeface="M PLUS 1p"/>
            </a:endParaRPr>
          </a:p>
        </p:txBody>
      </p:sp>
      <p:cxnSp>
        <p:nvCxnSpPr>
          <p:cNvPr id="869" name="Google Shape;869;p58"/>
          <p:cNvCxnSpPr/>
          <p:nvPr/>
        </p:nvCxnSpPr>
        <p:spPr>
          <a:xfrm>
            <a:off x="3516650" y="2929700"/>
            <a:ext cx="332100" cy="0"/>
          </a:xfrm>
          <a:prstGeom prst="straightConnector1">
            <a:avLst/>
          </a:prstGeom>
          <a:noFill/>
          <a:ln w="19050" cap="flat" cmpd="sng">
            <a:solidFill>
              <a:srgbClr val="595959"/>
            </a:solidFill>
            <a:prstDash val="dot"/>
            <a:round/>
            <a:headEnd type="none" w="med" len="med"/>
            <a:tailEnd type="none" w="med" len="med"/>
          </a:ln>
        </p:spPr>
      </p:cxnSp>
      <p:cxnSp>
        <p:nvCxnSpPr>
          <p:cNvPr id="870" name="Google Shape;870;p58"/>
          <p:cNvCxnSpPr/>
          <p:nvPr/>
        </p:nvCxnSpPr>
        <p:spPr>
          <a:xfrm>
            <a:off x="3516650" y="3235650"/>
            <a:ext cx="332100" cy="0"/>
          </a:xfrm>
          <a:prstGeom prst="straightConnector1">
            <a:avLst/>
          </a:prstGeom>
          <a:noFill/>
          <a:ln w="19050" cap="flat" cmpd="sng">
            <a:solidFill>
              <a:srgbClr val="595959"/>
            </a:solidFill>
            <a:prstDash val="dot"/>
            <a:round/>
            <a:headEnd type="none" w="med" len="med"/>
            <a:tailEnd type="none" w="med" len="med"/>
          </a:ln>
        </p:spPr>
      </p:cxnSp>
      <p:cxnSp>
        <p:nvCxnSpPr>
          <p:cNvPr id="871" name="Google Shape;871;p58"/>
          <p:cNvCxnSpPr/>
          <p:nvPr/>
        </p:nvCxnSpPr>
        <p:spPr>
          <a:xfrm>
            <a:off x="3516650" y="3534650"/>
            <a:ext cx="332100" cy="0"/>
          </a:xfrm>
          <a:prstGeom prst="straightConnector1">
            <a:avLst/>
          </a:prstGeom>
          <a:noFill/>
          <a:ln w="19050" cap="flat" cmpd="sng">
            <a:solidFill>
              <a:srgbClr val="595959"/>
            </a:solidFill>
            <a:prstDash val="dot"/>
            <a:round/>
            <a:headEnd type="none" w="med" len="med"/>
            <a:tailEnd type="none" w="med" len="med"/>
          </a:ln>
        </p:spPr>
      </p:cxnSp>
      <p:cxnSp>
        <p:nvCxnSpPr>
          <p:cNvPr id="872" name="Google Shape;872;p58"/>
          <p:cNvCxnSpPr/>
          <p:nvPr/>
        </p:nvCxnSpPr>
        <p:spPr>
          <a:xfrm>
            <a:off x="3516650" y="2605800"/>
            <a:ext cx="332100" cy="0"/>
          </a:xfrm>
          <a:prstGeom prst="straightConnector1">
            <a:avLst/>
          </a:prstGeom>
          <a:noFill/>
          <a:ln w="19050" cap="flat" cmpd="sng">
            <a:solidFill>
              <a:srgbClr val="595959"/>
            </a:solidFill>
            <a:prstDash val="dot"/>
            <a:round/>
            <a:headEnd type="none" w="med" len="med"/>
            <a:tailEnd type="none" w="med" len="med"/>
          </a:ln>
        </p:spPr>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59"/>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41</a:t>
            </a:fld>
            <a:endParaRPr dirty="0"/>
          </a:p>
        </p:txBody>
      </p:sp>
      <p:sp>
        <p:nvSpPr>
          <p:cNvPr id="878" name="Google Shape;878;p59"/>
          <p:cNvSpPr txBox="1">
            <a:spLocks noGrp="1"/>
          </p:cNvSpPr>
          <p:nvPr>
            <p:ph type="title"/>
          </p:nvPr>
        </p:nvSpPr>
        <p:spPr>
          <a:xfrm>
            <a:off x="124200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Open GLAM事例（1）</a:t>
            </a:r>
            <a:endParaRPr b="1" dirty="0"/>
          </a:p>
        </p:txBody>
      </p:sp>
      <p:sp>
        <p:nvSpPr>
          <p:cNvPr id="879" name="Google Shape;879;p59"/>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（別添資料）地域資源のオープンデータ化事例</a:t>
            </a:r>
            <a:endParaRPr dirty="0"/>
          </a:p>
        </p:txBody>
      </p:sp>
      <p:sp>
        <p:nvSpPr>
          <p:cNvPr id="880" name="Google Shape;880;p59"/>
          <p:cNvSpPr txBox="1">
            <a:spLocks noGrp="1"/>
          </p:cNvSpPr>
          <p:nvPr>
            <p:ph type="body" idx="1"/>
          </p:nvPr>
        </p:nvSpPr>
        <p:spPr>
          <a:xfrm>
            <a:off x="1242000" y="1440000"/>
            <a:ext cx="7200000" cy="577081"/>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500" dirty="0"/>
              <a:t>シカゴ美術館で2018年10月に、5万2,438点の所蔵作品の画像が、クリエイティブ・コモンズ・ライセンスのCC0ライセンス</a:t>
            </a:r>
            <a:r>
              <a:rPr lang="ja" sz="1500" baseline="30000" dirty="0"/>
              <a:t>※</a:t>
            </a:r>
            <a:r>
              <a:rPr lang="ja" sz="1500" dirty="0"/>
              <a:t>のもと公開されました。</a:t>
            </a:r>
            <a:endParaRPr sz="1500" dirty="0"/>
          </a:p>
        </p:txBody>
      </p:sp>
      <p:pic>
        <p:nvPicPr>
          <p:cNvPr id="881" name="Google Shape;881;p59"/>
          <p:cNvPicPr preferRelativeResize="0"/>
          <p:nvPr/>
        </p:nvPicPr>
        <p:blipFill>
          <a:blip r:embed="rId3">
            <a:alphaModFix/>
          </a:blip>
          <a:stretch>
            <a:fillRect/>
          </a:stretch>
        </p:blipFill>
        <p:spPr>
          <a:xfrm>
            <a:off x="4310800" y="2198000"/>
            <a:ext cx="2668570" cy="1786475"/>
          </a:xfrm>
          <a:prstGeom prst="rect">
            <a:avLst/>
          </a:prstGeom>
          <a:noFill/>
          <a:ln>
            <a:noFill/>
          </a:ln>
        </p:spPr>
      </p:pic>
      <p:pic>
        <p:nvPicPr>
          <p:cNvPr id="882" name="Google Shape;882;p59"/>
          <p:cNvPicPr preferRelativeResize="0"/>
          <p:nvPr/>
        </p:nvPicPr>
        <p:blipFill>
          <a:blip r:embed="rId4">
            <a:alphaModFix/>
          </a:blip>
          <a:stretch>
            <a:fillRect/>
          </a:stretch>
        </p:blipFill>
        <p:spPr>
          <a:xfrm>
            <a:off x="7035170" y="2198000"/>
            <a:ext cx="1406830" cy="1786474"/>
          </a:xfrm>
          <a:prstGeom prst="rect">
            <a:avLst/>
          </a:prstGeom>
          <a:noFill/>
          <a:ln>
            <a:noFill/>
          </a:ln>
        </p:spPr>
      </p:pic>
      <p:sp>
        <p:nvSpPr>
          <p:cNvPr id="883" name="Google Shape;883;p59"/>
          <p:cNvSpPr txBox="1"/>
          <p:nvPr/>
        </p:nvSpPr>
        <p:spPr>
          <a:xfrm>
            <a:off x="1242000" y="4764450"/>
            <a:ext cx="7200000" cy="246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出典：Georges Seurat｜A Sunday on La Grande Jatte｜1884/86｜</a:t>
            </a:r>
            <a:r>
              <a:rPr lang="ja" sz="800" u="sng" dirty="0">
                <a:solidFill>
                  <a:schemeClr val="hlink"/>
                </a:solidFill>
                <a:latin typeface="Meiryo" panose="020B0604030504040204" pitchFamily="34" charset="-128"/>
                <a:ea typeface="Meiryo" panose="020B0604030504040204" pitchFamily="34" charset="-128"/>
                <a:cs typeface="M PLUS 1p"/>
                <a:sym typeface="M PLUS 1p"/>
                <a:hlinkClick r:id="rId5"/>
              </a:rPr>
              <a:t>image via The art in Chicago</a:t>
            </a:r>
            <a:endParaRPr sz="800" dirty="0">
              <a:latin typeface="Meiryo" panose="020B0604030504040204" pitchFamily="34" charset="-128"/>
              <a:ea typeface="Meiryo" panose="020B0604030504040204" pitchFamily="34" charset="-128"/>
              <a:cs typeface="M PLUS 1p"/>
              <a:sym typeface="M PLUS 1p"/>
            </a:endParaRPr>
          </a:p>
          <a:p>
            <a:pPr marL="0" lvl="0" indent="0" algn="l" rtl="0">
              <a:lnSpc>
                <a:spcPct val="100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出典：Vincent van Gogh｜Self-Portrait｜1887｜</a:t>
            </a:r>
            <a:r>
              <a:rPr lang="ja" sz="800" u="sng" dirty="0">
                <a:solidFill>
                  <a:schemeClr val="hlink"/>
                </a:solidFill>
                <a:latin typeface="Meiryo" panose="020B0604030504040204" pitchFamily="34" charset="-128"/>
                <a:ea typeface="Meiryo" panose="020B0604030504040204" pitchFamily="34" charset="-128"/>
                <a:cs typeface="M PLUS 1p"/>
                <a:sym typeface="M PLUS 1p"/>
                <a:hlinkClick r:id="rId5"/>
              </a:rPr>
              <a:t>image via The art in Chicago</a:t>
            </a:r>
            <a:endParaRPr sz="800" dirty="0">
              <a:latin typeface="Meiryo" panose="020B0604030504040204" pitchFamily="34" charset="-128"/>
              <a:ea typeface="Meiryo" panose="020B0604030504040204" pitchFamily="34" charset="-128"/>
              <a:cs typeface="M PLUS 1p"/>
              <a:sym typeface="M PLUS 1p"/>
            </a:endParaRPr>
          </a:p>
        </p:txBody>
      </p:sp>
      <p:sp>
        <p:nvSpPr>
          <p:cNvPr id="884" name="Google Shape;884;p59"/>
          <p:cNvSpPr txBox="1"/>
          <p:nvPr/>
        </p:nvSpPr>
        <p:spPr>
          <a:xfrm>
            <a:off x="1242000" y="4460350"/>
            <a:ext cx="7200000" cy="176972"/>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ja" sz="1000" dirty="0">
                <a:latin typeface="Meiryo" panose="020B0604030504040204" pitchFamily="34" charset="-128"/>
                <a:ea typeface="Meiryo" panose="020B0604030504040204" pitchFamily="34" charset="-128"/>
                <a:cs typeface="M PLUS 1p"/>
                <a:sym typeface="M PLUS 1p"/>
              </a:rPr>
              <a:t>※CC0ライセンス詳細については「オープンデータ研修テキスト 初級編」参照</a:t>
            </a:r>
            <a:endParaRPr sz="1000"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885" name="Google Shape;885;p59"/>
          <p:cNvSpPr txBox="1">
            <a:spLocks noGrp="1"/>
          </p:cNvSpPr>
          <p:nvPr>
            <p:ph type="body" idx="1"/>
          </p:nvPr>
        </p:nvSpPr>
        <p:spPr>
          <a:xfrm>
            <a:off x="1242000" y="2198000"/>
            <a:ext cx="3037800" cy="1442703"/>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500" dirty="0"/>
              <a:t>その他、メトロポリタン美術館やアムステルダム国立美術館でも同様に公開される等、世界中で所蔵品のデジタル・アーカイブのオープンデータ化が進んでいます。</a:t>
            </a:r>
            <a:endParaRPr sz="15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p60"/>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42</a:t>
            </a:fld>
            <a:endParaRPr dirty="0"/>
          </a:p>
        </p:txBody>
      </p:sp>
      <p:sp>
        <p:nvSpPr>
          <p:cNvPr id="891" name="Google Shape;891;p60"/>
          <p:cNvSpPr txBox="1">
            <a:spLocks noGrp="1"/>
          </p:cNvSpPr>
          <p:nvPr>
            <p:ph type="title"/>
          </p:nvPr>
        </p:nvSpPr>
        <p:spPr>
          <a:xfrm>
            <a:off x="124200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Open GLAM事例（2）</a:t>
            </a:r>
            <a:endParaRPr b="1" dirty="0"/>
          </a:p>
        </p:txBody>
      </p:sp>
      <p:sp>
        <p:nvSpPr>
          <p:cNvPr id="892" name="Google Shape;892;p60"/>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（別添資料）地域資源のオープンデータ化事例</a:t>
            </a:r>
            <a:endParaRPr dirty="0"/>
          </a:p>
        </p:txBody>
      </p:sp>
      <p:sp>
        <p:nvSpPr>
          <p:cNvPr id="893" name="Google Shape;893;p60"/>
          <p:cNvSpPr txBox="1">
            <a:spLocks noGrp="1"/>
          </p:cNvSpPr>
          <p:nvPr>
            <p:ph type="body" idx="1"/>
          </p:nvPr>
        </p:nvSpPr>
        <p:spPr>
          <a:xfrm>
            <a:off x="1242000" y="1440000"/>
            <a:ext cx="7200000" cy="530915"/>
          </a:xfrm>
          <a:prstGeom prst="rect">
            <a:avLst/>
          </a:prstGeom>
        </p:spPr>
        <p:txBody>
          <a:bodyPr spcFirstLastPara="1" wrap="square" lIns="0" tIns="0" rIns="0" bIns="0" anchor="t" anchorCtr="0">
            <a:spAutoFit/>
          </a:bodyPr>
          <a:lstStyle/>
          <a:p>
            <a:pPr marL="0" lvl="0" indent="0" algn="l" rtl="0">
              <a:lnSpc>
                <a:spcPct val="115000"/>
              </a:lnSpc>
              <a:spcBef>
                <a:spcPts val="0"/>
              </a:spcBef>
              <a:spcAft>
                <a:spcPts val="0"/>
              </a:spcAft>
              <a:buNone/>
            </a:pPr>
            <a:r>
              <a:rPr lang="ja" sz="1500" dirty="0"/>
              <a:t>EUには、ヨーロピアナと呼ばれる、文化遺産のためのデジタルプラットフォームがあります。</a:t>
            </a:r>
            <a:endParaRPr sz="1400" dirty="0"/>
          </a:p>
        </p:txBody>
      </p:sp>
      <p:pic>
        <p:nvPicPr>
          <p:cNvPr id="894" name="Google Shape;894;p60"/>
          <p:cNvPicPr preferRelativeResize="0"/>
          <p:nvPr/>
        </p:nvPicPr>
        <p:blipFill>
          <a:blip r:embed="rId3">
            <a:alphaModFix/>
          </a:blip>
          <a:stretch>
            <a:fillRect/>
          </a:stretch>
        </p:blipFill>
        <p:spPr>
          <a:xfrm>
            <a:off x="6095042" y="2168125"/>
            <a:ext cx="1611783" cy="2417675"/>
          </a:xfrm>
          <a:prstGeom prst="rect">
            <a:avLst/>
          </a:prstGeom>
          <a:noFill/>
          <a:ln>
            <a:noFill/>
          </a:ln>
        </p:spPr>
      </p:pic>
      <p:sp>
        <p:nvSpPr>
          <p:cNvPr id="895" name="Google Shape;895;p60"/>
          <p:cNvSpPr txBox="1"/>
          <p:nvPr/>
        </p:nvSpPr>
        <p:spPr>
          <a:xfrm>
            <a:off x="1242000" y="4764450"/>
            <a:ext cx="7200000" cy="246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出典：Scottish nobleman by Doepler, Carl Emil 1823-1905 - Fashion Museum of Antwerp, Belgium - Public Domain.</a:t>
            </a:r>
            <a:endParaRPr sz="800" dirty="0">
              <a:latin typeface="Meiryo" panose="020B0604030504040204" pitchFamily="34" charset="-128"/>
              <a:ea typeface="Meiryo" panose="020B0604030504040204" pitchFamily="34" charset="-128"/>
              <a:cs typeface="M PLUS 1p"/>
              <a:sym typeface="M PLUS 1p"/>
            </a:endParaRPr>
          </a:p>
          <a:p>
            <a:pPr marL="0" lvl="0" indent="0" algn="l" rtl="0">
              <a:lnSpc>
                <a:spcPct val="100000"/>
              </a:lnSpc>
              <a:spcBef>
                <a:spcPts val="0"/>
              </a:spcBef>
              <a:spcAft>
                <a:spcPts val="0"/>
              </a:spcAft>
              <a:buClr>
                <a:schemeClr val="dk1"/>
              </a:buClr>
              <a:buSzPts val="1100"/>
              <a:buFont typeface="Arial"/>
              <a:buNone/>
            </a:pPr>
            <a:r>
              <a:rPr lang="ja" sz="800" u="sng" dirty="0">
                <a:solidFill>
                  <a:schemeClr val="hlink"/>
                </a:solidFill>
                <a:latin typeface="Meiryo" panose="020B0604030504040204" pitchFamily="34" charset="-128"/>
                <a:ea typeface="Meiryo" panose="020B0604030504040204" pitchFamily="34" charset="-128"/>
                <a:cs typeface="M PLUS 1p"/>
                <a:sym typeface="M PLUS 1p"/>
                <a:hlinkClick r:id="rId4"/>
              </a:rPr>
              <a:t>https://www.europeana.eu/item/2048208/europeana_fashion_BlatterFurKostumkunde_0003_jpg</a:t>
            </a:r>
            <a:endParaRPr sz="800" dirty="0">
              <a:latin typeface="Meiryo" panose="020B0604030504040204" pitchFamily="34" charset="-128"/>
              <a:ea typeface="Meiryo" panose="020B0604030504040204" pitchFamily="34" charset="-128"/>
              <a:cs typeface="M PLUS 1p"/>
              <a:sym typeface="M PLUS 1p"/>
            </a:endParaRPr>
          </a:p>
        </p:txBody>
      </p:sp>
      <p:sp>
        <p:nvSpPr>
          <p:cNvPr id="896" name="Google Shape;896;p60"/>
          <p:cNvSpPr txBox="1">
            <a:spLocks noGrp="1"/>
          </p:cNvSpPr>
          <p:nvPr>
            <p:ph type="body" idx="1"/>
          </p:nvPr>
        </p:nvSpPr>
        <p:spPr>
          <a:xfrm>
            <a:off x="1242000" y="2168125"/>
            <a:ext cx="3888000" cy="152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ja" sz="1400" dirty="0"/>
              <a:t>参加機関は3,000以上にのぼり、アムステルダム国立美術館や英国図書館、ルーブル美術館といった国際的に著名なところから、欧州連合のすべての加盟国における地域の文書館や美術館・博物館のアート、書籍、映画、音楽を検索、保存、共有することができます。</a:t>
            </a:r>
            <a:endParaRPr sz="14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61"/>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43</a:t>
            </a:fld>
            <a:endParaRPr dirty="0"/>
          </a:p>
        </p:txBody>
      </p:sp>
      <p:sp>
        <p:nvSpPr>
          <p:cNvPr id="902" name="Google Shape;902;p61"/>
          <p:cNvSpPr txBox="1">
            <a:spLocks noGrp="1"/>
          </p:cNvSpPr>
          <p:nvPr>
            <p:ph type="title"/>
          </p:nvPr>
        </p:nvSpPr>
        <p:spPr>
          <a:xfrm>
            <a:off x="124200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Open GLAM事例（3）</a:t>
            </a:r>
            <a:endParaRPr b="1" dirty="0"/>
          </a:p>
        </p:txBody>
      </p:sp>
      <p:sp>
        <p:nvSpPr>
          <p:cNvPr id="903" name="Google Shape;903;p61"/>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（別添資料）地域資源のオープンデータ化事例</a:t>
            </a:r>
            <a:endParaRPr dirty="0"/>
          </a:p>
        </p:txBody>
      </p:sp>
      <p:sp>
        <p:nvSpPr>
          <p:cNvPr id="904" name="Google Shape;904;p61"/>
          <p:cNvSpPr txBox="1">
            <a:spLocks noGrp="1"/>
          </p:cNvSpPr>
          <p:nvPr>
            <p:ph type="body" idx="1"/>
          </p:nvPr>
        </p:nvSpPr>
        <p:spPr>
          <a:xfrm>
            <a:off x="1242000" y="1440000"/>
            <a:ext cx="7200000" cy="538609"/>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日本では、ジャパンサーチという、日本の幅広い分野のデジタルアーカイブと連携し、多様なコンテンツをまとめて検索・閲覧・活用できるプラットフォームがあります。</a:t>
            </a:r>
            <a:endParaRPr sz="1400" dirty="0"/>
          </a:p>
        </p:txBody>
      </p:sp>
      <p:sp>
        <p:nvSpPr>
          <p:cNvPr id="905" name="Google Shape;905;p61"/>
          <p:cNvSpPr txBox="1"/>
          <p:nvPr/>
        </p:nvSpPr>
        <p:spPr>
          <a:xfrm>
            <a:off x="1242000" y="4826100"/>
            <a:ext cx="7200000" cy="15388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800" dirty="0">
                <a:solidFill>
                  <a:schemeClr val="dk1"/>
                </a:solidFill>
                <a:latin typeface="Meiryo" panose="020B0604030504040204" pitchFamily="34" charset="-128"/>
                <a:ea typeface="Meiryo" panose="020B0604030504040204" pitchFamily="34" charset="-128"/>
                <a:cs typeface="M PLUS 1p"/>
                <a:sym typeface="M PLUS 1p"/>
              </a:rPr>
              <a:t>出典：ジャパンサーチ（</a:t>
            </a:r>
            <a:r>
              <a:rPr lang="ja" sz="800" u="sng" dirty="0">
                <a:solidFill>
                  <a:schemeClr val="accent1"/>
                </a:solidFill>
                <a:latin typeface="Meiryo" panose="020B0604030504040204" pitchFamily="34" charset="-128"/>
                <a:ea typeface="Meiryo" panose="020B0604030504040204" pitchFamily="34" charset="-128"/>
                <a:cs typeface="M PLUS 1p"/>
                <a:sym typeface="M PLUS 1p"/>
                <a:hlinkClick r:id="rId3">
                  <a:extLst>
                    <a:ext uri="{A12FA001-AC4F-418D-AE19-62706E023703}">
                      <ahyp:hlinkClr xmlns:ahyp="http://schemas.microsoft.com/office/drawing/2018/hyperlinkcolor" val="tx"/>
                    </a:ext>
                  </a:extLst>
                </a:hlinkClick>
              </a:rPr>
              <a:t>https://jpsearch.go.jp/</a:t>
            </a:r>
            <a:r>
              <a:rPr lang="ja" sz="800" dirty="0">
                <a:solidFill>
                  <a:schemeClr val="dk1"/>
                </a:solidFill>
                <a:latin typeface="Meiryo" panose="020B0604030504040204" pitchFamily="34" charset="-128"/>
                <a:ea typeface="Meiryo" panose="020B0604030504040204" pitchFamily="34" charset="-128"/>
                <a:cs typeface="M PLUS 1p"/>
                <a:sym typeface="M PLUS 1p"/>
              </a:rPr>
              <a:t>）</a:t>
            </a:r>
            <a:endParaRPr sz="800" dirty="0">
              <a:latin typeface="Meiryo" panose="020B0604030504040204" pitchFamily="34" charset="-128"/>
              <a:ea typeface="Meiryo" panose="020B0604030504040204" pitchFamily="34" charset="-128"/>
              <a:cs typeface="M PLUS 1p"/>
              <a:sym typeface="M PLUS 1p"/>
            </a:endParaRPr>
          </a:p>
        </p:txBody>
      </p:sp>
      <p:pic>
        <p:nvPicPr>
          <p:cNvPr id="906" name="Google Shape;906;p61"/>
          <p:cNvPicPr preferRelativeResize="0"/>
          <p:nvPr/>
        </p:nvPicPr>
        <p:blipFill rotWithShape="1">
          <a:blip r:embed="rId4">
            <a:alphaModFix/>
          </a:blip>
          <a:srcRect b="20178"/>
          <a:stretch/>
        </p:blipFill>
        <p:spPr>
          <a:xfrm>
            <a:off x="5202000" y="2497500"/>
            <a:ext cx="3240003" cy="2120859"/>
          </a:xfrm>
          <a:prstGeom prst="rect">
            <a:avLst/>
          </a:prstGeom>
          <a:noFill/>
          <a:ln w="9525" cap="flat" cmpd="sng">
            <a:solidFill>
              <a:srgbClr val="999999"/>
            </a:solidFill>
            <a:prstDash val="solid"/>
            <a:round/>
            <a:headEnd type="none" w="sm" len="sm"/>
            <a:tailEnd type="none" w="sm" len="sm"/>
          </a:ln>
        </p:spPr>
      </p:pic>
      <p:sp>
        <p:nvSpPr>
          <p:cNvPr id="907" name="Google Shape;907;p61"/>
          <p:cNvSpPr txBox="1">
            <a:spLocks noGrp="1"/>
          </p:cNvSpPr>
          <p:nvPr>
            <p:ph type="body" idx="1"/>
          </p:nvPr>
        </p:nvSpPr>
        <p:spPr>
          <a:xfrm>
            <a:off x="1242000" y="2126850"/>
            <a:ext cx="3888000" cy="2491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ja" sz="1400" dirty="0"/>
              <a:t>図書館、博物館、美術館、公文書館、大学、研究機関、官庁、地方公共団体等の機関が所蔵している、書籍・公文書・文化財・美術・人文学・自然史/理工学・学術資産・放送番組・映画等のコンテンツを探すことができます。</a:t>
            </a:r>
            <a:endParaRPr sz="1400" dirty="0"/>
          </a:p>
          <a:p>
            <a:pPr marL="0" lvl="0" indent="0" algn="l" rtl="0">
              <a:spcBef>
                <a:spcPts val="1000"/>
              </a:spcBef>
              <a:spcAft>
                <a:spcPts val="0"/>
              </a:spcAft>
              <a:buNone/>
            </a:pPr>
            <a:r>
              <a:rPr lang="ja" sz="1400" dirty="0"/>
              <a:t>各コンテンツの詳細ページで、デジタルコンテンツを利用する際の条件が明記されており、所蔵館の定めたライセンスに従い、デジタルコンテンツを利活用できます。</a:t>
            </a:r>
            <a:endParaRPr sz="14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62"/>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44</a:t>
            </a:fld>
            <a:endParaRPr dirty="0"/>
          </a:p>
        </p:txBody>
      </p:sp>
      <p:sp>
        <p:nvSpPr>
          <p:cNvPr id="913" name="Google Shape;913;p62"/>
          <p:cNvSpPr txBox="1">
            <a:spLocks noGrp="1"/>
          </p:cNvSpPr>
          <p:nvPr>
            <p:ph type="title"/>
          </p:nvPr>
        </p:nvSpPr>
        <p:spPr>
          <a:xfrm>
            <a:off x="124200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ウィキペディア</a:t>
            </a:r>
            <a:endParaRPr b="1" dirty="0"/>
          </a:p>
        </p:txBody>
      </p:sp>
      <p:sp>
        <p:nvSpPr>
          <p:cNvPr id="914" name="Google Shape;914;p62"/>
          <p:cNvSpPr txBox="1">
            <a:spLocks noGrp="1"/>
          </p:cNvSpPr>
          <p:nvPr>
            <p:ph type="body" idx="1"/>
          </p:nvPr>
        </p:nvSpPr>
        <p:spPr>
          <a:xfrm>
            <a:off x="1242000" y="1440000"/>
            <a:ext cx="7200000" cy="538609"/>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世界中のボランティアの共同作業で執筆及び作成されるフリーの多言語インターネット百科事典です。ウィキペディアの画像と文章は、全てオープンデータとなっています。</a:t>
            </a:r>
            <a:endParaRPr dirty="0"/>
          </a:p>
        </p:txBody>
      </p:sp>
      <p:sp>
        <p:nvSpPr>
          <p:cNvPr id="915" name="Google Shape;915;p62"/>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（別添資料）地域資源のオープンデータ化事例</a:t>
            </a:r>
            <a:endParaRPr dirty="0"/>
          </a:p>
        </p:txBody>
      </p:sp>
      <p:sp>
        <p:nvSpPr>
          <p:cNvPr id="916" name="Google Shape;916;p62"/>
          <p:cNvSpPr txBox="1"/>
          <p:nvPr/>
        </p:nvSpPr>
        <p:spPr>
          <a:xfrm>
            <a:off x="1243350" y="2105125"/>
            <a:ext cx="3798000" cy="107721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b="1" dirty="0">
                <a:latin typeface="Meiryo" panose="020B0604030504040204" pitchFamily="34" charset="-128"/>
                <a:ea typeface="Meiryo" panose="020B0604030504040204" pitchFamily="34" charset="-128"/>
                <a:cs typeface="M PLUS 1p"/>
                <a:sym typeface="M PLUS 1p"/>
              </a:rPr>
              <a:t>文章素材のライセンス</a:t>
            </a:r>
            <a:endParaRPr b="1" dirty="0">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0"/>
              </a:spcBef>
              <a:spcAft>
                <a:spcPts val="0"/>
              </a:spcAft>
              <a:buNone/>
            </a:pPr>
            <a:r>
              <a:rPr lang="ja" dirty="0">
                <a:latin typeface="Meiryo" panose="020B0604030504040204" pitchFamily="34" charset="-128"/>
                <a:ea typeface="Meiryo" panose="020B0604030504040204" pitchFamily="34" charset="-128"/>
                <a:cs typeface="M PLUS 1p"/>
                <a:sym typeface="M PLUS 1p"/>
              </a:rPr>
              <a:t>クリエイティブ・コモンズ 表示・継承ライセンス（CC BY-SA 3.0）の条件の下で、文書素材は二次利用することができます。</a:t>
            </a:r>
            <a:endParaRPr sz="1000" dirty="0">
              <a:latin typeface="Meiryo" panose="020B0604030504040204" pitchFamily="34" charset="-128"/>
              <a:ea typeface="Meiryo" panose="020B0604030504040204" pitchFamily="34" charset="-128"/>
              <a:cs typeface="M PLUS 1p"/>
              <a:sym typeface="M PLUS 1p"/>
            </a:endParaRPr>
          </a:p>
        </p:txBody>
      </p:sp>
      <p:sp>
        <p:nvSpPr>
          <p:cNvPr id="917" name="Google Shape;917;p62"/>
          <p:cNvSpPr txBox="1"/>
          <p:nvPr/>
        </p:nvSpPr>
        <p:spPr>
          <a:xfrm>
            <a:off x="1242000" y="4702950"/>
            <a:ext cx="7351200" cy="369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ja" sz="800" dirty="0">
                <a:solidFill>
                  <a:schemeClr val="dk1"/>
                </a:solidFill>
                <a:latin typeface="Meiryo" panose="020B0604030504040204" pitchFamily="34" charset="-128"/>
                <a:ea typeface="Meiryo" panose="020B0604030504040204" pitchFamily="34" charset="-128"/>
                <a:cs typeface="M PLUS 1p"/>
                <a:sym typeface="M PLUS 1p"/>
              </a:rPr>
              <a:t>出典：フリー百科事典 ウィキペディア メインページ @ ウィキペディア</a:t>
            </a:r>
            <a:r>
              <a:rPr lang="ja" sz="800" dirty="0">
                <a:solidFill>
                  <a:schemeClr val="accent1"/>
                </a:solidFill>
                <a:latin typeface="Meiryo" panose="020B0604030504040204" pitchFamily="34" charset="-128"/>
                <a:ea typeface="Meiryo" panose="020B0604030504040204" pitchFamily="34" charset="-128"/>
                <a:cs typeface="M PLUS 1p"/>
                <a:sym typeface="M PLUS 1p"/>
              </a:rPr>
              <a:t> </a:t>
            </a:r>
            <a:r>
              <a:rPr lang="ja" sz="800" u="sng" dirty="0">
                <a:solidFill>
                  <a:schemeClr val="accent1"/>
                </a:solidFill>
                <a:latin typeface="Meiryo" panose="020B0604030504040204" pitchFamily="34" charset="-128"/>
                <a:ea typeface="Meiryo" panose="020B0604030504040204" pitchFamily="34" charset="-128"/>
                <a:cs typeface="M PLUS 1p"/>
                <a:sym typeface="M PLUS 1p"/>
                <a:hlinkClick r:id="rId3">
                  <a:extLst>
                    <a:ext uri="{A12FA001-AC4F-418D-AE19-62706E023703}">
                      <ahyp:hlinkClr xmlns:ahyp="http://schemas.microsoft.com/office/drawing/2018/hyperlinkcolor" val="tx"/>
                    </a:ext>
                  </a:extLst>
                </a:hlinkClick>
              </a:rPr>
              <a:t>クリエイティブ・コモンズ・ライセンス（表示-継承 3.0 非移植）</a:t>
            </a:r>
            <a:r>
              <a:rPr lang="ja" sz="800" dirty="0">
                <a:solidFill>
                  <a:schemeClr val="dk1"/>
                </a:solidFill>
                <a:latin typeface="Meiryo" panose="020B0604030504040204" pitchFamily="34" charset="-128"/>
                <a:ea typeface="Meiryo" panose="020B0604030504040204" pitchFamily="34" charset="-128"/>
                <a:cs typeface="M PLUS 1p"/>
                <a:sym typeface="M PLUS 1p"/>
              </a:rPr>
              <a:t>（</a:t>
            </a:r>
            <a:r>
              <a:rPr lang="ja" sz="800" u="sng" dirty="0">
                <a:solidFill>
                  <a:schemeClr val="accent1"/>
                </a:solidFill>
                <a:latin typeface="Meiryo" panose="020B0604030504040204" pitchFamily="34" charset="-128"/>
                <a:ea typeface="Meiryo" panose="020B0604030504040204" pitchFamily="34" charset="-128"/>
                <a:cs typeface="M PLUS 1p"/>
                <a:sym typeface="M PLUS 1p"/>
                <a:hlinkClick r:id="rId4">
                  <a:extLst>
                    <a:ext uri="{A12FA001-AC4F-418D-AE19-62706E023703}">
                      <ahyp:hlinkClr xmlns:ahyp="http://schemas.microsoft.com/office/drawing/2018/hyperlinkcolor" val="tx"/>
                    </a:ext>
                  </a:extLst>
                </a:hlinkClick>
              </a:rPr>
              <a:t>https://ja.wikipedia.org/wiki</a:t>
            </a:r>
            <a:r>
              <a:rPr lang="ja" sz="800" dirty="0">
                <a:solidFill>
                  <a:schemeClr val="dk1"/>
                </a:solidFill>
                <a:latin typeface="Meiryo" panose="020B0604030504040204" pitchFamily="34" charset="-128"/>
                <a:ea typeface="Meiryo" panose="020B0604030504040204" pitchFamily="34" charset="-128"/>
                <a:cs typeface="M PLUS 1p"/>
                <a:sym typeface="M PLUS 1p"/>
              </a:rPr>
              <a:t>）</a:t>
            </a:r>
            <a:br>
              <a:rPr lang="ja" sz="800" dirty="0">
                <a:latin typeface="Meiryo" panose="020B0604030504040204" pitchFamily="34" charset="-128"/>
                <a:ea typeface="Meiryo" panose="020B0604030504040204" pitchFamily="34" charset="-128"/>
                <a:cs typeface="M PLUS 1p"/>
                <a:sym typeface="M PLUS 1p"/>
              </a:rPr>
            </a:br>
            <a:r>
              <a:rPr lang="ja" sz="800" dirty="0">
                <a:latin typeface="Meiryo" panose="020B0604030504040204" pitchFamily="34" charset="-128"/>
                <a:ea typeface="Meiryo" panose="020B0604030504040204" pitchFamily="34" charset="-128"/>
                <a:cs typeface="M PLUS 1p"/>
                <a:sym typeface="M PLUS 1p"/>
              </a:rPr>
              <a:t>参考：ウィキペディア「利用規約/7.コンテンツの利用許諾」（</a:t>
            </a:r>
            <a:r>
              <a:rPr lang="ja" sz="800" u="sng" dirty="0">
                <a:solidFill>
                  <a:schemeClr val="hlink"/>
                </a:solidFill>
                <a:latin typeface="Meiryo" panose="020B0604030504040204" pitchFamily="34" charset="-128"/>
                <a:ea typeface="Meiryo" panose="020B0604030504040204" pitchFamily="34" charset="-128"/>
                <a:cs typeface="M PLUS 1p"/>
                <a:sym typeface="M PLUS 1p"/>
                <a:hlinkClick r:id="rId5"/>
              </a:rPr>
              <a:t>https://foundation.wikimedia.org/wiki/Terms_of_Use/ja#7._コンテンツの利用許諾</a:t>
            </a:r>
            <a:r>
              <a:rPr lang="ja" sz="800" dirty="0">
                <a:latin typeface="Meiryo" panose="020B0604030504040204" pitchFamily="34" charset="-128"/>
                <a:ea typeface="Meiryo" panose="020B0604030504040204" pitchFamily="34" charset="-128"/>
                <a:cs typeface="M PLUS 1p"/>
                <a:sym typeface="M PLUS 1p"/>
              </a:rPr>
              <a:t>）</a:t>
            </a:r>
            <a:endParaRPr sz="800" dirty="0">
              <a:latin typeface="Meiryo" panose="020B0604030504040204" pitchFamily="34" charset="-128"/>
              <a:ea typeface="Meiryo" panose="020B0604030504040204" pitchFamily="34" charset="-128"/>
              <a:cs typeface="M PLUS 1p"/>
              <a:sym typeface="M PLUS 1p"/>
            </a:endParaRPr>
          </a:p>
        </p:txBody>
      </p:sp>
      <p:sp>
        <p:nvSpPr>
          <p:cNvPr id="918" name="Google Shape;918;p62"/>
          <p:cNvSpPr txBox="1"/>
          <p:nvPr/>
        </p:nvSpPr>
        <p:spPr>
          <a:xfrm>
            <a:off x="1243350" y="3309075"/>
            <a:ext cx="3798000" cy="1346522"/>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b="1" dirty="0">
                <a:latin typeface="Meiryo" panose="020B0604030504040204" pitchFamily="34" charset="-128"/>
                <a:ea typeface="Meiryo" panose="020B0604030504040204" pitchFamily="34" charset="-128"/>
                <a:cs typeface="M PLUS 1p"/>
                <a:sym typeface="M PLUS 1p"/>
              </a:rPr>
              <a:t>メディア素材（画像を含む）のライセンス</a:t>
            </a:r>
            <a:endParaRPr b="1" dirty="0">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0"/>
              </a:spcBef>
              <a:spcAft>
                <a:spcPts val="0"/>
              </a:spcAft>
              <a:buNone/>
            </a:pPr>
            <a:r>
              <a:rPr lang="ja" dirty="0">
                <a:latin typeface="Meiryo" panose="020B0604030504040204" pitchFamily="34" charset="-128"/>
                <a:ea typeface="Meiryo" panose="020B0604030504040204" pitchFamily="34" charset="-128"/>
                <a:cs typeface="M PLUS 1p"/>
                <a:sym typeface="M PLUS 1p"/>
              </a:rPr>
              <a:t>メディアファイルひとつひとつに出所情報と許諾情報を含む情報ページが用意されており、それぞれに適用されたライセンスの条項に従うことで、素材は二次利用することができます。</a:t>
            </a:r>
            <a:endParaRPr sz="1000" dirty="0">
              <a:latin typeface="Meiryo" panose="020B0604030504040204" pitchFamily="34" charset="-128"/>
              <a:ea typeface="Meiryo" panose="020B0604030504040204" pitchFamily="34" charset="-128"/>
              <a:cs typeface="M PLUS 1p"/>
              <a:sym typeface="M PLUS 1p"/>
            </a:endParaRPr>
          </a:p>
        </p:txBody>
      </p:sp>
      <p:pic>
        <p:nvPicPr>
          <p:cNvPr id="919" name="Google Shape;919;p62"/>
          <p:cNvPicPr preferRelativeResize="0"/>
          <p:nvPr/>
        </p:nvPicPr>
        <p:blipFill>
          <a:blip r:embed="rId6">
            <a:alphaModFix/>
          </a:blip>
          <a:stretch>
            <a:fillRect/>
          </a:stretch>
        </p:blipFill>
        <p:spPr>
          <a:xfrm>
            <a:off x="5203355" y="2478625"/>
            <a:ext cx="3240003" cy="2123447"/>
          </a:xfrm>
          <a:prstGeom prst="rect">
            <a:avLst/>
          </a:prstGeom>
          <a:noFill/>
          <a:ln w="9525" cap="flat" cmpd="sng">
            <a:solidFill>
              <a:srgbClr val="999999"/>
            </a:solidFill>
            <a:prstDash val="solid"/>
            <a:round/>
            <a:headEnd type="none" w="sm" len="sm"/>
            <a:tailEnd type="none" w="sm" len="sm"/>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63"/>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45</a:t>
            </a:fld>
            <a:endParaRPr dirty="0"/>
          </a:p>
        </p:txBody>
      </p:sp>
      <p:sp>
        <p:nvSpPr>
          <p:cNvPr id="925" name="Google Shape;925;p63"/>
          <p:cNvSpPr txBox="1">
            <a:spLocks noGrp="1"/>
          </p:cNvSpPr>
          <p:nvPr>
            <p:ph type="title"/>
          </p:nvPr>
        </p:nvSpPr>
        <p:spPr>
          <a:xfrm>
            <a:off x="124200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地理空間情報</a:t>
            </a:r>
            <a:endParaRPr b="1" dirty="0"/>
          </a:p>
        </p:txBody>
      </p:sp>
      <p:sp>
        <p:nvSpPr>
          <p:cNvPr id="926" name="Google Shape;926;p63"/>
          <p:cNvSpPr txBox="1">
            <a:spLocks noGrp="1"/>
          </p:cNvSpPr>
          <p:nvPr>
            <p:ph type="body" idx="1"/>
          </p:nvPr>
        </p:nvSpPr>
        <p:spPr>
          <a:xfrm>
            <a:off x="1242000" y="1440000"/>
            <a:ext cx="3902400" cy="1615827"/>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 sz="1400" dirty="0"/>
              <a:t>地理空間情報とは、特定の地点やその周辺に関係づけられた様々な情報を指します。</a:t>
            </a:r>
            <a:endParaRPr sz="1400" dirty="0"/>
          </a:p>
          <a:p>
            <a:pPr marL="0" lvl="0" indent="0" algn="l" rtl="0">
              <a:spcBef>
                <a:spcPts val="0"/>
              </a:spcBef>
              <a:spcAft>
                <a:spcPts val="0"/>
              </a:spcAft>
              <a:buNone/>
            </a:pPr>
            <a:r>
              <a:rPr lang="ja" sz="1400" dirty="0"/>
              <a:t>地理空間情報はコンピュータ上で作成・保存・利用・管理・表示・検索ができるシステム「GIS（Geographic Information System）」により様々な形で活用されています。</a:t>
            </a:r>
            <a:endParaRPr dirty="0"/>
          </a:p>
        </p:txBody>
      </p:sp>
      <p:sp>
        <p:nvSpPr>
          <p:cNvPr id="927" name="Google Shape;927;p63"/>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（別添資料）地域資源のオープンデータ化事例</a:t>
            </a:r>
            <a:endParaRPr dirty="0"/>
          </a:p>
        </p:txBody>
      </p:sp>
      <p:sp>
        <p:nvSpPr>
          <p:cNvPr id="928" name="Google Shape;928;p63"/>
          <p:cNvSpPr txBox="1"/>
          <p:nvPr/>
        </p:nvSpPr>
        <p:spPr>
          <a:xfrm>
            <a:off x="1242000" y="3334125"/>
            <a:ext cx="3903000" cy="1346522"/>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dirty="0">
                <a:latin typeface="Meiryo" panose="020B0604030504040204" pitchFamily="34" charset="-128"/>
                <a:ea typeface="Meiryo" panose="020B0604030504040204" pitchFamily="34" charset="-128"/>
                <a:cs typeface="M PLUS 1p"/>
                <a:sym typeface="M PLUS 1p"/>
              </a:rPr>
              <a:t>地理空間情報にあたるオープンデータとして、例えばAED設置場所や公衆トイレ一覧、文化財一覧、観光スポット一覧等があり、それぞれのGISデータをオープンデータとして公開している地方公共団体もあります。</a:t>
            </a:r>
            <a:endParaRPr dirty="0">
              <a:latin typeface="Meiryo" panose="020B0604030504040204" pitchFamily="34" charset="-128"/>
              <a:ea typeface="Meiryo" panose="020B0604030504040204" pitchFamily="34" charset="-128"/>
              <a:cs typeface="M PLUS 1p"/>
              <a:sym typeface="M PLUS 1p"/>
            </a:endParaRPr>
          </a:p>
        </p:txBody>
      </p:sp>
      <p:pic>
        <p:nvPicPr>
          <p:cNvPr id="929" name="Google Shape;929;p63"/>
          <p:cNvPicPr preferRelativeResize="0"/>
          <p:nvPr/>
        </p:nvPicPr>
        <p:blipFill>
          <a:blip r:embed="rId3">
            <a:alphaModFix/>
          </a:blip>
          <a:stretch>
            <a:fillRect/>
          </a:stretch>
        </p:blipFill>
        <p:spPr>
          <a:xfrm>
            <a:off x="5364600" y="1230000"/>
            <a:ext cx="3077400" cy="1772417"/>
          </a:xfrm>
          <a:prstGeom prst="rect">
            <a:avLst/>
          </a:prstGeom>
          <a:noFill/>
          <a:ln w="9525" cap="flat" cmpd="sng">
            <a:solidFill>
              <a:srgbClr val="999999"/>
            </a:solidFill>
            <a:prstDash val="solid"/>
            <a:round/>
            <a:headEnd type="none" w="sm" len="sm"/>
            <a:tailEnd type="none" w="sm" len="sm"/>
          </a:ln>
        </p:spPr>
      </p:pic>
      <p:sp>
        <p:nvSpPr>
          <p:cNvPr id="930" name="Google Shape;930;p63"/>
          <p:cNvSpPr txBox="1"/>
          <p:nvPr/>
        </p:nvSpPr>
        <p:spPr>
          <a:xfrm>
            <a:off x="1242000" y="4826100"/>
            <a:ext cx="7200000" cy="15388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出典：© </a:t>
            </a:r>
            <a:r>
              <a:rPr lang="ja" sz="800" u="sng" dirty="0">
                <a:solidFill>
                  <a:schemeClr val="accent1"/>
                </a:solidFill>
                <a:latin typeface="Meiryo" panose="020B0604030504040204" pitchFamily="34" charset="-128"/>
                <a:ea typeface="Meiryo" panose="020B0604030504040204" pitchFamily="34" charset="-128"/>
                <a:cs typeface="M PLUS 1p"/>
                <a:sym typeface="M PLUS 1p"/>
                <a:hlinkClick r:id="rId4">
                  <a:extLst>
                    <a:ext uri="{A12FA001-AC4F-418D-AE19-62706E023703}">
                      <ahyp:hlinkClr xmlns:ahyp="http://schemas.microsoft.com/office/drawing/2018/hyperlinkcolor" val="tx"/>
                    </a:ext>
                  </a:extLst>
                </a:hlinkClick>
              </a:rPr>
              <a:t>OpenStreetMap</a:t>
            </a:r>
            <a:r>
              <a:rPr lang="ja" sz="800" dirty="0">
                <a:latin typeface="Meiryo" panose="020B0604030504040204" pitchFamily="34" charset="-128"/>
                <a:ea typeface="Meiryo" panose="020B0604030504040204" pitchFamily="34" charset="-128"/>
                <a:cs typeface="M PLUS 1p"/>
                <a:sym typeface="M PLUS 1p"/>
              </a:rPr>
              <a:t> contributors</a:t>
            </a:r>
            <a:r>
              <a:rPr lang="ja" sz="800" dirty="0">
                <a:solidFill>
                  <a:schemeClr val="dk1"/>
                </a:solidFill>
                <a:latin typeface="Meiryo" panose="020B0604030504040204" pitchFamily="34" charset="-128"/>
                <a:ea typeface="Meiryo" panose="020B0604030504040204" pitchFamily="34" charset="-128"/>
                <a:cs typeface="M PLUS 1p"/>
                <a:sym typeface="M PLUS 1p"/>
              </a:rPr>
              <a:t> </a:t>
            </a:r>
            <a:r>
              <a:rPr lang="ja" sz="800" u="sng" dirty="0">
                <a:solidFill>
                  <a:schemeClr val="accent1"/>
                </a:solidFill>
                <a:latin typeface="Meiryo" panose="020B0604030504040204" pitchFamily="34" charset="-128"/>
                <a:ea typeface="Meiryo" panose="020B0604030504040204" pitchFamily="34" charset="-128"/>
                <a:cs typeface="M PLUS 1p"/>
                <a:sym typeface="M PLUS 1p"/>
                <a:hlinkClick r:id="rId5">
                  <a:extLst>
                    <a:ext uri="{A12FA001-AC4F-418D-AE19-62706E023703}">
                      <ahyp:hlinkClr xmlns:ahyp="http://schemas.microsoft.com/office/drawing/2018/hyperlinkcolor" val="tx"/>
                    </a:ext>
                  </a:extLst>
                </a:hlinkClick>
              </a:rPr>
              <a:t>クリエイティブ・コモンズ・ライセンス（表示-継承 2.0 一般）</a:t>
            </a:r>
            <a:endParaRPr sz="800" dirty="0">
              <a:solidFill>
                <a:schemeClr val="accent1"/>
              </a:solidFill>
              <a:latin typeface="Meiryo" panose="020B0604030504040204" pitchFamily="34" charset="-128"/>
              <a:ea typeface="Meiryo" panose="020B0604030504040204" pitchFamily="34" charset="-128"/>
              <a:cs typeface="M PLUS 1p"/>
              <a:sym typeface="M PLUS 1p"/>
            </a:endParaRPr>
          </a:p>
        </p:txBody>
      </p:sp>
      <p:sp>
        <p:nvSpPr>
          <p:cNvPr id="931" name="Google Shape;931;p63"/>
          <p:cNvSpPr/>
          <p:nvPr/>
        </p:nvSpPr>
        <p:spPr>
          <a:xfrm>
            <a:off x="5364400" y="3064725"/>
            <a:ext cx="3077400" cy="1562400"/>
          </a:xfrm>
          <a:prstGeom prst="roundRect">
            <a:avLst>
              <a:gd name="adj" fmla="val 4199"/>
            </a:avLst>
          </a:prstGeom>
          <a:solidFill>
            <a:srgbClr val="0070C0">
              <a:alpha val="14510"/>
            </a:srgbClr>
          </a:solidFill>
          <a:ln>
            <a:noFill/>
          </a:ln>
        </p:spPr>
        <p:txBody>
          <a:bodyPr spcFirstLastPara="1" wrap="square" lIns="91425" tIns="0" rIns="36000" bIns="0" anchor="t" anchorCtr="0">
            <a:noAutofit/>
          </a:bodyPr>
          <a:lstStyle/>
          <a:p>
            <a:pPr marL="0" lvl="0" indent="0" algn="l" rtl="0">
              <a:lnSpc>
                <a:spcPct val="125000"/>
              </a:lnSpc>
              <a:spcBef>
                <a:spcPts val="400"/>
              </a:spcBef>
              <a:spcAft>
                <a:spcPts val="0"/>
              </a:spcAft>
              <a:buNone/>
            </a:pPr>
            <a:r>
              <a:rPr lang="ja" b="1" dirty="0">
                <a:solidFill>
                  <a:schemeClr val="dk1"/>
                </a:solidFill>
                <a:latin typeface="Meiryo" panose="020B0604030504040204" pitchFamily="34" charset="-128"/>
                <a:ea typeface="Meiryo" panose="020B0604030504040204" pitchFamily="34" charset="-128"/>
                <a:cs typeface="M PLUS 1p"/>
                <a:sym typeface="M PLUS 1p"/>
              </a:rPr>
              <a:t>地理空間情報の活用事例</a:t>
            </a:r>
            <a:endParaRPr sz="1100" b="1" dirty="0">
              <a:latin typeface="Meiryo" panose="020B0604030504040204" pitchFamily="34" charset="-128"/>
              <a:ea typeface="Meiryo" panose="020B0604030504040204" pitchFamily="34" charset="-128"/>
              <a:cs typeface="M PLUS 1p"/>
              <a:sym typeface="M PLUS 1p"/>
            </a:endParaRPr>
          </a:p>
          <a:p>
            <a:pPr marL="252000" lvl="0" indent="-234000" algn="l" rtl="0" fontAlgn="ctr">
              <a:lnSpc>
                <a:spcPct val="125000"/>
              </a:lnSpc>
              <a:spcBef>
                <a:spcPts val="300"/>
              </a:spcBef>
              <a:spcAft>
                <a:spcPts val="0"/>
              </a:spcAft>
              <a:buClr>
                <a:schemeClr val="lt1"/>
              </a:buClr>
              <a:buSzPct val="60000"/>
              <a:buFont typeface="M PLUS 1p"/>
              <a:buChar char="●"/>
            </a:pPr>
            <a:r>
              <a:rPr lang="ja" sz="1300" dirty="0">
                <a:latin typeface="Meiryo" panose="020B0604030504040204" pitchFamily="34" charset="-128"/>
                <a:ea typeface="Meiryo" panose="020B0604030504040204" pitchFamily="34" charset="-128"/>
                <a:cs typeface="M PLUS 1p"/>
                <a:sym typeface="M PLUS 1p"/>
              </a:rPr>
              <a:t>ハザードマップ</a:t>
            </a:r>
            <a:endParaRPr sz="1300" dirty="0">
              <a:latin typeface="Meiryo" panose="020B0604030504040204" pitchFamily="34" charset="-128"/>
              <a:ea typeface="Meiryo" panose="020B0604030504040204" pitchFamily="34" charset="-128"/>
              <a:cs typeface="M PLUS 1p"/>
              <a:sym typeface="M PLUS 1p"/>
            </a:endParaRPr>
          </a:p>
          <a:p>
            <a:pPr marL="252000" lvl="0" indent="-234000" algn="l" rtl="0" fontAlgn="ctr">
              <a:lnSpc>
                <a:spcPct val="125000"/>
              </a:lnSpc>
              <a:spcBef>
                <a:spcPts val="300"/>
              </a:spcBef>
              <a:spcAft>
                <a:spcPts val="0"/>
              </a:spcAft>
              <a:buClr>
                <a:schemeClr val="lt1"/>
              </a:buClr>
              <a:buSzPct val="60000"/>
              <a:buFont typeface="M PLUS 1p"/>
              <a:buChar char="●"/>
            </a:pPr>
            <a:r>
              <a:rPr lang="ja" sz="1300" dirty="0">
                <a:latin typeface="Meiryo" panose="020B0604030504040204" pitchFamily="34" charset="-128"/>
                <a:ea typeface="Meiryo" panose="020B0604030504040204" pitchFamily="34" charset="-128"/>
                <a:cs typeface="M PLUS 1p"/>
                <a:sym typeface="M PLUS 1p"/>
              </a:rPr>
              <a:t>災害時に場所や様相を示すナビゲーションや観光情報の提供</a:t>
            </a:r>
            <a:endParaRPr sz="1300" dirty="0">
              <a:latin typeface="Meiryo" panose="020B0604030504040204" pitchFamily="34" charset="-128"/>
              <a:ea typeface="Meiryo" panose="020B0604030504040204" pitchFamily="34" charset="-128"/>
              <a:cs typeface="M PLUS 1p"/>
              <a:sym typeface="M PLUS 1p"/>
            </a:endParaRPr>
          </a:p>
          <a:p>
            <a:pPr marL="252000" lvl="0" indent="-234000" algn="l" rtl="0" fontAlgn="ctr">
              <a:lnSpc>
                <a:spcPct val="125000"/>
              </a:lnSpc>
              <a:spcBef>
                <a:spcPts val="300"/>
              </a:spcBef>
              <a:spcAft>
                <a:spcPts val="0"/>
              </a:spcAft>
              <a:buClr>
                <a:schemeClr val="lt1"/>
              </a:buClr>
              <a:buSzPct val="60000"/>
              <a:buFont typeface="M PLUS 1p"/>
              <a:buChar char="●"/>
            </a:pPr>
            <a:r>
              <a:rPr lang="ja" sz="1300" dirty="0">
                <a:latin typeface="Meiryo" panose="020B0604030504040204" pitchFamily="34" charset="-128"/>
                <a:ea typeface="Meiryo" panose="020B0604030504040204" pitchFamily="34" charset="-128"/>
                <a:cs typeface="M PLUS 1p"/>
                <a:sym typeface="M PLUS 1p"/>
              </a:rPr>
              <a:t>ネット上の地図データ</a:t>
            </a:r>
            <a:endParaRPr sz="1300" dirty="0">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3"/>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5</a:t>
            </a:fld>
            <a:endParaRPr dirty="0"/>
          </a:p>
        </p:txBody>
      </p:sp>
      <p:sp>
        <p:nvSpPr>
          <p:cNvPr id="259" name="Google Shape;259;p23"/>
          <p:cNvSpPr txBox="1">
            <a:spLocks noGrp="1"/>
          </p:cNvSpPr>
          <p:nvPr>
            <p:ph type="title"/>
          </p:nvPr>
        </p:nvSpPr>
        <p:spPr>
          <a:xfrm>
            <a:off x="124200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本書の位置づけ</a:t>
            </a:r>
            <a:endParaRPr b="1" dirty="0"/>
          </a:p>
        </p:txBody>
      </p:sp>
      <p:sp>
        <p:nvSpPr>
          <p:cNvPr id="260" name="Google Shape;260;p23"/>
          <p:cNvSpPr txBox="1">
            <a:spLocks noGrp="1"/>
          </p:cNvSpPr>
          <p:nvPr>
            <p:ph type="body" idx="1"/>
          </p:nvPr>
        </p:nvSpPr>
        <p:spPr>
          <a:xfrm>
            <a:off x="1242000" y="1440000"/>
            <a:ext cx="7200000" cy="269304"/>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本書は、全4編の「オープンデータ研修」テキストの内、以下のとおりの位置づけです。</a:t>
            </a:r>
            <a:endParaRPr sz="1400" dirty="0"/>
          </a:p>
        </p:txBody>
      </p:sp>
      <p:sp>
        <p:nvSpPr>
          <p:cNvPr id="261" name="Google Shape;261;p23"/>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はじめに</a:t>
            </a:r>
            <a:endParaRPr dirty="0"/>
          </a:p>
        </p:txBody>
      </p:sp>
      <p:graphicFrame>
        <p:nvGraphicFramePr>
          <p:cNvPr id="262" name="Google Shape;262;p23"/>
          <p:cNvGraphicFramePr/>
          <p:nvPr>
            <p:extLst>
              <p:ext uri="{D42A27DB-BD31-4B8C-83A1-F6EECF244321}">
                <p14:modId xmlns:p14="http://schemas.microsoft.com/office/powerpoint/2010/main" val="2757555785"/>
              </p:ext>
            </p:extLst>
          </p:nvPr>
        </p:nvGraphicFramePr>
        <p:xfrm>
          <a:off x="1242000" y="1763052"/>
          <a:ext cx="7200000" cy="2850995"/>
        </p:xfrm>
        <a:graphic>
          <a:graphicData uri="http://schemas.openxmlformats.org/drawingml/2006/table">
            <a:tbl>
              <a:tblPr>
                <a:noFill/>
                <a:tableStyleId>{1AAB6FED-DCB5-46EE-9118-3E3DC43DF8FC}</a:tableStyleId>
              </a:tblPr>
              <a:tblGrid>
                <a:gridCol w="1109150">
                  <a:extLst>
                    <a:ext uri="{9D8B030D-6E8A-4147-A177-3AD203B41FA5}">
                      <a16:colId xmlns:a16="http://schemas.microsoft.com/office/drawing/2014/main" val="20000"/>
                    </a:ext>
                  </a:extLst>
                </a:gridCol>
                <a:gridCol w="2240400">
                  <a:extLst>
                    <a:ext uri="{9D8B030D-6E8A-4147-A177-3AD203B41FA5}">
                      <a16:colId xmlns:a16="http://schemas.microsoft.com/office/drawing/2014/main" val="20001"/>
                    </a:ext>
                  </a:extLst>
                </a:gridCol>
                <a:gridCol w="3850450">
                  <a:extLst>
                    <a:ext uri="{9D8B030D-6E8A-4147-A177-3AD203B41FA5}">
                      <a16:colId xmlns:a16="http://schemas.microsoft.com/office/drawing/2014/main" val="20002"/>
                    </a:ext>
                  </a:extLst>
                </a:gridCol>
              </a:tblGrid>
              <a:tr h="272425">
                <a:tc>
                  <a:txBody>
                    <a:bodyPr/>
                    <a:lstStyle/>
                    <a:p>
                      <a:pPr marL="0" lvl="0" indent="0" algn="l" rtl="0" fontAlgn="ctr">
                        <a:spcBef>
                          <a:spcPts val="0"/>
                        </a:spcBef>
                        <a:spcAft>
                          <a:spcPts val="0"/>
                        </a:spcAft>
                        <a:buNone/>
                      </a:pPr>
                      <a:r>
                        <a:rPr lang="ja" sz="1100" b="0" i="0" dirty="0">
                          <a:latin typeface="Meiryo" panose="020B0604030504040204" pitchFamily="34" charset="-128"/>
                          <a:ea typeface="Meiryo" panose="020B0604030504040204" pitchFamily="34" charset="-128"/>
                          <a:cs typeface="M PLUS 1p"/>
                          <a:sym typeface="M PLUS 1p"/>
                        </a:rPr>
                        <a:t>種類</a:t>
                      </a:r>
                      <a:endParaRPr sz="1100" b="0" i="0" dirty="0">
                        <a:latin typeface="Meiryo" panose="020B0604030504040204" pitchFamily="34" charset="-128"/>
                        <a:ea typeface="Meiryo" panose="020B0604030504040204" pitchFamily="34" charset="-128"/>
                        <a:cs typeface="M PLUS 1p"/>
                        <a:sym typeface="M PLUS 1p"/>
                      </a:endParaRPr>
                    </a:p>
                  </a:txBody>
                  <a:tcPr marL="54000" marR="91425" marT="54000" marB="54000">
                    <a:lnL w="9525" cap="flat" cmpd="sng">
                      <a:solidFill>
                        <a:srgbClr val="9E9E9E">
                          <a:alpha val="0"/>
                        </a:srgbClr>
                      </a:solidFill>
                      <a:prstDash val="solid"/>
                      <a:round/>
                      <a:headEnd type="none" w="sm" len="sm"/>
                      <a:tailEnd type="none" w="sm" len="sm"/>
                    </a:lnL>
                    <a:solidFill>
                      <a:srgbClr val="E7E6E6"/>
                    </a:solidFill>
                  </a:tcPr>
                </a:tc>
                <a:tc>
                  <a:txBody>
                    <a:bodyPr/>
                    <a:lstStyle/>
                    <a:p>
                      <a:pPr marL="0" lvl="0" indent="0" algn="l" rtl="0" fontAlgn="ctr">
                        <a:spcBef>
                          <a:spcPts val="0"/>
                        </a:spcBef>
                        <a:spcAft>
                          <a:spcPts val="0"/>
                        </a:spcAft>
                        <a:buNone/>
                      </a:pPr>
                      <a:r>
                        <a:rPr lang="ja" sz="1100" b="0" i="0" dirty="0">
                          <a:latin typeface="Meiryo" panose="020B0604030504040204" pitchFamily="34" charset="-128"/>
                          <a:ea typeface="Meiryo" panose="020B0604030504040204" pitchFamily="34" charset="-128"/>
                          <a:cs typeface="M PLUS 1p"/>
                          <a:sym typeface="M PLUS 1p"/>
                        </a:rPr>
                        <a:t>対象</a:t>
                      </a:r>
                      <a:endParaRPr sz="1100" b="0" i="0" dirty="0">
                        <a:latin typeface="Meiryo" panose="020B0604030504040204" pitchFamily="34" charset="-128"/>
                        <a:ea typeface="Meiryo" panose="020B0604030504040204" pitchFamily="34" charset="-128"/>
                        <a:cs typeface="M PLUS 1p"/>
                        <a:sym typeface="M PLUS 1p"/>
                      </a:endParaRPr>
                    </a:p>
                  </a:txBody>
                  <a:tcPr marL="54000" marR="91425" marT="54000" marB="54000">
                    <a:solidFill>
                      <a:srgbClr val="E7E6E6"/>
                    </a:solidFill>
                  </a:tcPr>
                </a:tc>
                <a:tc>
                  <a:txBody>
                    <a:bodyPr/>
                    <a:lstStyle/>
                    <a:p>
                      <a:pPr marL="0" lvl="0" indent="0" algn="l" rtl="0" fontAlgn="ctr">
                        <a:spcBef>
                          <a:spcPts val="0"/>
                        </a:spcBef>
                        <a:spcAft>
                          <a:spcPts val="0"/>
                        </a:spcAft>
                        <a:buNone/>
                      </a:pPr>
                      <a:r>
                        <a:rPr lang="ja" sz="1100" b="0" i="0" dirty="0">
                          <a:latin typeface="Meiryo" panose="020B0604030504040204" pitchFamily="34" charset="-128"/>
                          <a:ea typeface="Meiryo" panose="020B0604030504040204" pitchFamily="34" charset="-128"/>
                          <a:cs typeface="M PLUS 1p"/>
                          <a:sym typeface="M PLUS 1p"/>
                        </a:rPr>
                        <a:t>概要</a:t>
                      </a:r>
                      <a:endParaRPr sz="1100" b="0" i="0" dirty="0">
                        <a:latin typeface="Meiryo" panose="020B0604030504040204" pitchFamily="34" charset="-128"/>
                        <a:ea typeface="Meiryo" panose="020B0604030504040204" pitchFamily="34" charset="-128"/>
                        <a:cs typeface="M PLUS 1p"/>
                        <a:sym typeface="M PLUS 1p"/>
                      </a:endParaRPr>
                    </a:p>
                  </a:txBody>
                  <a:tcPr marL="54000" marR="91425" marT="54000" marB="54000">
                    <a:lnR w="9525" cap="flat" cmpd="sng">
                      <a:solidFill>
                        <a:srgbClr val="9E9E9E">
                          <a:alpha val="0"/>
                        </a:srgbClr>
                      </a:solidFill>
                      <a:prstDash val="solid"/>
                      <a:round/>
                      <a:headEnd type="none" w="sm" len="sm"/>
                      <a:tailEnd type="none" w="sm" len="sm"/>
                    </a:lnR>
                    <a:solidFill>
                      <a:srgbClr val="E7E6E6"/>
                    </a:solidFill>
                  </a:tcPr>
                </a:tc>
                <a:extLst>
                  <a:ext uri="{0D108BD9-81ED-4DB2-BD59-A6C34878D82A}">
                    <a16:rowId xmlns:a16="http://schemas.microsoft.com/office/drawing/2014/main" val="10000"/>
                  </a:ext>
                </a:extLst>
              </a:tr>
              <a:tr h="653500">
                <a:tc>
                  <a:txBody>
                    <a:bodyPr/>
                    <a:lstStyle/>
                    <a:p>
                      <a:pPr marL="0" lvl="0" indent="0" algn="l" rtl="0">
                        <a:lnSpc>
                          <a:spcPct val="115000"/>
                        </a:lnSpc>
                        <a:spcBef>
                          <a:spcPts val="1200"/>
                        </a:spcBef>
                        <a:spcAft>
                          <a:spcPts val="1200"/>
                        </a:spcAft>
                        <a:buClr>
                          <a:srgbClr val="000000"/>
                        </a:buClr>
                        <a:buSzPts val="1100"/>
                        <a:buFont typeface="Arial"/>
                        <a:buNone/>
                      </a:pPr>
                      <a:r>
                        <a:rPr lang="ja" sz="1000" b="0" i="0" dirty="0">
                          <a:solidFill>
                            <a:srgbClr val="000000"/>
                          </a:solidFill>
                          <a:latin typeface="Meiryo" panose="020B0604030504040204" pitchFamily="34" charset="-128"/>
                          <a:ea typeface="Meiryo" panose="020B0604030504040204" pitchFamily="34" charset="-128"/>
                          <a:cs typeface="M PLUS 1p"/>
                          <a:sym typeface="M PLUS 1p"/>
                        </a:rPr>
                        <a:t>お手軽導入編</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lnL w="9525" cap="flat" cmpd="sng">
                      <a:solidFill>
                        <a:srgbClr val="9E9E9E">
                          <a:alpha val="0"/>
                        </a:srgbClr>
                      </a:solidFill>
                      <a:prstDash val="solid"/>
                      <a:round/>
                      <a:headEnd type="none" w="sm" len="sm"/>
                      <a:tailEnd type="none" w="sm" len="sm"/>
                    </a:lnL>
                  </a:tcPr>
                </a:tc>
                <a:tc>
                  <a:txBody>
                    <a:bodyPr/>
                    <a:lstStyle/>
                    <a:p>
                      <a:pPr marL="0" lvl="0" indent="0" algn="l" rtl="0">
                        <a:lnSpc>
                          <a:spcPct val="115000"/>
                        </a:lnSpc>
                        <a:spcBef>
                          <a:spcPts val="1200"/>
                        </a:spcBef>
                        <a:spcAft>
                          <a:spcPts val="1200"/>
                        </a:spcAft>
                        <a:buClr>
                          <a:srgbClr val="000000"/>
                        </a:buClr>
                        <a:buSzPts val="1100"/>
                        <a:buFont typeface="Arial"/>
                        <a:buNone/>
                      </a:pPr>
                      <a:r>
                        <a:rPr lang="ja" sz="1000" b="0" i="0" dirty="0">
                          <a:solidFill>
                            <a:srgbClr val="000000"/>
                          </a:solidFill>
                          <a:latin typeface="Meiryo" panose="020B0604030504040204" pitchFamily="34" charset="-128"/>
                          <a:ea typeface="Meiryo" panose="020B0604030504040204" pitchFamily="34" charset="-128"/>
                          <a:cs typeface="M PLUS 1p"/>
                          <a:sym typeface="M PLUS 1p"/>
                        </a:rPr>
                        <a:t>オープンデータに未取組の</a:t>
                      </a:r>
                      <a:r>
                        <a:rPr lang="ja" sz="1000" b="0" i="0" dirty="0">
                          <a:latin typeface="Meiryo" panose="020B0604030504040204" pitchFamily="34" charset="-128"/>
                          <a:ea typeface="Meiryo" panose="020B0604030504040204" pitchFamily="34" charset="-128"/>
                          <a:cs typeface="M PLUS 1p"/>
                          <a:sym typeface="M PLUS 1p"/>
                        </a:rPr>
                        <a:t>地方公共団体</a:t>
                      </a:r>
                      <a:r>
                        <a:rPr lang="ja" sz="1000" b="0" i="0" dirty="0">
                          <a:solidFill>
                            <a:srgbClr val="000000"/>
                          </a:solidFill>
                          <a:latin typeface="Meiryo" panose="020B0604030504040204" pitchFamily="34" charset="-128"/>
                          <a:ea typeface="Meiryo" panose="020B0604030504040204" pitchFamily="34" charset="-128"/>
                          <a:cs typeface="M PLUS 1p"/>
                          <a:sym typeface="M PLUS 1p"/>
                        </a:rPr>
                        <a:t>の職員もしくはオープンデータを初めて担当する</a:t>
                      </a:r>
                      <a:r>
                        <a:rPr lang="ja" sz="1000" b="0" i="0" dirty="0">
                          <a:latin typeface="Meiryo" panose="020B0604030504040204" pitchFamily="34" charset="-128"/>
                          <a:ea typeface="Meiryo" panose="020B0604030504040204" pitchFamily="34" charset="-128"/>
                          <a:cs typeface="M PLUS 1p"/>
                          <a:sym typeface="M PLUS 1p"/>
                        </a:rPr>
                        <a:t>職員</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tc>
                <a:tc>
                  <a:txBody>
                    <a:bodyPr/>
                    <a:lstStyle/>
                    <a:p>
                      <a:pPr marL="0" lvl="0" indent="0" algn="l" rtl="0">
                        <a:lnSpc>
                          <a:spcPct val="115000"/>
                        </a:lnSpc>
                        <a:spcBef>
                          <a:spcPts val="1200"/>
                        </a:spcBef>
                        <a:spcAft>
                          <a:spcPts val="1200"/>
                        </a:spcAft>
                        <a:buClr>
                          <a:srgbClr val="000000"/>
                        </a:buClr>
                        <a:buSzPts val="1100"/>
                        <a:buFont typeface="Arial"/>
                        <a:buNone/>
                      </a:pPr>
                      <a:r>
                        <a:rPr lang="ja" sz="1000" b="0" i="0" dirty="0">
                          <a:solidFill>
                            <a:srgbClr val="000000"/>
                          </a:solidFill>
                          <a:latin typeface="Meiryo" panose="020B0604030504040204" pitchFamily="34" charset="-128"/>
                          <a:ea typeface="Meiryo" panose="020B0604030504040204" pitchFamily="34" charset="-128"/>
                          <a:cs typeface="M PLUS 1p"/>
                          <a:sym typeface="M PLUS 1p"/>
                        </a:rPr>
                        <a:t>オープンデータの制度上の位置づけを理解した上で、オープンデータへの取組をまずやってみる手順を</a:t>
                      </a:r>
                      <a:r>
                        <a:rPr lang="ja" sz="1000" b="0" i="0" dirty="0">
                          <a:latin typeface="Meiryo" panose="020B0604030504040204" pitchFamily="34" charset="-128"/>
                          <a:ea typeface="Meiryo" panose="020B0604030504040204" pitchFamily="34" charset="-128"/>
                          <a:cs typeface="M PLUS 1p"/>
                          <a:sym typeface="M PLUS 1p"/>
                        </a:rPr>
                        <a:t>解説したテキスト</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1"/>
                  </a:ext>
                </a:extLst>
              </a:tr>
              <a:tr h="653500">
                <a:tc>
                  <a:txBody>
                    <a:bodyPr/>
                    <a:lstStyle/>
                    <a:p>
                      <a:pPr marL="0" lvl="0" indent="0" algn="l" rtl="0">
                        <a:lnSpc>
                          <a:spcPct val="115000"/>
                        </a:lnSpc>
                        <a:spcBef>
                          <a:spcPts val="1200"/>
                        </a:spcBef>
                        <a:spcAft>
                          <a:spcPts val="1200"/>
                        </a:spcAft>
                        <a:buClr>
                          <a:srgbClr val="000000"/>
                        </a:buClr>
                        <a:buSzPts val="1100"/>
                        <a:buFont typeface="Arial"/>
                        <a:buNone/>
                      </a:pPr>
                      <a:r>
                        <a:rPr lang="ja" sz="1000" b="0" i="0" dirty="0">
                          <a:solidFill>
                            <a:srgbClr val="000000"/>
                          </a:solidFill>
                          <a:latin typeface="Meiryo" panose="020B0604030504040204" pitchFamily="34" charset="-128"/>
                          <a:ea typeface="Meiryo" panose="020B0604030504040204" pitchFamily="34" charset="-128"/>
                          <a:cs typeface="M PLUS 1p"/>
                          <a:sym typeface="M PLUS 1p"/>
                        </a:rPr>
                        <a:t>初級編</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lnL w="9525" cap="flat" cmpd="sng">
                      <a:solidFill>
                        <a:srgbClr val="9E9E9E">
                          <a:alpha val="0"/>
                        </a:srgbClr>
                      </a:solidFill>
                      <a:prstDash val="solid"/>
                      <a:round/>
                      <a:headEnd type="none" w="sm" len="sm"/>
                      <a:tailEnd type="none" w="sm" len="sm"/>
                    </a:lnL>
                  </a:tcPr>
                </a:tc>
                <a:tc>
                  <a:txBody>
                    <a:bodyPr/>
                    <a:lstStyle/>
                    <a:p>
                      <a:pPr marL="0" lvl="0" indent="0" algn="l" rtl="0">
                        <a:lnSpc>
                          <a:spcPct val="115000"/>
                        </a:lnSpc>
                        <a:spcBef>
                          <a:spcPts val="1200"/>
                        </a:spcBef>
                        <a:spcAft>
                          <a:spcPts val="1200"/>
                        </a:spcAft>
                        <a:buClr>
                          <a:srgbClr val="000000"/>
                        </a:buClr>
                        <a:buSzPts val="1100"/>
                        <a:buFont typeface="Arial"/>
                        <a:buNone/>
                      </a:pPr>
                      <a:r>
                        <a:rPr lang="ja" sz="1000" b="0" i="0" dirty="0">
                          <a:solidFill>
                            <a:srgbClr val="000000"/>
                          </a:solidFill>
                          <a:latin typeface="Meiryo" panose="020B0604030504040204" pitchFamily="34" charset="-128"/>
                          <a:ea typeface="Meiryo" panose="020B0604030504040204" pitchFamily="34" charset="-128"/>
                          <a:cs typeface="M PLUS 1p"/>
                          <a:sym typeface="M PLUS 1p"/>
                        </a:rPr>
                        <a:t>取組はしているものの、データセットが増えない、更新が無い</a:t>
                      </a:r>
                      <a:r>
                        <a:rPr lang="ja" sz="1000" b="0" i="0" dirty="0">
                          <a:latin typeface="Meiryo" panose="020B0604030504040204" pitchFamily="34" charset="-128"/>
                          <a:ea typeface="Meiryo" panose="020B0604030504040204" pitchFamily="34" charset="-128"/>
                          <a:cs typeface="M PLUS 1p"/>
                          <a:sym typeface="M PLUS 1p"/>
                        </a:rPr>
                        <a:t>等</a:t>
                      </a:r>
                      <a:r>
                        <a:rPr lang="ja" sz="1000" b="0" i="0" dirty="0">
                          <a:solidFill>
                            <a:srgbClr val="000000"/>
                          </a:solidFill>
                          <a:latin typeface="Meiryo" panose="020B0604030504040204" pitchFamily="34" charset="-128"/>
                          <a:ea typeface="Meiryo" panose="020B0604030504040204" pitchFamily="34" charset="-128"/>
                          <a:cs typeface="M PLUS 1p"/>
                          <a:sym typeface="M PLUS 1p"/>
                        </a:rPr>
                        <a:t>の</a:t>
                      </a:r>
                      <a:r>
                        <a:rPr lang="ja" sz="1000" b="0" i="0" dirty="0">
                          <a:latin typeface="Meiryo" panose="020B0604030504040204" pitchFamily="34" charset="-128"/>
                          <a:ea typeface="Meiryo" panose="020B0604030504040204" pitchFamily="34" charset="-128"/>
                          <a:cs typeface="M PLUS 1p"/>
                          <a:sym typeface="M PLUS 1p"/>
                        </a:rPr>
                        <a:t>継続に課題を抱える</a:t>
                      </a:r>
                      <a:r>
                        <a:rPr lang="ja" sz="1000" b="0" i="0" dirty="0">
                          <a:solidFill>
                            <a:schemeClr val="dk1"/>
                          </a:solidFill>
                          <a:latin typeface="Meiryo" panose="020B0604030504040204" pitchFamily="34" charset="-128"/>
                          <a:ea typeface="Meiryo" panose="020B0604030504040204" pitchFamily="34" charset="-128"/>
                          <a:cs typeface="M PLUS 1p"/>
                          <a:sym typeface="M PLUS 1p"/>
                        </a:rPr>
                        <a:t>地方公共団体</a:t>
                      </a:r>
                      <a:r>
                        <a:rPr lang="ja" sz="1000" b="0" i="0" dirty="0">
                          <a:solidFill>
                            <a:srgbClr val="000000"/>
                          </a:solidFill>
                          <a:latin typeface="Meiryo" panose="020B0604030504040204" pitchFamily="34" charset="-128"/>
                          <a:ea typeface="Meiryo" panose="020B0604030504040204" pitchFamily="34" charset="-128"/>
                          <a:cs typeface="M PLUS 1p"/>
                          <a:sym typeface="M PLUS 1p"/>
                        </a:rPr>
                        <a:t>の職員</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tc>
                <a:tc>
                  <a:txBody>
                    <a:bodyPr/>
                    <a:lstStyle/>
                    <a:p>
                      <a:pPr marL="0" lvl="0" indent="0" algn="l" rtl="0">
                        <a:lnSpc>
                          <a:spcPct val="115000"/>
                        </a:lnSpc>
                        <a:spcBef>
                          <a:spcPts val="1200"/>
                        </a:spcBef>
                        <a:spcAft>
                          <a:spcPts val="1200"/>
                        </a:spcAft>
                        <a:buClr>
                          <a:srgbClr val="000000"/>
                        </a:buClr>
                        <a:buSzPts val="1100"/>
                        <a:buFont typeface="Arial"/>
                        <a:buNone/>
                      </a:pPr>
                      <a:r>
                        <a:rPr lang="ja" sz="1000" b="0" i="0" dirty="0">
                          <a:solidFill>
                            <a:srgbClr val="000000"/>
                          </a:solidFill>
                          <a:latin typeface="Meiryo" panose="020B0604030504040204" pitchFamily="34" charset="-128"/>
                          <a:ea typeface="Meiryo" panose="020B0604030504040204" pitchFamily="34" charset="-128"/>
                          <a:cs typeface="M PLUS 1p"/>
                          <a:sym typeface="M PLUS 1p"/>
                        </a:rPr>
                        <a:t>オープンデータの</a:t>
                      </a:r>
                      <a:r>
                        <a:rPr lang="ja" sz="1000" b="0" i="0" dirty="0">
                          <a:latin typeface="Meiryo" panose="020B0604030504040204" pitchFamily="34" charset="-128"/>
                          <a:ea typeface="Meiryo" panose="020B0604030504040204" pitchFamily="34" charset="-128"/>
                          <a:cs typeface="M PLUS 1p"/>
                          <a:sym typeface="M PLUS 1p"/>
                        </a:rPr>
                        <a:t>背景</a:t>
                      </a:r>
                      <a:r>
                        <a:rPr lang="ja" sz="1000" b="0" i="0" dirty="0">
                          <a:solidFill>
                            <a:srgbClr val="000000"/>
                          </a:solidFill>
                          <a:latin typeface="Meiryo" panose="020B0604030504040204" pitchFamily="34" charset="-128"/>
                          <a:ea typeface="Meiryo" panose="020B0604030504040204" pitchFamily="34" charset="-128"/>
                          <a:cs typeface="M PLUS 1p"/>
                          <a:sym typeface="M PLUS 1p"/>
                        </a:rPr>
                        <a:t>や</a:t>
                      </a:r>
                      <a:r>
                        <a:rPr lang="ja" sz="1000" b="0" i="0" dirty="0">
                          <a:latin typeface="Meiryo" panose="020B0604030504040204" pitchFamily="34" charset="-128"/>
                          <a:ea typeface="Meiryo" panose="020B0604030504040204" pitchFamily="34" charset="-128"/>
                          <a:cs typeface="M PLUS 1p"/>
                          <a:sym typeface="M PLUS 1p"/>
                        </a:rPr>
                        <a:t>概念</a:t>
                      </a:r>
                      <a:r>
                        <a:rPr lang="ja" sz="1000" b="0" i="0" dirty="0">
                          <a:solidFill>
                            <a:srgbClr val="000000"/>
                          </a:solidFill>
                          <a:latin typeface="Meiryo" panose="020B0604030504040204" pitchFamily="34" charset="-128"/>
                          <a:ea typeface="Meiryo" panose="020B0604030504040204" pitchFamily="34" charset="-128"/>
                          <a:cs typeface="M PLUS 1p"/>
                          <a:sym typeface="M PLUS 1p"/>
                        </a:rPr>
                        <a:t>、取り組む上での課題</a:t>
                      </a:r>
                      <a:r>
                        <a:rPr lang="ja" sz="1000" b="0" i="0" dirty="0">
                          <a:latin typeface="Meiryo" panose="020B0604030504040204" pitchFamily="34" charset="-128"/>
                          <a:ea typeface="Meiryo" panose="020B0604030504040204" pitchFamily="34" charset="-128"/>
                          <a:cs typeface="M PLUS 1p"/>
                          <a:sym typeface="M PLUS 1p"/>
                        </a:rPr>
                        <a:t>や好事例等を</a:t>
                      </a:r>
                      <a:r>
                        <a:rPr lang="ja" sz="1000" b="0" i="0" dirty="0">
                          <a:solidFill>
                            <a:srgbClr val="000000"/>
                          </a:solidFill>
                          <a:latin typeface="Meiryo" panose="020B0604030504040204" pitchFamily="34" charset="-128"/>
                          <a:ea typeface="Meiryo" panose="020B0604030504040204" pitchFamily="34" charset="-128"/>
                          <a:cs typeface="M PLUS 1p"/>
                          <a:sym typeface="M PLUS 1p"/>
                        </a:rPr>
                        <a:t>理解</a:t>
                      </a:r>
                      <a:r>
                        <a:rPr lang="ja" sz="1000" b="0" i="0" dirty="0">
                          <a:latin typeface="Meiryo" panose="020B0604030504040204" pitchFamily="34" charset="-128"/>
                          <a:ea typeface="Meiryo" panose="020B0604030504040204" pitchFamily="34" charset="-128"/>
                          <a:cs typeface="M PLUS 1p"/>
                          <a:sym typeface="M PLUS 1p"/>
                        </a:rPr>
                        <a:t>の上、</a:t>
                      </a:r>
                      <a:r>
                        <a:rPr lang="ja" sz="1000" b="0" i="0" dirty="0">
                          <a:solidFill>
                            <a:schemeClr val="dk1"/>
                          </a:solidFill>
                          <a:latin typeface="Meiryo" panose="020B0604030504040204" pitchFamily="34" charset="-128"/>
                          <a:ea typeface="Meiryo" panose="020B0604030504040204" pitchFamily="34" charset="-128"/>
                          <a:cs typeface="M PLUS 1p"/>
                          <a:sym typeface="M PLUS 1p"/>
                        </a:rPr>
                        <a:t>データセット増加やデータ更新を全庁的に継続していく</a:t>
                      </a:r>
                      <a:r>
                        <a:rPr lang="ja" sz="1000" b="0" i="0" dirty="0">
                          <a:solidFill>
                            <a:srgbClr val="000000"/>
                          </a:solidFill>
                          <a:latin typeface="Meiryo" panose="020B0604030504040204" pitchFamily="34" charset="-128"/>
                          <a:ea typeface="Meiryo" panose="020B0604030504040204" pitchFamily="34" charset="-128"/>
                          <a:cs typeface="M PLUS 1p"/>
                          <a:sym typeface="M PLUS 1p"/>
                        </a:rPr>
                        <a:t>ための基本的な</a:t>
                      </a:r>
                      <a:r>
                        <a:rPr lang="ja" sz="1000" b="0" i="0" dirty="0">
                          <a:latin typeface="Meiryo" panose="020B0604030504040204" pitchFamily="34" charset="-128"/>
                          <a:ea typeface="Meiryo" panose="020B0604030504040204" pitchFamily="34" charset="-128"/>
                          <a:cs typeface="M PLUS 1p"/>
                          <a:sym typeface="M PLUS 1p"/>
                        </a:rPr>
                        <a:t>知識</a:t>
                      </a:r>
                      <a:r>
                        <a:rPr lang="ja" sz="1000" b="0" i="0" dirty="0">
                          <a:solidFill>
                            <a:srgbClr val="000000"/>
                          </a:solidFill>
                          <a:latin typeface="Meiryo" panose="020B0604030504040204" pitchFamily="34" charset="-128"/>
                          <a:ea typeface="Meiryo" panose="020B0604030504040204" pitchFamily="34" charset="-128"/>
                          <a:cs typeface="M PLUS 1p"/>
                          <a:sym typeface="M PLUS 1p"/>
                        </a:rPr>
                        <a:t>を網羅した入門テキスト</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2"/>
                  </a:ext>
                </a:extLst>
              </a:tr>
              <a:tr h="462950">
                <a:tc>
                  <a:txBody>
                    <a:bodyPr/>
                    <a:lstStyle/>
                    <a:p>
                      <a:pPr marL="0" lvl="0" indent="0" algn="l" rtl="0">
                        <a:lnSpc>
                          <a:spcPct val="115000"/>
                        </a:lnSpc>
                        <a:spcBef>
                          <a:spcPts val="1200"/>
                        </a:spcBef>
                        <a:spcAft>
                          <a:spcPts val="1200"/>
                        </a:spcAft>
                        <a:buClr>
                          <a:srgbClr val="000000"/>
                        </a:buClr>
                        <a:buSzPts val="1100"/>
                        <a:buFont typeface="Arial"/>
                        <a:buNone/>
                      </a:pPr>
                      <a:r>
                        <a:rPr lang="ja" sz="1000" b="0" i="0" dirty="0">
                          <a:solidFill>
                            <a:srgbClr val="000000"/>
                          </a:solidFill>
                          <a:latin typeface="Meiryo" panose="020B0604030504040204" pitchFamily="34" charset="-128"/>
                          <a:ea typeface="Meiryo" panose="020B0604030504040204" pitchFamily="34" charset="-128"/>
                          <a:cs typeface="M PLUS 1p"/>
                          <a:sym typeface="M PLUS 1p"/>
                        </a:rPr>
                        <a:t>中級編</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lnL w="9525" cap="flat" cmpd="sng">
                      <a:solidFill>
                        <a:srgbClr val="9E9E9E">
                          <a:alpha val="0"/>
                        </a:srgbClr>
                      </a:solidFill>
                      <a:prstDash val="solid"/>
                      <a:round/>
                      <a:headEnd type="none" w="sm" len="sm"/>
                      <a:tailEnd type="none" w="sm" len="sm"/>
                    </a:lnL>
                  </a:tcPr>
                </a:tc>
                <a:tc>
                  <a:txBody>
                    <a:bodyPr/>
                    <a:lstStyle/>
                    <a:p>
                      <a:pPr marL="0" lvl="0" indent="0" algn="l" rtl="0">
                        <a:lnSpc>
                          <a:spcPct val="115000"/>
                        </a:lnSpc>
                        <a:spcBef>
                          <a:spcPts val="1200"/>
                        </a:spcBef>
                        <a:spcAft>
                          <a:spcPts val="1200"/>
                        </a:spcAft>
                        <a:buClr>
                          <a:srgbClr val="000000"/>
                        </a:buClr>
                        <a:buSzPts val="1100"/>
                        <a:buFont typeface="Arial"/>
                        <a:buNone/>
                      </a:pPr>
                      <a:r>
                        <a:rPr lang="ja" sz="1000" b="0" i="0" dirty="0">
                          <a:solidFill>
                            <a:srgbClr val="000000"/>
                          </a:solidFill>
                          <a:latin typeface="Meiryo" panose="020B0604030504040204" pitchFamily="34" charset="-128"/>
                          <a:ea typeface="Meiryo" panose="020B0604030504040204" pitchFamily="34" charset="-128"/>
                          <a:cs typeface="M PLUS 1p"/>
                          <a:sym typeface="M PLUS 1p"/>
                        </a:rPr>
                        <a:t>既に取組をしていて</a:t>
                      </a:r>
                      <a:r>
                        <a:rPr lang="ja" sz="1000" b="0" i="0" dirty="0">
                          <a:latin typeface="Meiryo" panose="020B0604030504040204" pitchFamily="34" charset="-128"/>
                          <a:ea typeface="Meiryo" panose="020B0604030504040204" pitchFamily="34" charset="-128"/>
                          <a:cs typeface="M PLUS 1p"/>
                          <a:sym typeface="M PLUS 1p"/>
                        </a:rPr>
                        <a:t>、更にオープンデータの</a:t>
                      </a:r>
                      <a:r>
                        <a:rPr lang="ja" sz="1000" b="0" i="0" dirty="0">
                          <a:solidFill>
                            <a:srgbClr val="000000"/>
                          </a:solidFill>
                          <a:latin typeface="Meiryo" panose="020B0604030504040204" pitchFamily="34" charset="-128"/>
                          <a:ea typeface="Meiryo" panose="020B0604030504040204" pitchFamily="34" charset="-128"/>
                          <a:cs typeface="M PLUS 1p"/>
                          <a:sym typeface="M PLUS 1p"/>
                        </a:rPr>
                        <a:t>利活用を進めたい</a:t>
                      </a:r>
                      <a:r>
                        <a:rPr lang="ja" sz="1000" b="0" i="0" dirty="0">
                          <a:solidFill>
                            <a:schemeClr val="dk1"/>
                          </a:solidFill>
                          <a:latin typeface="Meiryo" panose="020B0604030504040204" pitchFamily="34" charset="-128"/>
                          <a:ea typeface="Meiryo" panose="020B0604030504040204" pitchFamily="34" charset="-128"/>
                          <a:cs typeface="M PLUS 1p"/>
                          <a:sym typeface="M PLUS 1p"/>
                        </a:rPr>
                        <a:t>地方公共団体</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tc>
                <a:tc>
                  <a:txBody>
                    <a:bodyPr/>
                    <a:lstStyle/>
                    <a:p>
                      <a:pPr marL="0" lvl="0" indent="0" algn="l" rtl="0">
                        <a:lnSpc>
                          <a:spcPct val="115000"/>
                        </a:lnSpc>
                        <a:spcBef>
                          <a:spcPts val="1200"/>
                        </a:spcBef>
                        <a:spcAft>
                          <a:spcPts val="1200"/>
                        </a:spcAft>
                        <a:buClr>
                          <a:srgbClr val="000000"/>
                        </a:buClr>
                        <a:buSzPts val="1100"/>
                        <a:buFont typeface="Arial"/>
                        <a:buNone/>
                      </a:pPr>
                      <a:r>
                        <a:rPr lang="ja" sz="1000" b="0" i="0" dirty="0">
                          <a:latin typeface="Meiryo" panose="020B0604030504040204" pitchFamily="34" charset="-128"/>
                          <a:ea typeface="Meiryo" panose="020B0604030504040204" pitchFamily="34" charset="-128"/>
                          <a:cs typeface="M PLUS 1p"/>
                          <a:sym typeface="M PLUS 1p"/>
                        </a:rPr>
                        <a:t>日本の目指す未来社会とオープンデータの関連を理解するとともに、更に</a:t>
                      </a:r>
                      <a:r>
                        <a:rPr lang="ja" sz="1000" b="0" i="0" dirty="0">
                          <a:solidFill>
                            <a:srgbClr val="000000"/>
                          </a:solidFill>
                          <a:latin typeface="Meiryo" panose="020B0604030504040204" pitchFamily="34" charset="-128"/>
                          <a:ea typeface="Meiryo" panose="020B0604030504040204" pitchFamily="34" charset="-128"/>
                          <a:cs typeface="M PLUS 1p"/>
                          <a:sym typeface="M PLUS 1p"/>
                        </a:rPr>
                        <a:t>オープンデータの利活用を促進</a:t>
                      </a:r>
                      <a:r>
                        <a:rPr lang="ja" sz="1000" b="0" i="0" dirty="0">
                          <a:latin typeface="Meiryo" panose="020B0604030504040204" pitchFamily="34" charset="-128"/>
                          <a:ea typeface="Meiryo" panose="020B0604030504040204" pitchFamily="34" charset="-128"/>
                          <a:cs typeface="M PLUS 1p"/>
                          <a:sym typeface="M PLUS 1p"/>
                        </a:rPr>
                        <a:t>するために必要なデータに関する基礎知識等を理解する</a:t>
                      </a:r>
                      <a:r>
                        <a:rPr lang="ja" sz="1000" b="0" i="0" dirty="0">
                          <a:solidFill>
                            <a:srgbClr val="000000"/>
                          </a:solidFill>
                          <a:latin typeface="Meiryo" panose="020B0604030504040204" pitchFamily="34" charset="-128"/>
                          <a:ea typeface="Meiryo" panose="020B0604030504040204" pitchFamily="34" charset="-128"/>
                          <a:cs typeface="M PLUS 1p"/>
                          <a:sym typeface="M PLUS 1p"/>
                        </a:rPr>
                        <a:t>テキスト</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3"/>
                  </a:ext>
                </a:extLst>
              </a:tr>
              <a:tr h="634575">
                <a:tc>
                  <a:txBody>
                    <a:bodyPr/>
                    <a:lstStyle/>
                    <a:p>
                      <a:pPr marL="0" lvl="0" indent="0" algn="l" rtl="0">
                        <a:lnSpc>
                          <a:spcPct val="115000"/>
                        </a:lnSpc>
                        <a:spcBef>
                          <a:spcPts val="1200"/>
                        </a:spcBef>
                        <a:spcAft>
                          <a:spcPts val="1200"/>
                        </a:spcAft>
                        <a:buClr>
                          <a:schemeClr val="dk1"/>
                        </a:buClr>
                        <a:buSzPts val="1100"/>
                        <a:buFont typeface="Arial"/>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ワークショップカタログ集</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lnL w="9525" cap="flat" cmpd="sng">
                      <a:solidFill>
                        <a:srgbClr val="9E9E9E">
                          <a:alpha val="0"/>
                        </a:srgbClr>
                      </a:solidFill>
                      <a:prstDash val="solid"/>
                      <a:round/>
                      <a:headEnd type="none" w="sm" len="sm"/>
                      <a:tailEnd type="none" w="sm" len="sm"/>
                    </a:lnL>
                  </a:tcPr>
                </a:tc>
                <a:tc>
                  <a:txBody>
                    <a:bodyPr/>
                    <a:lstStyle/>
                    <a:p>
                      <a:pPr marL="0" lvl="0" indent="0" algn="l" rtl="0">
                        <a:lnSpc>
                          <a:spcPct val="115000"/>
                        </a:lnSpc>
                        <a:spcBef>
                          <a:spcPts val="1200"/>
                        </a:spcBef>
                        <a:spcAft>
                          <a:spcPts val="1200"/>
                        </a:spcAft>
                        <a:buClr>
                          <a:srgbClr val="000000"/>
                        </a:buClr>
                        <a:buSzPts val="1100"/>
                        <a:buFont typeface="Arial"/>
                        <a:buNone/>
                      </a:pPr>
                      <a:r>
                        <a:rPr lang="ja" sz="1000" b="0" i="0" dirty="0">
                          <a:solidFill>
                            <a:srgbClr val="000000"/>
                          </a:solidFill>
                          <a:latin typeface="Meiryo" panose="020B0604030504040204" pitchFamily="34" charset="-128"/>
                          <a:ea typeface="Meiryo" panose="020B0604030504040204" pitchFamily="34" charset="-128"/>
                          <a:cs typeface="M PLUS 1p"/>
                          <a:sym typeface="M PLUS 1p"/>
                        </a:rPr>
                        <a:t>利活用の方法として具体的なワークショップを実施したい</a:t>
                      </a:r>
                      <a:r>
                        <a:rPr lang="ja" sz="1000" b="0" i="0" dirty="0">
                          <a:solidFill>
                            <a:schemeClr val="dk1"/>
                          </a:solidFill>
                          <a:latin typeface="Meiryo" panose="020B0604030504040204" pitchFamily="34" charset="-128"/>
                          <a:ea typeface="Meiryo" panose="020B0604030504040204" pitchFamily="34" charset="-128"/>
                          <a:cs typeface="M PLUS 1p"/>
                          <a:sym typeface="M PLUS 1p"/>
                        </a:rPr>
                        <a:t>地方公共団体</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tc>
                <a:tc>
                  <a:txBody>
                    <a:bodyPr/>
                    <a:lstStyle/>
                    <a:p>
                      <a:pPr marL="0" lvl="0" indent="0" algn="l" rtl="0">
                        <a:lnSpc>
                          <a:spcPct val="115000"/>
                        </a:lnSpc>
                        <a:spcBef>
                          <a:spcPts val="1200"/>
                        </a:spcBef>
                        <a:spcAft>
                          <a:spcPts val="1200"/>
                        </a:spcAft>
                        <a:buClr>
                          <a:srgbClr val="000000"/>
                        </a:buClr>
                        <a:buSzPts val="1100"/>
                        <a:buFont typeface="Arial"/>
                        <a:buNone/>
                      </a:pPr>
                      <a:r>
                        <a:rPr lang="ja" sz="1000" b="0" i="0" dirty="0">
                          <a:latin typeface="Meiryo" panose="020B0604030504040204" pitchFamily="34" charset="-128"/>
                          <a:ea typeface="Meiryo" panose="020B0604030504040204" pitchFamily="34" charset="-128"/>
                          <a:cs typeface="M PLUS 1p"/>
                          <a:sym typeface="M PLUS 1p"/>
                        </a:rPr>
                        <a:t>オープンデータサポート団体等の</a:t>
                      </a:r>
                      <a:r>
                        <a:rPr lang="ja" sz="1000" b="0" i="0" dirty="0">
                          <a:solidFill>
                            <a:srgbClr val="000000"/>
                          </a:solidFill>
                          <a:latin typeface="Meiryo" panose="020B0604030504040204" pitchFamily="34" charset="-128"/>
                          <a:ea typeface="Meiryo" panose="020B0604030504040204" pitchFamily="34" charset="-128"/>
                          <a:cs typeface="M PLUS 1p"/>
                          <a:sym typeface="M PLUS 1p"/>
                        </a:rPr>
                        <a:t>外部と協働しながらオープンデータの利活用を進めていく</a:t>
                      </a:r>
                      <a:r>
                        <a:rPr lang="ja" sz="1000" b="0" i="0" dirty="0">
                          <a:latin typeface="Meiryo" panose="020B0604030504040204" pitchFamily="34" charset="-128"/>
                          <a:ea typeface="Meiryo" panose="020B0604030504040204" pitchFamily="34" charset="-128"/>
                          <a:cs typeface="M PLUS 1p"/>
                          <a:sym typeface="M PLUS 1p"/>
                        </a:rPr>
                        <a:t>にあたり、ワークショップ事例を知るためのカタログ集</a:t>
                      </a:r>
                      <a:endParaRPr sz="1000" b="0" i="0" dirty="0">
                        <a:solidFill>
                          <a:srgbClr val="000000"/>
                        </a:solidFill>
                        <a:latin typeface="Meiryo" panose="020B0604030504040204" pitchFamily="34" charset="-128"/>
                        <a:ea typeface="Meiryo" panose="020B0604030504040204" pitchFamily="34" charset="-128"/>
                        <a:cs typeface="M PLUS 1p"/>
                        <a:sym typeface="M PLUS 1p"/>
                      </a:endParaRPr>
                    </a:p>
                  </a:txBody>
                  <a:tcPr marL="54000" marR="91425" marT="54000" marB="54000">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4"/>
                  </a:ext>
                </a:extLst>
              </a:tr>
            </a:tbl>
          </a:graphicData>
        </a:graphic>
      </p:graphicFrame>
      <p:sp>
        <p:nvSpPr>
          <p:cNvPr id="263" name="Google Shape;263;p23"/>
          <p:cNvSpPr/>
          <p:nvPr/>
        </p:nvSpPr>
        <p:spPr>
          <a:xfrm>
            <a:off x="1242000" y="3356210"/>
            <a:ext cx="7200000" cy="610800"/>
          </a:xfrm>
          <a:prstGeom prst="rect">
            <a:avLst/>
          </a:prstGeom>
          <a:noFill/>
          <a:ln w="28575" cap="flat" cmpd="sng">
            <a:solidFill>
              <a:srgbClr val="FFD73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4"/>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6</a:t>
            </a:fld>
            <a:endParaRPr dirty="0"/>
          </a:p>
        </p:txBody>
      </p:sp>
      <p:sp>
        <p:nvSpPr>
          <p:cNvPr id="269" name="Google Shape;269;p24"/>
          <p:cNvSpPr txBox="1">
            <a:spLocks noGrp="1"/>
          </p:cNvSpPr>
          <p:nvPr>
            <p:ph type="title"/>
          </p:nvPr>
        </p:nvSpPr>
        <p:spPr>
          <a:xfrm>
            <a:off x="1242000" y="525425"/>
            <a:ext cx="7200000" cy="4092600"/>
          </a:xfrm>
          <a:prstGeom prst="rect">
            <a:avLst/>
          </a:prstGeom>
        </p:spPr>
        <p:txBody>
          <a:bodyPr spcFirstLastPara="1" wrap="square" lIns="0" tIns="0" rIns="0" bIns="0" anchor="ctr" anchorCtr="0">
            <a:noAutofit/>
          </a:bodyPr>
          <a:lstStyle/>
          <a:p>
            <a:pPr marL="648000" lvl="0" indent="-594000" algn="l" rtl="0">
              <a:spcBef>
                <a:spcPts val="0"/>
              </a:spcBef>
              <a:spcAft>
                <a:spcPts val="0"/>
              </a:spcAft>
              <a:buSzPts val="4500"/>
              <a:buAutoNum type="arabicPeriod"/>
            </a:pPr>
            <a:r>
              <a:rPr lang="ja" b="1" dirty="0"/>
              <a:t>日本が目指す未来社会</a:t>
            </a:r>
            <a:endParaRPr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25"/>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7</a:t>
            </a:fld>
            <a:endParaRPr dirty="0"/>
          </a:p>
        </p:txBody>
      </p:sp>
      <p:sp>
        <p:nvSpPr>
          <p:cNvPr id="275" name="Google Shape;275;p25"/>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本章の概要</a:t>
            </a:r>
            <a:endParaRPr b="1" dirty="0"/>
          </a:p>
        </p:txBody>
      </p:sp>
      <p:sp>
        <p:nvSpPr>
          <p:cNvPr id="276" name="Google Shape;276;p25"/>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1. 日本が目指す未来社会</a:t>
            </a:r>
            <a:endParaRPr dirty="0"/>
          </a:p>
        </p:txBody>
      </p:sp>
      <p:sp>
        <p:nvSpPr>
          <p:cNvPr id="277" name="Google Shape;277;p25"/>
          <p:cNvSpPr txBox="1">
            <a:spLocks noGrp="1"/>
          </p:cNvSpPr>
          <p:nvPr>
            <p:ph type="body" idx="1"/>
          </p:nvPr>
        </p:nvSpPr>
        <p:spPr>
          <a:xfrm>
            <a:off x="1243350" y="1440000"/>
            <a:ext cx="7200000" cy="2154436"/>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近年、世界ではスマートシティやオープンガバメントのような課題解決の取組が盛んに行われており、それに伴ってデジタル化も加速しています。日本でも世界に倣って、これらの取組が積極的に推進されています。</a:t>
            </a:r>
            <a:endParaRPr sz="1400" dirty="0"/>
          </a:p>
          <a:p>
            <a:pPr marL="0" lvl="0" indent="0" algn="l" rtl="0">
              <a:spcBef>
                <a:spcPts val="0"/>
              </a:spcBef>
              <a:spcAft>
                <a:spcPts val="0"/>
              </a:spcAft>
              <a:buNone/>
            </a:pPr>
            <a:r>
              <a:rPr lang="ja" sz="1400" dirty="0"/>
              <a:t>その一環として、初級編での解説のとおり、官民データ活用推進基本法でオープンデータへの取組が義務付けられました。</a:t>
            </a:r>
            <a:br>
              <a:rPr lang="ja" sz="1400" dirty="0"/>
            </a:br>
            <a:br>
              <a:rPr lang="ja" sz="1400" dirty="0"/>
            </a:br>
            <a:r>
              <a:rPr lang="ja" sz="1400" dirty="0"/>
              <a:t>本章では、この義務付けの背景を更に深く理解するため、以下4つの観点から、</a:t>
            </a:r>
            <a:r>
              <a:rPr lang="ja" sz="1400" b="1" dirty="0"/>
              <a:t>日本が目指す未来社会に向けた取組とオープンデータの関連</a:t>
            </a:r>
            <a:r>
              <a:rPr lang="ja" sz="1400" dirty="0"/>
              <a:t>を解説します。</a:t>
            </a:r>
            <a:endParaRPr dirty="0"/>
          </a:p>
        </p:txBody>
      </p:sp>
      <p:sp>
        <p:nvSpPr>
          <p:cNvPr id="278" name="Google Shape;278;p25"/>
          <p:cNvSpPr/>
          <p:nvPr/>
        </p:nvSpPr>
        <p:spPr>
          <a:xfrm>
            <a:off x="1630750" y="3742085"/>
            <a:ext cx="3163200" cy="393600"/>
          </a:xfrm>
          <a:prstGeom prst="roundRect">
            <a:avLst>
              <a:gd name="adj" fmla="val 7626"/>
            </a:avLst>
          </a:prstGeom>
          <a:solidFill>
            <a:srgbClr val="0070C0">
              <a:alpha val="14510"/>
            </a:srgbClr>
          </a:solidFill>
          <a:ln>
            <a:noFill/>
          </a:ln>
        </p:spPr>
        <p:txBody>
          <a:bodyPr spcFirstLastPara="1" wrap="square" lIns="91425" tIns="91425" rIns="91425" bIns="91425" anchor="ctr" anchorCtr="0">
            <a:noAutofit/>
          </a:bodyPr>
          <a:lstStyle/>
          <a:p>
            <a:pPr marL="0" lvl="0" indent="0" algn="ctr" rtl="0" fontAlgn="ctr">
              <a:spcBef>
                <a:spcPts val="200"/>
              </a:spcBef>
              <a:spcAft>
                <a:spcPts val="0"/>
              </a:spcAft>
              <a:buNone/>
            </a:pPr>
            <a:r>
              <a:rPr lang="ja" b="1" dirty="0">
                <a:latin typeface="Meiryo" panose="020B0604030504040204" pitchFamily="34" charset="-128"/>
                <a:ea typeface="Meiryo" panose="020B0604030504040204" pitchFamily="34" charset="-128"/>
                <a:cs typeface="M PLUS 1p"/>
                <a:sym typeface="M PLUS 1p"/>
              </a:rPr>
              <a:t>Society 5.0</a:t>
            </a:r>
            <a:endParaRPr b="1"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279" name="Google Shape;279;p25"/>
          <p:cNvSpPr/>
          <p:nvPr/>
        </p:nvSpPr>
        <p:spPr>
          <a:xfrm>
            <a:off x="4890174" y="3742085"/>
            <a:ext cx="3163200" cy="393600"/>
          </a:xfrm>
          <a:prstGeom prst="roundRect">
            <a:avLst>
              <a:gd name="adj" fmla="val 7626"/>
            </a:avLst>
          </a:prstGeom>
          <a:solidFill>
            <a:srgbClr val="0070C0">
              <a:alpha val="14510"/>
            </a:srgbClr>
          </a:solidFill>
          <a:ln>
            <a:noFill/>
          </a:ln>
        </p:spPr>
        <p:txBody>
          <a:bodyPr spcFirstLastPara="1" wrap="square" lIns="91425" tIns="91425" rIns="91425" bIns="91425" anchor="ctr" anchorCtr="0">
            <a:noAutofit/>
          </a:bodyPr>
          <a:lstStyle/>
          <a:p>
            <a:pPr marL="0" lvl="0" indent="0" algn="ctr" rtl="0" fontAlgn="ctr">
              <a:spcBef>
                <a:spcPts val="200"/>
              </a:spcBef>
              <a:spcAft>
                <a:spcPts val="0"/>
              </a:spcAft>
              <a:buNone/>
            </a:pPr>
            <a:r>
              <a:rPr lang="ja" b="1" dirty="0">
                <a:latin typeface="Meiryo" panose="020B0604030504040204" pitchFamily="34" charset="-128"/>
                <a:ea typeface="Meiryo" panose="020B0604030504040204" pitchFamily="34" charset="-128"/>
                <a:cs typeface="M PLUS 1p"/>
                <a:sym typeface="M PLUS 1p"/>
              </a:rPr>
              <a:t>デジタル田園都市国家構想</a:t>
            </a:r>
            <a:endParaRPr b="1"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280" name="Google Shape;280;p25"/>
          <p:cNvSpPr/>
          <p:nvPr/>
        </p:nvSpPr>
        <p:spPr>
          <a:xfrm>
            <a:off x="1630750" y="4241985"/>
            <a:ext cx="3163200" cy="393600"/>
          </a:xfrm>
          <a:prstGeom prst="roundRect">
            <a:avLst>
              <a:gd name="adj" fmla="val 7626"/>
            </a:avLst>
          </a:prstGeom>
          <a:solidFill>
            <a:srgbClr val="0070C0">
              <a:alpha val="14510"/>
            </a:srgbClr>
          </a:solidFill>
          <a:ln>
            <a:noFill/>
          </a:ln>
        </p:spPr>
        <p:txBody>
          <a:bodyPr spcFirstLastPara="1" wrap="square" lIns="91425" tIns="91425" rIns="91425" bIns="91425" anchor="ctr" anchorCtr="0">
            <a:noAutofit/>
          </a:bodyPr>
          <a:lstStyle/>
          <a:p>
            <a:pPr marL="0" lvl="0" indent="0" algn="ctr" rtl="0" fontAlgn="ctr">
              <a:spcBef>
                <a:spcPts val="200"/>
              </a:spcBef>
              <a:spcAft>
                <a:spcPts val="0"/>
              </a:spcAft>
              <a:buNone/>
            </a:pPr>
            <a:r>
              <a:rPr lang="ja" b="1" dirty="0">
                <a:latin typeface="Meiryo" panose="020B0604030504040204" pitchFamily="34" charset="-128"/>
                <a:ea typeface="Meiryo" panose="020B0604030504040204" pitchFamily="34" charset="-128"/>
                <a:cs typeface="M PLUS 1p"/>
                <a:sym typeface="M PLUS 1p"/>
              </a:rPr>
              <a:t>スマートシティ</a:t>
            </a:r>
            <a:endParaRPr b="1"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281" name="Google Shape;281;p25"/>
          <p:cNvSpPr/>
          <p:nvPr/>
        </p:nvSpPr>
        <p:spPr>
          <a:xfrm>
            <a:off x="4890174" y="4241985"/>
            <a:ext cx="3163200" cy="393600"/>
          </a:xfrm>
          <a:prstGeom prst="roundRect">
            <a:avLst>
              <a:gd name="adj" fmla="val 7626"/>
            </a:avLst>
          </a:prstGeom>
          <a:solidFill>
            <a:srgbClr val="0070C0">
              <a:alpha val="14510"/>
            </a:srgbClr>
          </a:solidFill>
          <a:ln>
            <a:noFill/>
          </a:ln>
        </p:spPr>
        <p:txBody>
          <a:bodyPr spcFirstLastPara="1" wrap="square" lIns="91425" tIns="91425" rIns="91425" bIns="91425" anchor="ctr" anchorCtr="0">
            <a:noAutofit/>
          </a:bodyPr>
          <a:lstStyle/>
          <a:p>
            <a:pPr marL="0" lvl="0" indent="0" algn="ctr" rtl="0" fontAlgn="ctr">
              <a:spcBef>
                <a:spcPts val="200"/>
              </a:spcBef>
              <a:spcAft>
                <a:spcPts val="0"/>
              </a:spcAft>
              <a:buNone/>
            </a:pPr>
            <a:r>
              <a:rPr lang="ja" b="1" dirty="0">
                <a:latin typeface="Meiryo" panose="020B0604030504040204" pitchFamily="34" charset="-128"/>
                <a:ea typeface="Meiryo" panose="020B0604030504040204" pitchFamily="34" charset="-128"/>
                <a:cs typeface="M PLUS 1p"/>
                <a:sym typeface="M PLUS 1p"/>
              </a:rPr>
              <a:t>オープンガバメント</a:t>
            </a:r>
            <a:endParaRPr b="1" dirty="0">
              <a:solidFill>
                <a:srgbClr val="000000"/>
              </a:solidFill>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6"/>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Society 5.0</a:t>
            </a:r>
            <a:endParaRPr b="1" dirty="0"/>
          </a:p>
        </p:txBody>
      </p:sp>
      <p:sp>
        <p:nvSpPr>
          <p:cNvPr id="287" name="Google Shape;287;p26"/>
          <p:cNvSpPr txBox="1">
            <a:spLocks noGrp="1"/>
          </p:cNvSpPr>
          <p:nvPr>
            <p:ph type="body" idx="1"/>
          </p:nvPr>
        </p:nvSpPr>
        <p:spPr>
          <a:xfrm>
            <a:off x="1243350" y="1440000"/>
            <a:ext cx="7200000" cy="807913"/>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 sz="1400" dirty="0"/>
              <a:t>日本が提唱する未来社会のコンセプトとして、Society 5.0が掲げられています</a:t>
            </a:r>
            <a:r>
              <a:rPr lang="ja" sz="1400" dirty="0">
                <a:solidFill>
                  <a:srgbClr val="333333"/>
                </a:solidFill>
              </a:rPr>
              <a:t>。</a:t>
            </a:r>
            <a:endParaRPr sz="1400" dirty="0">
              <a:solidFill>
                <a:srgbClr val="333333"/>
              </a:solidFill>
            </a:endParaRPr>
          </a:p>
          <a:p>
            <a:pPr marL="0" lvl="0" indent="0" algn="l" rtl="0">
              <a:spcBef>
                <a:spcPts val="0"/>
              </a:spcBef>
              <a:spcAft>
                <a:spcPts val="0"/>
              </a:spcAft>
              <a:buNone/>
            </a:pPr>
            <a:r>
              <a:rPr lang="ja" sz="1400" dirty="0"/>
              <a:t>これは、</a:t>
            </a:r>
            <a:r>
              <a:rPr lang="ja" sz="1400" b="1" dirty="0"/>
              <a:t>サイバー空間とフィジカル（現実）空間を高度に融合させたシステム</a:t>
            </a:r>
            <a:r>
              <a:rPr lang="ja" sz="1400" dirty="0"/>
              <a:t>により、</a:t>
            </a:r>
            <a:r>
              <a:rPr lang="ja" sz="1400" b="1" dirty="0"/>
              <a:t>経済発展と社会的課題の解決を両立する、人間中心の社会</a:t>
            </a:r>
            <a:r>
              <a:rPr lang="ja" sz="1400" dirty="0"/>
              <a:t>です。</a:t>
            </a:r>
            <a:endParaRPr dirty="0"/>
          </a:p>
        </p:txBody>
      </p:sp>
      <p:sp>
        <p:nvSpPr>
          <p:cNvPr id="288" name="Google Shape;288;p26"/>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1. 日本が目指す未来社会</a:t>
            </a:r>
            <a:endParaRPr dirty="0"/>
          </a:p>
        </p:txBody>
      </p:sp>
      <p:pic>
        <p:nvPicPr>
          <p:cNvPr id="289" name="Google Shape;289;p26"/>
          <p:cNvPicPr preferRelativeResize="0"/>
          <p:nvPr/>
        </p:nvPicPr>
        <p:blipFill>
          <a:blip r:embed="rId3">
            <a:alphaModFix/>
          </a:blip>
          <a:stretch>
            <a:fillRect/>
          </a:stretch>
        </p:blipFill>
        <p:spPr>
          <a:xfrm>
            <a:off x="1316299" y="2447764"/>
            <a:ext cx="4458350" cy="2180125"/>
          </a:xfrm>
          <a:prstGeom prst="rect">
            <a:avLst/>
          </a:prstGeom>
          <a:noFill/>
          <a:ln>
            <a:noFill/>
          </a:ln>
        </p:spPr>
      </p:pic>
      <p:sp>
        <p:nvSpPr>
          <p:cNvPr id="290" name="Google Shape;290;p26"/>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8</a:t>
            </a:fld>
            <a:endParaRPr dirty="0"/>
          </a:p>
        </p:txBody>
      </p:sp>
      <p:sp>
        <p:nvSpPr>
          <p:cNvPr id="291" name="Google Shape;291;p26"/>
          <p:cNvSpPr txBox="1"/>
          <p:nvPr/>
        </p:nvSpPr>
        <p:spPr>
          <a:xfrm>
            <a:off x="1242000" y="4826100"/>
            <a:ext cx="7200000" cy="15388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800" dirty="0">
                <a:solidFill>
                  <a:srgbClr val="000000"/>
                </a:solidFill>
                <a:latin typeface="Meiryo" panose="020B0604030504040204" pitchFamily="34" charset="-128"/>
                <a:ea typeface="Meiryo" panose="020B0604030504040204" pitchFamily="34" charset="-128"/>
                <a:cs typeface="M PLUS 1p"/>
                <a:sym typeface="M PLUS 1p"/>
              </a:rPr>
              <a:t>出典</a:t>
            </a:r>
            <a:r>
              <a:rPr lang="ja" sz="800" dirty="0">
                <a:latin typeface="Meiryo" panose="020B0604030504040204" pitchFamily="34" charset="-128"/>
                <a:ea typeface="Meiryo" panose="020B0604030504040204" pitchFamily="34" charset="-128"/>
                <a:cs typeface="M PLUS 1p"/>
                <a:sym typeface="M PLUS 1p"/>
              </a:rPr>
              <a:t>：内閣府 Society 5.0「科学技術イノベーションが拓く新たな社会」説明資料1</a:t>
            </a:r>
            <a:r>
              <a:rPr lang="ja" sz="800" dirty="0">
                <a:solidFill>
                  <a:srgbClr val="000000"/>
                </a:solidFill>
                <a:latin typeface="Meiryo" panose="020B0604030504040204" pitchFamily="34" charset="-128"/>
                <a:ea typeface="Meiryo" panose="020B0604030504040204" pitchFamily="34" charset="-128"/>
                <a:cs typeface="M PLUS 1p"/>
                <a:sym typeface="M PLUS 1p"/>
              </a:rPr>
              <a:t>（</a:t>
            </a:r>
            <a:r>
              <a:rPr lang="ja" sz="800" u="sng" dirty="0">
                <a:solidFill>
                  <a:schemeClr val="accent1"/>
                </a:solidFill>
                <a:latin typeface="Meiryo" panose="020B0604030504040204" pitchFamily="34" charset="-128"/>
                <a:ea typeface="Meiryo" panose="020B0604030504040204" pitchFamily="34" charset="-128"/>
                <a:cs typeface="M PLUS 1p"/>
                <a:sym typeface="M PLUS 1p"/>
                <a:hlinkClick r:id="rId4">
                  <a:extLst>
                    <a:ext uri="{A12FA001-AC4F-418D-AE19-62706E023703}">
                      <ahyp:hlinkClr xmlns:ahyp="http://schemas.microsoft.com/office/drawing/2018/hyperlinkcolor" val="tx"/>
                    </a:ext>
                  </a:extLst>
                </a:hlinkClick>
              </a:rPr>
              <a:t>https://www8.cao.go.jp/cstp/society5_0/society5_0-1.pdf</a:t>
            </a:r>
            <a:r>
              <a:rPr lang="ja" sz="800" dirty="0">
                <a:solidFill>
                  <a:srgbClr val="000000"/>
                </a:solidFill>
                <a:latin typeface="Meiryo" panose="020B0604030504040204" pitchFamily="34" charset="-128"/>
                <a:ea typeface="Meiryo" panose="020B0604030504040204" pitchFamily="34" charset="-128"/>
                <a:cs typeface="M PLUS 1p"/>
                <a:sym typeface="M PLUS 1p"/>
              </a:rPr>
              <a:t>）</a:t>
            </a:r>
            <a:endParaRPr sz="800"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292" name="Google Shape;292;p26"/>
          <p:cNvSpPr/>
          <p:nvPr/>
        </p:nvSpPr>
        <p:spPr>
          <a:xfrm>
            <a:off x="6213400" y="2380062"/>
            <a:ext cx="2122500" cy="318900"/>
          </a:xfrm>
          <a:prstGeom prst="roundRect">
            <a:avLst>
              <a:gd name="adj" fmla="val 50000"/>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fontAlgn="ctr">
              <a:spcBef>
                <a:spcPts val="200"/>
              </a:spcBef>
              <a:spcAft>
                <a:spcPts val="0"/>
              </a:spcAft>
              <a:buNone/>
            </a:pPr>
            <a:r>
              <a:rPr lang="ja" sz="1200" dirty="0">
                <a:latin typeface="Meiryo" panose="020B0604030504040204" pitchFamily="34" charset="-128"/>
                <a:ea typeface="Meiryo" panose="020B0604030504040204" pitchFamily="34" charset="-128"/>
                <a:cs typeface="M PLUS 1p"/>
                <a:sym typeface="M PLUS 1p"/>
              </a:rPr>
              <a:t>狩猟社会（Society 1.0）</a:t>
            </a:r>
            <a:endParaRPr sz="1200"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293" name="Google Shape;293;p26"/>
          <p:cNvSpPr/>
          <p:nvPr/>
        </p:nvSpPr>
        <p:spPr>
          <a:xfrm>
            <a:off x="6213400" y="2852852"/>
            <a:ext cx="2122500" cy="318900"/>
          </a:xfrm>
          <a:prstGeom prst="roundRect">
            <a:avLst>
              <a:gd name="adj" fmla="val 50000"/>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fontAlgn="ctr">
              <a:spcBef>
                <a:spcPts val="200"/>
              </a:spcBef>
              <a:spcAft>
                <a:spcPts val="0"/>
              </a:spcAft>
              <a:buNone/>
            </a:pPr>
            <a:r>
              <a:rPr lang="ja" sz="1200" dirty="0">
                <a:latin typeface="Meiryo" panose="020B0604030504040204" pitchFamily="34" charset="-128"/>
                <a:ea typeface="Meiryo" panose="020B0604030504040204" pitchFamily="34" charset="-128"/>
                <a:cs typeface="M PLUS 1p"/>
                <a:sym typeface="M PLUS 1p"/>
              </a:rPr>
              <a:t>農耕社会（Society 2.0）</a:t>
            </a:r>
            <a:endParaRPr sz="1200"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294" name="Google Shape;294;p26"/>
          <p:cNvSpPr/>
          <p:nvPr/>
        </p:nvSpPr>
        <p:spPr>
          <a:xfrm>
            <a:off x="6213400" y="3325643"/>
            <a:ext cx="2122500" cy="318900"/>
          </a:xfrm>
          <a:prstGeom prst="roundRect">
            <a:avLst>
              <a:gd name="adj" fmla="val 50000"/>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fontAlgn="ctr">
              <a:spcBef>
                <a:spcPts val="200"/>
              </a:spcBef>
              <a:spcAft>
                <a:spcPts val="0"/>
              </a:spcAft>
              <a:buNone/>
            </a:pPr>
            <a:r>
              <a:rPr lang="ja" sz="1200" dirty="0">
                <a:latin typeface="Meiryo" panose="020B0604030504040204" pitchFamily="34" charset="-128"/>
                <a:ea typeface="Meiryo" panose="020B0604030504040204" pitchFamily="34" charset="-128"/>
                <a:cs typeface="M PLUS 1p"/>
                <a:sym typeface="M PLUS 1p"/>
              </a:rPr>
              <a:t>工業社会（Society 3.0）</a:t>
            </a:r>
            <a:endParaRPr sz="1200"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295" name="Google Shape;295;p26"/>
          <p:cNvSpPr/>
          <p:nvPr/>
        </p:nvSpPr>
        <p:spPr>
          <a:xfrm>
            <a:off x="6213400" y="3798433"/>
            <a:ext cx="2122500" cy="318900"/>
          </a:xfrm>
          <a:prstGeom prst="roundRect">
            <a:avLst>
              <a:gd name="adj" fmla="val 50000"/>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fontAlgn="ctr">
              <a:spcBef>
                <a:spcPts val="200"/>
              </a:spcBef>
              <a:spcAft>
                <a:spcPts val="0"/>
              </a:spcAft>
              <a:buNone/>
            </a:pPr>
            <a:r>
              <a:rPr lang="ja" sz="1200" dirty="0">
                <a:latin typeface="Meiryo" panose="020B0604030504040204" pitchFamily="34" charset="-128"/>
                <a:ea typeface="Meiryo" panose="020B0604030504040204" pitchFamily="34" charset="-128"/>
                <a:cs typeface="M PLUS 1p"/>
                <a:sym typeface="M PLUS 1p"/>
              </a:rPr>
              <a:t>情報社会（Society 4.0）</a:t>
            </a:r>
            <a:endParaRPr sz="1200"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296" name="Google Shape;296;p26"/>
          <p:cNvSpPr/>
          <p:nvPr/>
        </p:nvSpPr>
        <p:spPr>
          <a:xfrm>
            <a:off x="6213400" y="4271224"/>
            <a:ext cx="2122500" cy="318900"/>
          </a:xfrm>
          <a:prstGeom prst="roundRect">
            <a:avLst>
              <a:gd name="adj" fmla="val 50000"/>
            </a:avLst>
          </a:prstGeom>
          <a:solidFill>
            <a:srgbClr val="DAEAF6"/>
          </a:solidFill>
          <a:ln w="19050" cap="flat" cmpd="sng">
            <a:solidFill>
              <a:srgbClr val="DAEAF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fontAlgn="ctr">
              <a:spcBef>
                <a:spcPts val="200"/>
              </a:spcBef>
              <a:spcAft>
                <a:spcPts val="0"/>
              </a:spcAft>
              <a:buNone/>
            </a:pPr>
            <a:r>
              <a:rPr lang="ja" sz="1500" b="1" dirty="0">
                <a:solidFill>
                  <a:schemeClr val="dk1"/>
                </a:solidFill>
                <a:latin typeface="Meiryo" panose="020B0604030504040204" pitchFamily="34" charset="-128"/>
                <a:ea typeface="Meiryo" panose="020B0604030504040204" pitchFamily="34" charset="-128"/>
                <a:cs typeface="M PLUS 1p"/>
                <a:sym typeface="M PLUS 1p"/>
              </a:rPr>
              <a:t>Society 5.0</a:t>
            </a:r>
            <a:endParaRPr sz="1500" b="1"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297" name="Google Shape;297;p26"/>
          <p:cNvSpPr/>
          <p:nvPr/>
        </p:nvSpPr>
        <p:spPr>
          <a:xfrm rot="10800000">
            <a:off x="7064044" y="2699837"/>
            <a:ext cx="421200" cy="1305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298" name="Google Shape;298;p26"/>
          <p:cNvSpPr/>
          <p:nvPr/>
        </p:nvSpPr>
        <p:spPr>
          <a:xfrm rot="10800000">
            <a:off x="7064044" y="3172627"/>
            <a:ext cx="421200" cy="1305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299" name="Google Shape;299;p26"/>
          <p:cNvSpPr/>
          <p:nvPr/>
        </p:nvSpPr>
        <p:spPr>
          <a:xfrm rot="10800000">
            <a:off x="7064044" y="3645418"/>
            <a:ext cx="421200" cy="1305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300" name="Google Shape;300;p26"/>
          <p:cNvSpPr/>
          <p:nvPr/>
        </p:nvSpPr>
        <p:spPr>
          <a:xfrm rot="10800000">
            <a:off x="7064044" y="4118208"/>
            <a:ext cx="421200" cy="1305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7"/>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Society 5.0</a:t>
            </a:r>
            <a:endParaRPr b="1" dirty="0"/>
          </a:p>
        </p:txBody>
      </p:sp>
      <p:sp>
        <p:nvSpPr>
          <p:cNvPr id="306" name="Google Shape;306;p27"/>
          <p:cNvSpPr txBox="1">
            <a:spLocks noGrp="1"/>
          </p:cNvSpPr>
          <p:nvPr>
            <p:ph type="body" idx="1"/>
          </p:nvPr>
        </p:nvSpPr>
        <p:spPr>
          <a:xfrm>
            <a:off x="1243350" y="1440000"/>
            <a:ext cx="3960000" cy="3090590"/>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 sz="1400" dirty="0"/>
              <a:t>これまでの情報社会（Society 4.0）では、</a:t>
            </a:r>
            <a:r>
              <a:rPr lang="ja" sz="1400" dirty="0">
                <a:solidFill>
                  <a:srgbClr val="333333"/>
                </a:solidFill>
              </a:rPr>
              <a:t>知識や情報が共有されず、分野横断的な連携が不十分で、あふれる情報の分析の負担や、年齢や障害等による労働や行動範囲の制約がありました。また、少子高齢化や地方の過疎化等の課題に対して、十分に対応することが困難でした。</a:t>
            </a:r>
            <a:endParaRPr sz="1400" dirty="0"/>
          </a:p>
          <a:p>
            <a:pPr marL="0" lvl="0" indent="0" algn="l" rtl="0">
              <a:spcBef>
                <a:spcPts val="1000"/>
              </a:spcBef>
              <a:spcAft>
                <a:spcPts val="0"/>
              </a:spcAft>
              <a:buClr>
                <a:schemeClr val="dk1"/>
              </a:buClr>
              <a:buSzPts val="1100"/>
              <a:buFont typeface="Arial"/>
              <a:buNone/>
            </a:pPr>
            <a:r>
              <a:rPr lang="ja" sz="1400" dirty="0"/>
              <a:t>Society 5.0では、</a:t>
            </a:r>
            <a:r>
              <a:rPr lang="ja" sz="1400" b="1" dirty="0"/>
              <a:t>分野横断的に知識や情報を連携</a:t>
            </a:r>
            <a:r>
              <a:rPr lang="ja" sz="1400" dirty="0"/>
              <a:t>しながら膨大なビッグデータを人工知能（AI）が解析し、その結果がロボット等を通して人間にフィードバックされることで、新たな価値が産業や社会にもたらされることになります。</a:t>
            </a:r>
            <a:endParaRPr sz="1400" dirty="0"/>
          </a:p>
        </p:txBody>
      </p:sp>
      <p:sp>
        <p:nvSpPr>
          <p:cNvPr id="307" name="Google Shape;307;p27"/>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1. 日本が目指す未来社会</a:t>
            </a:r>
            <a:endParaRPr dirty="0"/>
          </a:p>
        </p:txBody>
      </p:sp>
      <p:sp>
        <p:nvSpPr>
          <p:cNvPr id="308" name="Google Shape;308;p27"/>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9</a:t>
            </a:fld>
            <a:endParaRPr dirty="0"/>
          </a:p>
        </p:txBody>
      </p:sp>
      <p:sp>
        <p:nvSpPr>
          <p:cNvPr id="309" name="Google Shape;309;p27"/>
          <p:cNvSpPr txBox="1"/>
          <p:nvPr/>
        </p:nvSpPr>
        <p:spPr>
          <a:xfrm>
            <a:off x="1242000" y="4826100"/>
            <a:ext cx="7200000" cy="15388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800" dirty="0">
                <a:solidFill>
                  <a:srgbClr val="000000"/>
                </a:solidFill>
                <a:latin typeface="Meiryo" panose="020B0604030504040204" pitchFamily="34" charset="-128"/>
                <a:ea typeface="Meiryo" panose="020B0604030504040204" pitchFamily="34" charset="-128"/>
                <a:cs typeface="M PLUS 1p"/>
                <a:sym typeface="M PLUS 1p"/>
              </a:rPr>
              <a:t>出典</a:t>
            </a:r>
            <a:r>
              <a:rPr lang="ja" sz="800" dirty="0">
                <a:solidFill>
                  <a:schemeClr val="dk1"/>
                </a:solidFill>
                <a:latin typeface="Meiryo" panose="020B0604030504040204" pitchFamily="34" charset="-128"/>
                <a:ea typeface="Meiryo" panose="020B0604030504040204" pitchFamily="34" charset="-128"/>
                <a:cs typeface="M PLUS 1p"/>
                <a:sym typeface="M PLUS 1p"/>
              </a:rPr>
              <a:t>：</a:t>
            </a:r>
            <a:r>
              <a:rPr lang="ja" sz="800" dirty="0">
                <a:latin typeface="Meiryo" panose="020B0604030504040204" pitchFamily="34" charset="-128"/>
                <a:ea typeface="Meiryo" panose="020B0604030504040204" pitchFamily="34" charset="-128"/>
                <a:cs typeface="M PLUS 1p"/>
                <a:sym typeface="M PLUS 1p"/>
              </a:rPr>
              <a:t>内閣府 Society 5.0「科学技術イノベーションが拓く新たな社会」説明資料1</a:t>
            </a:r>
            <a:r>
              <a:rPr lang="ja" sz="800" dirty="0">
                <a:solidFill>
                  <a:srgbClr val="000000"/>
                </a:solidFill>
                <a:latin typeface="Meiryo" panose="020B0604030504040204" pitchFamily="34" charset="-128"/>
                <a:ea typeface="Meiryo" panose="020B0604030504040204" pitchFamily="34" charset="-128"/>
                <a:cs typeface="M PLUS 1p"/>
                <a:sym typeface="M PLUS 1p"/>
              </a:rPr>
              <a:t>（</a:t>
            </a:r>
            <a:r>
              <a:rPr lang="ja" sz="800" u="sng" dirty="0">
                <a:solidFill>
                  <a:schemeClr val="accent1"/>
                </a:solidFill>
                <a:latin typeface="Meiryo" panose="020B0604030504040204" pitchFamily="34" charset="-128"/>
                <a:ea typeface="Meiryo" panose="020B0604030504040204" pitchFamily="34" charset="-128"/>
                <a:cs typeface="M PLUS 1p"/>
                <a:sym typeface="M PLUS 1p"/>
                <a:hlinkClick r:id="rId3">
                  <a:extLst>
                    <a:ext uri="{A12FA001-AC4F-418D-AE19-62706E023703}">
                      <ahyp:hlinkClr xmlns:ahyp="http://schemas.microsoft.com/office/drawing/2018/hyperlinkcolor" val="tx"/>
                    </a:ext>
                  </a:extLst>
                </a:hlinkClick>
              </a:rPr>
              <a:t>https://www8.cao.go.jp/cstp/society5_0/society5_0-1.pdf</a:t>
            </a:r>
            <a:r>
              <a:rPr lang="ja" sz="800" dirty="0">
                <a:solidFill>
                  <a:srgbClr val="000000"/>
                </a:solidFill>
                <a:latin typeface="Meiryo" panose="020B0604030504040204" pitchFamily="34" charset="-128"/>
                <a:ea typeface="Meiryo" panose="020B0604030504040204" pitchFamily="34" charset="-128"/>
                <a:cs typeface="M PLUS 1p"/>
                <a:sym typeface="M PLUS 1p"/>
              </a:rPr>
              <a:t>）</a:t>
            </a:r>
            <a:endParaRPr sz="800" dirty="0">
              <a:solidFill>
                <a:srgbClr val="000000"/>
              </a:solidFill>
              <a:latin typeface="Meiryo" panose="020B0604030504040204" pitchFamily="34" charset="-128"/>
              <a:ea typeface="Meiryo" panose="020B0604030504040204" pitchFamily="34" charset="-128"/>
              <a:cs typeface="M PLUS 1p"/>
              <a:sym typeface="M PLUS 1p"/>
            </a:endParaRPr>
          </a:p>
        </p:txBody>
      </p:sp>
      <p:pic>
        <p:nvPicPr>
          <p:cNvPr id="310" name="Google Shape;310;p27"/>
          <p:cNvPicPr preferRelativeResize="0"/>
          <p:nvPr/>
        </p:nvPicPr>
        <p:blipFill rotWithShape="1">
          <a:blip r:embed="rId4">
            <a:alphaModFix/>
          </a:blip>
          <a:srcRect l="51541" t="24368" r="527"/>
          <a:stretch/>
        </p:blipFill>
        <p:spPr>
          <a:xfrm>
            <a:off x="5365916" y="1162475"/>
            <a:ext cx="3152282" cy="3439124"/>
          </a:xfrm>
          <a:prstGeom prst="rect">
            <a:avLst/>
          </a:prstGeom>
          <a:noFill/>
          <a:ln>
            <a:noFill/>
          </a:ln>
        </p:spPr>
      </p:pic>
    </p:spTree>
  </p:cSld>
  <p:clrMapOvr>
    <a:masterClrMapping/>
  </p:clrMapOvr>
</p:sld>
</file>

<file path=ppt/theme/theme1.xml><?xml version="1.0" encoding="utf-8"?>
<a:theme xmlns:a="http://schemas.openxmlformats.org/drawingml/2006/main" name="OD研修テキスト用">
  <a:themeElements>
    <a:clrScheme name="Simple Light">
      <a:dk1>
        <a:srgbClr val="000000"/>
      </a:dk1>
      <a:lt1>
        <a:srgbClr val="FFFFFF"/>
      </a:lt1>
      <a:dk2>
        <a:srgbClr val="595959"/>
      </a:dk2>
      <a:lt2>
        <a:srgbClr val="CDCDCD"/>
      </a:lt2>
      <a:accent1>
        <a:srgbClr val="1E50B5"/>
      </a:accent1>
      <a:accent2>
        <a:srgbClr val="212121"/>
      </a:accent2>
      <a:accent3>
        <a:srgbClr val="78909C"/>
      </a:accent3>
      <a:accent4>
        <a:srgbClr val="FFAB40"/>
      </a:accent4>
      <a:accent5>
        <a:srgbClr val="0097A7"/>
      </a:accent5>
      <a:accent6>
        <a:srgbClr val="FFD737"/>
      </a:accent6>
      <a:hlink>
        <a:srgbClr val="1E50B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F30E2F3A16F92B4AB9E792CF74957C4D" ma:contentTypeVersion="13" ma:contentTypeDescription="新しいドキュメントを作成します。" ma:contentTypeScope="" ma:versionID="51202850dabc88a637e01ece842b7588">
  <xsd:schema xmlns:xsd="http://www.w3.org/2001/XMLSchema" xmlns:xs="http://www.w3.org/2001/XMLSchema" xmlns:p="http://schemas.microsoft.com/office/2006/metadata/properties" xmlns:ns2="01154edc-d128-4cc9-8ba8-0a52feda84e1" xmlns:ns3="ed9888db-c08f-4880-8c8f-9300fabbe8b3" targetNamespace="http://schemas.microsoft.com/office/2006/metadata/properties" ma:root="true" ma:fieldsID="1a45b712a39053c6cc2b4e0cac594673" ns2:_="" ns3:_="">
    <xsd:import namespace="01154edc-d128-4cc9-8ba8-0a52feda84e1"/>
    <xsd:import namespace="ed9888db-c08f-4880-8c8f-9300fabbe8b3"/>
    <xsd:element name="properties">
      <xsd:complexType>
        <xsd:sequence>
          <xsd:element name="documentManagement">
            <xsd:complexType>
              <xsd:all>
                <xsd:element ref="ns2:MediaServiceMetadata" minOccurs="0"/>
                <xsd:element ref="ns2:MediaServiceFastMetadata" minOccurs="0"/>
                <xsd:element ref="ns2:MediaLengthInSecond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154edc-d128-4cc9-8ba8-0a52feda84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lcf76f155ced4ddcb4097134ff3c332f" ma:index="12"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d9888db-c08f-4880-8c8f-9300fabbe8b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81d3383e-2f59-4ab9-837f-b7921ffc7fe5}" ma:internalName="TaxCatchAll" ma:showField="CatchAllData" ma:web="ed9888db-c08f-4880-8c8f-9300fabbe8b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1154edc-d128-4cc9-8ba8-0a52feda84e1">
      <Terms xmlns="http://schemas.microsoft.com/office/infopath/2007/PartnerControls"/>
    </lcf76f155ced4ddcb4097134ff3c332f>
    <TaxCatchAll xmlns="ed9888db-c08f-4880-8c8f-9300fabbe8b3" xsi:nil="true"/>
  </documentManagement>
</p:properties>
</file>

<file path=customXml/itemProps1.xml><?xml version="1.0" encoding="utf-8"?>
<ds:datastoreItem xmlns:ds="http://schemas.openxmlformats.org/officeDocument/2006/customXml" ds:itemID="{082068B7-CD0A-4A93-8915-04AB378AC3B3}"/>
</file>

<file path=customXml/itemProps2.xml><?xml version="1.0" encoding="utf-8"?>
<ds:datastoreItem xmlns:ds="http://schemas.openxmlformats.org/officeDocument/2006/customXml" ds:itemID="{24FCFDE0-5342-464B-A378-96DD89DDCB87}"/>
</file>

<file path=customXml/itemProps3.xml><?xml version="1.0" encoding="utf-8"?>
<ds:datastoreItem xmlns:ds="http://schemas.openxmlformats.org/officeDocument/2006/customXml" ds:itemID="{B70A2E77-CF92-4DEA-BBC0-2975DD4307AA}"/>
</file>

<file path=docProps/app.xml><?xml version="1.0" encoding="utf-8"?>
<Properties xmlns="http://schemas.openxmlformats.org/officeDocument/2006/extended-properties" xmlns:vt="http://schemas.openxmlformats.org/officeDocument/2006/docPropsVTypes">
  <TotalTime>0</TotalTime>
  <Words>5880</Words>
  <Application>Microsoft Office PowerPoint</Application>
  <PresentationFormat>画面に合わせる (16:9)</PresentationFormat>
  <Paragraphs>492</Paragraphs>
  <Slides>45</Slides>
  <Notes>45</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45</vt:i4>
      </vt:variant>
    </vt:vector>
  </HeadingPairs>
  <TitlesOfParts>
    <vt:vector size="50" baseType="lpstr">
      <vt:lpstr>M PLUS 1p Medium</vt:lpstr>
      <vt:lpstr>Arial</vt:lpstr>
      <vt:lpstr>Meiryo</vt:lpstr>
      <vt:lpstr>M PLUS 1p</vt:lpstr>
      <vt:lpstr>OD研修テキスト用</vt:lpstr>
      <vt:lpstr>オープンデータ研修テキスト</vt:lpstr>
      <vt:lpstr>改版履歴</vt:lpstr>
      <vt:lpstr>目次</vt:lpstr>
      <vt:lpstr>本書の位置づけ</vt:lpstr>
      <vt:lpstr>本書の位置づけ</vt:lpstr>
      <vt:lpstr>日本が目指す未来社会</vt:lpstr>
      <vt:lpstr>本章の概要</vt:lpstr>
      <vt:lpstr>Society 5.0</vt:lpstr>
      <vt:lpstr>Society 5.0</vt:lpstr>
      <vt:lpstr>デジタル田園都市国家構想</vt:lpstr>
      <vt:lpstr>スマートシティ</vt:lpstr>
      <vt:lpstr>日本の目指す未来社会とオープンガバメント</vt:lpstr>
      <vt:lpstr>オープンデータに 取り組む意義</vt:lpstr>
      <vt:lpstr>本章の概要</vt:lpstr>
      <vt:lpstr>EBPMとデータ利活用</vt:lpstr>
      <vt:lpstr>EBPMとデータ利活用</vt:lpstr>
      <vt:lpstr>透明性・信頼性の向上</vt:lpstr>
      <vt:lpstr>地域資源のオープンデータ化</vt:lpstr>
      <vt:lpstr>地域資源のオープンデータ化</vt:lpstr>
      <vt:lpstr>より利活用される データの公開のために</vt:lpstr>
      <vt:lpstr>本章の概要</vt:lpstr>
      <vt:lpstr>機械判読に適したデータとは</vt:lpstr>
      <vt:lpstr>機械判読に適したデータとは</vt:lpstr>
      <vt:lpstr>機械判読に適したデータとは</vt:lpstr>
      <vt:lpstr>機械判読に適したデータとは</vt:lpstr>
      <vt:lpstr>機械判読に適したデータとは</vt:lpstr>
      <vt:lpstr>データ連携</vt:lpstr>
      <vt:lpstr>データの標準化</vt:lpstr>
      <vt:lpstr>APIの公開</vt:lpstr>
      <vt:lpstr>APIの公開</vt:lpstr>
      <vt:lpstr>まとめ</vt:lpstr>
      <vt:lpstr>本書のポイント</vt:lpstr>
      <vt:lpstr>ワークショップカタログ集では</vt:lpstr>
      <vt:lpstr>データ利活用の 参考ツール</vt:lpstr>
      <vt:lpstr>ノーコードツール</vt:lpstr>
      <vt:lpstr>PowerPoint プレゼンテーション</vt:lpstr>
      <vt:lpstr>BIツール</vt:lpstr>
      <vt:lpstr>GISツール</vt:lpstr>
      <vt:lpstr>地域資源の オープンデータ化事例</vt:lpstr>
      <vt:lpstr>Open GLAM</vt:lpstr>
      <vt:lpstr>Open GLAM事例（1）</vt:lpstr>
      <vt:lpstr>Open GLAM事例（2）</vt:lpstr>
      <vt:lpstr>Open GLAM事例（3）</vt:lpstr>
      <vt:lpstr>ウィキペディア</vt:lpstr>
      <vt:lpstr>地理空間情報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modified xsi:type="dcterms:W3CDTF">2023-01-23T11:25:07Z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0x010100F30E2F3A16F92B4AB9E792CF74957C4D</vt:lpwstr>
  </property>
</Properties>
</file>