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672" r:id="rId1"/>
    <p:sldMasterId id="2147483699" r:id="rId2"/>
    <p:sldMasterId id="2147483684" r:id="rId3"/>
    <p:sldMasterId id="2147483721" r:id="rId4"/>
  </p:sldMasterIdLst>
  <p:notesMasterIdLst>
    <p:notesMasterId r:id="rId12"/>
  </p:notesMasterIdLst>
  <p:handoutMasterIdLst>
    <p:handoutMasterId r:id="rId13"/>
  </p:handoutMasterIdLst>
  <p:sldIdLst>
    <p:sldId id="440" r:id="rId5"/>
    <p:sldId id="2147474650" r:id="rId6"/>
    <p:sldId id="2147474654" r:id="rId7"/>
    <p:sldId id="2147474642" r:id="rId8"/>
    <p:sldId id="2147474639" r:id="rId9"/>
    <p:sldId id="2147474653" r:id="rId10"/>
    <p:sldId id="2147474637" r:id="rId11"/>
  </p:sldIdLst>
  <p:sldSz cx="12192000" cy="6858000"/>
  <p:notesSz cx="6737350"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3" pos="438" userDrawn="1">
          <p15:clr>
            <a:srgbClr val="A4A3A4"/>
          </p15:clr>
        </p15:guide>
        <p15:guide id="4" pos="7242" userDrawn="1">
          <p15:clr>
            <a:srgbClr val="A4A3A4"/>
          </p15:clr>
        </p15:guide>
        <p15:guide id="5" orient="horz"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1E50B5"/>
    <a:srgbClr val="259D63"/>
    <a:srgbClr val="EC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19E35C-C247-464B-AD1C-A8C94C00981E}" v="3" dt="2023-09-12T02:23:56.82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84" autoAdjust="0"/>
    <p:restoredTop sz="94660"/>
  </p:normalViewPr>
  <p:slideViewPr>
    <p:cSldViewPr showGuides="1">
      <p:cViewPr varScale="1">
        <p:scale>
          <a:sx n="114" d="100"/>
          <a:sy n="114" d="100"/>
        </p:scale>
        <p:origin x="384" y="96"/>
      </p:cViewPr>
      <p:guideLst>
        <p:guide pos="438"/>
        <p:guide pos="7242"/>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45" d="100"/>
          <a:sy n="45" d="100"/>
        </p:scale>
        <p:origin x="2760" y="6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Master" Target="slideMasters/slideMaster3.xml"/><Relationship Id="rId21" Type="http://schemas.openxmlformats.org/officeDocument/2006/relationships/customXml" Target="../customXml/item2.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 Id="rId22"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518" cy="4951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6273" y="0"/>
            <a:ext cx="2919518" cy="495188"/>
          </a:xfrm>
          <a:prstGeom prst="rect">
            <a:avLst/>
          </a:prstGeom>
        </p:spPr>
        <p:txBody>
          <a:bodyPr vert="horz" lIns="91440" tIns="45720" rIns="91440" bIns="45720" rtlCol="0"/>
          <a:lstStyle>
            <a:lvl1pPr algn="r">
              <a:defRPr sz="1200"/>
            </a:lvl1pPr>
          </a:lstStyle>
          <a:p>
            <a:fld id="{07A86A4F-2F3A-41B4-96D7-A6BC734F24E4}" type="datetimeFigureOut">
              <a:rPr kumimoji="1" lang="ja-JP" altLang="en-US" smtClean="0"/>
              <a:t>2023/9/12</a:t>
            </a:fld>
            <a:endParaRPr kumimoji="1" lang="ja-JP" altLang="en-US"/>
          </a:p>
        </p:txBody>
      </p:sp>
      <p:sp>
        <p:nvSpPr>
          <p:cNvPr id="4" name="フッター プレースホルダー 3"/>
          <p:cNvSpPr>
            <a:spLocks noGrp="1"/>
          </p:cNvSpPr>
          <p:nvPr>
            <p:ph type="ftr" sz="quarter" idx="2"/>
          </p:nvPr>
        </p:nvSpPr>
        <p:spPr>
          <a:xfrm>
            <a:off x="0" y="9374301"/>
            <a:ext cx="2919518" cy="495187"/>
          </a:xfrm>
          <a:prstGeom prst="rect">
            <a:avLst/>
          </a:prstGeom>
        </p:spPr>
        <p:txBody>
          <a:bodyPr vert="horz" lIns="91440" tIns="45720" rIns="91440" bIns="45720" rtlCol="0" anchor="b"/>
          <a:lstStyle>
            <a:lvl1pPr algn="l">
              <a:defRPr sz="1200"/>
            </a:lvl1pPr>
          </a:lstStyle>
          <a:p>
            <a:endParaRPr kumimoji="1" lang="ja-JP" altLang="en-US"/>
          </a:p>
        </p:txBody>
      </p:sp>
      <p:sp>
        <p:nvSpPr>
          <p:cNvPr id="6" name="スライド番号プレースホルダー 5">
            <a:extLst>
              <a:ext uri="{FF2B5EF4-FFF2-40B4-BE49-F238E27FC236}">
                <a16:creationId xmlns:a16="http://schemas.microsoft.com/office/drawing/2014/main" id="{90DD8645-E4F7-4A41-E85F-5B172F1FA5C4}"/>
              </a:ext>
            </a:extLst>
          </p:cNvPr>
          <p:cNvSpPr>
            <a:spLocks noGrp="1"/>
          </p:cNvSpPr>
          <p:nvPr>
            <p:ph type="sldNum" sz="quarter" idx="3"/>
          </p:nvPr>
        </p:nvSpPr>
        <p:spPr>
          <a:xfrm>
            <a:off x="3816273" y="9374301"/>
            <a:ext cx="2919518" cy="495187"/>
          </a:xfrm>
          <a:prstGeom prst="rect">
            <a:avLst/>
          </a:prstGeom>
        </p:spPr>
        <p:txBody>
          <a:bodyPr vert="horz" lIns="91440" tIns="45720" rIns="91440" bIns="45720" rtlCol="0" anchor="b"/>
          <a:lstStyle>
            <a:lvl1pPr algn="r">
              <a:defRPr sz="1200"/>
            </a:lvl1pPr>
          </a:lstStyle>
          <a:p>
            <a:fld id="{BC7F4FAC-C7FB-4082-8E09-7E720B092399}" type="slidenum">
              <a:rPr kumimoji="1" lang="ja-JP" altLang="en-US" smtClean="0"/>
              <a:t>‹#›</a:t>
            </a:fld>
            <a:endParaRPr kumimoji="1" lang="ja-JP" altLang="en-US"/>
          </a:p>
        </p:txBody>
      </p:sp>
    </p:spTree>
    <p:extLst>
      <p:ext uri="{BB962C8B-B14F-4D97-AF65-F5344CB8AC3E}">
        <p14:creationId xmlns:p14="http://schemas.microsoft.com/office/powerpoint/2010/main" val="19537997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518" cy="4951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6273" y="0"/>
            <a:ext cx="2919518" cy="495188"/>
          </a:xfrm>
          <a:prstGeom prst="rect">
            <a:avLst/>
          </a:prstGeom>
        </p:spPr>
        <p:txBody>
          <a:bodyPr vert="horz" lIns="91440" tIns="45720" rIns="91440" bIns="45720" rtlCol="0"/>
          <a:lstStyle>
            <a:lvl1pPr algn="r">
              <a:defRPr sz="1200"/>
            </a:lvl1pPr>
          </a:lstStyle>
          <a:p>
            <a:fld id="{D0AA0B1D-7A51-42D9-8DFA-09F3C87A49A6}" type="datetimeFigureOut">
              <a:rPr kumimoji="1" lang="ja-JP" altLang="en-US" smtClean="0"/>
              <a:t>2023/9/12</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8200" cy="3330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735" y="4749691"/>
            <a:ext cx="5389880" cy="388611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4301"/>
            <a:ext cx="2919518" cy="4951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6273" y="9374301"/>
            <a:ext cx="2919518" cy="495187"/>
          </a:xfrm>
          <a:prstGeom prst="rect">
            <a:avLst/>
          </a:prstGeom>
        </p:spPr>
        <p:txBody>
          <a:bodyPr vert="horz" lIns="91440" tIns="45720" rIns="91440" bIns="45720" rtlCol="0" anchor="b"/>
          <a:lstStyle>
            <a:lvl1pPr algn="r">
              <a:defRPr sz="1200"/>
            </a:lvl1pPr>
          </a:lstStyle>
          <a:p>
            <a:fld id="{96EFCBF7-8B09-4221-B653-D7FD288FFF6B}" type="slidenum">
              <a:rPr kumimoji="1" lang="ja-JP" altLang="en-US" smtClean="0"/>
              <a:t>‹#›</a:t>
            </a:fld>
            <a:endParaRPr kumimoji="1" lang="ja-JP" altLang="en-US"/>
          </a:p>
        </p:txBody>
      </p:sp>
    </p:spTree>
    <p:extLst>
      <p:ext uri="{BB962C8B-B14F-4D97-AF65-F5344CB8AC3E}">
        <p14:creationId xmlns:p14="http://schemas.microsoft.com/office/powerpoint/2010/main" val="8106958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スライド イメージ プレースホルダー 1"/>
          <p:cNvSpPr>
            <a:spLocks noGrp="1" noRot="1" noChangeAspect="1" noTextEdit="1"/>
          </p:cNvSpPr>
          <p:nvPr>
            <p:ph type="sldImg"/>
          </p:nvPr>
        </p:nvSpPr>
        <p:spPr>
          <a:xfrm>
            <a:off x="-925513" y="955675"/>
            <a:ext cx="8504238" cy="4784725"/>
          </a:xfrm>
          <a:ln/>
        </p:spPr>
      </p:sp>
      <p:sp>
        <p:nvSpPr>
          <p:cNvPr id="97283" name="ノート プレースホルダー 2"/>
          <p:cNvSpPr>
            <a:spLocks noGrp="1"/>
          </p:cNvSpPr>
          <p:nvPr>
            <p:ph type="body" idx="1"/>
          </p:nvPr>
        </p:nvSpPr>
        <p:spPr>
          <a:noFill/>
        </p:spPr>
        <p:txBody>
          <a:bodyPr/>
          <a:lstStyle/>
          <a:p>
            <a:endParaRPr lang="ja-JP" altLang="en-US">
              <a:latin typeface="Arial" pitchFamily="34" charset="0"/>
            </a:endParaRPr>
          </a:p>
        </p:txBody>
      </p:sp>
    </p:spTree>
    <p:extLst>
      <p:ext uri="{BB962C8B-B14F-4D97-AF65-F5344CB8AC3E}">
        <p14:creationId xmlns:p14="http://schemas.microsoft.com/office/powerpoint/2010/main" val="3198990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1E71B7A-5BD3-48F6-A26E-9BFA73145D84}" type="slidenum">
              <a:rPr kumimoji="1" lang="ja-JP" altLang="en-US" smtClean="0"/>
              <a:t>7</a:t>
            </a:fld>
            <a:endParaRPr kumimoji="1" lang="ja-JP" altLang="en-US"/>
          </a:p>
        </p:txBody>
      </p:sp>
    </p:spTree>
    <p:extLst>
      <p:ext uri="{BB962C8B-B14F-4D97-AF65-F5344CB8AC3E}">
        <p14:creationId xmlns:p14="http://schemas.microsoft.com/office/powerpoint/2010/main" val="18633285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pic>
        <p:nvPicPr>
          <p:cNvPr id="12" name="図 1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タイトル 1"/>
          <p:cNvSpPr>
            <a:spLocks noGrp="1"/>
          </p:cNvSpPr>
          <p:nvPr>
            <p:ph type="ctrTitle" hasCustomPrompt="1"/>
          </p:nvPr>
        </p:nvSpPr>
        <p:spPr>
          <a:xfrm>
            <a:off x="1056000" y="2583693"/>
            <a:ext cx="10399400" cy="790614"/>
          </a:xfrm>
          <a:prstGeom prst="rect">
            <a:avLst/>
          </a:prstGeom>
        </p:spPr>
        <p:txBody>
          <a:bodyPr anchor="t"/>
          <a:lstStyle>
            <a:lvl1pPr algn="l">
              <a:lnSpc>
                <a:spcPct val="120000"/>
              </a:lnSpc>
              <a:defRPr sz="4000" b="0"/>
            </a:lvl1pPr>
          </a:lstStyle>
          <a:p>
            <a:r>
              <a:rPr kumimoji="1" lang="ja-JP" altLang="en-US" dirty="0"/>
              <a:t>表紙 </a:t>
            </a:r>
            <a:r>
              <a:rPr kumimoji="1" lang="en-US" altLang="ja-JP" dirty="0"/>
              <a:t>– </a:t>
            </a:r>
            <a:r>
              <a:rPr kumimoji="1" lang="ja-JP" altLang="en-US" dirty="0"/>
              <a:t>タイトル</a:t>
            </a:r>
          </a:p>
        </p:txBody>
      </p:sp>
      <p:sp>
        <p:nvSpPr>
          <p:cNvPr id="3" name="サブタイトル 2"/>
          <p:cNvSpPr>
            <a:spLocks noGrp="1"/>
          </p:cNvSpPr>
          <p:nvPr>
            <p:ph type="subTitle" idx="1" hasCustomPrompt="1"/>
          </p:nvPr>
        </p:nvSpPr>
        <p:spPr>
          <a:xfrm>
            <a:off x="1056000" y="3993093"/>
            <a:ext cx="1620000" cy="527577"/>
          </a:xfrm>
          <a:prstGeom prst="rect">
            <a:avLst/>
          </a:prstGeom>
        </p:spPr>
        <p:txBody>
          <a:bodyPr anchor="t"/>
          <a:lstStyle>
            <a:lvl1pPr marL="0" indent="0" algn="l">
              <a:lnSpc>
                <a:spcPct val="120000"/>
              </a:lnSpc>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ltLang="ja-JP" dirty="0"/>
              <a:t>YYYY/MM/DD</a:t>
            </a:r>
            <a:endParaRPr kumimoji="1" lang="ja-JP" altLang="en-US" dirty="0"/>
          </a:p>
        </p:txBody>
      </p:sp>
      <p:sp>
        <p:nvSpPr>
          <p:cNvPr id="11" name="テキスト プレースホルダー 10"/>
          <p:cNvSpPr>
            <a:spLocks noGrp="1"/>
          </p:cNvSpPr>
          <p:nvPr>
            <p:ph type="body" sz="quarter" idx="10" hasCustomPrompt="1"/>
          </p:nvPr>
        </p:nvSpPr>
        <p:spPr>
          <a:xfrm>
            <a:off x="1056000" y="1267017"/>
            <a:ext cx="10386700" cy="541983"/>
          </a:xfrm>
          <a:prstGeom prst="rect">
            <a:avLst/>
          </a:prstGeom>
        </p:spPr>
        <p:txBody>
          <a:bodyPr anchor="t"/>
          <a:lstStyle>
            <a:lvl1pPr marL="0" indent="0">
              <a:lnSpc>
                <a:spcPct val="120000"/>
              </a:lnSpc>
              <a:buNone/>
              <a:defRPr sz="2000"/>
            </a:lvl1pPr>
            <a:lvl2pPr marL="457200" indent="0">
              <a:buNone/>
              <a:defRPr/>
            </a:lvl2pPr>
            <a:lvl3pPr marL="914400" indent="0">
              <a:buNone/>
              <a:defRPr/>
            </a:lvl3pPr>
            <a:lvl4pPr marL="1371600" indent="0">
              <a:buNone/>
              <a:defRPr/>
            </a:lvl4pPr>
            <a:lvl5pPr marL="1828800" indent="0">
              <a:buNone/>
              <a:defRPr/>
            </a:lvl5pPr>
          </a:lstStyle>
          <a:p>
            <a:pPr lvl="0"/>
            <a:r>
              <a:rPr kumimoji="1" lang="ja-JP" altLang="en-US" dirty="0"/>
              <a:t>サブタイトル</a:t>
            </a:r>
          </a:p>
        </p:txBody>
      </p:sp>
      <p:sp>
        <p:nvSpPr>
          <p:cNvPr id="5" name="テキスト プレースホルダー 4"/>
          <p:cNvSpPr>
            <a:spLocks noGrp="1"/>
          </p:cNvSpPr>
          <p:nvPr>
            <p:ph type="body" sz="quarter" idx="11" hasCustomPrompt="1"/>
          </p:nvPr>
        </p:nvSpPr>
        <p:spPr>
          <a:xfrm>
            <a:off x="2676000" y="3993093"/>
            <a:ext cx="3420000" cy="527577"/>
          </a:xfrm>
          <a:prstGeom prst="rect">
            <a:avLst/>
          </a:prstGeom>
        </p:spPr>
        <p:txBody>
          <a:bodyPr/>
          <a:lstStyle>
            <a:lvl1pPr marL="0" indent="0">
              <a:lnSpc>
                <a:spcPct val="120000"/>
              </a:lnSpc>
              <a:buNone/>
              <a:defRPr sz="1400"/>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kumimoji="1" lang="ja-JP" altLang="en-US" dirty="0"/>
              <a:t>部署名</a:t>
            </a:r>
          </a:p>
        </p:txBody>
      </p:sp>
    </p:spTree>
    <p:extLst>
      <p:ext uri="{BB962C8B-B14F-4D97-AF65-F5344CB8AC3E}">
        <p14:creationId xmlns:p14="http://schemas.microsoft.com/office/powerpoint/2010/main" val="3880034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中基本01">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742600" y="232569"/>
            <a:ext cx="10712800" cy="734676"/>
          </a:xfrm>
          <a:prstGeom prst="rect">
            <a:avLst/>
          </a:prstGeom>
        </p:spPr>
        <p:txBody>
          <a:bodyPr anchor="ctr"/>
          <a:lstStyle>
            <a:lvl1pPr>
              <a:lnSpc>
                <a:spcPct val="120000"/>
              </a:lnSpc>
              <a:defRPr sz="2800" b="1" baseline="0"/>
            </a:lvl1pPr>
          </a:lstStyle>
          <a:p>
            <a:r>
              <a:rPr kumimoji="1" lang="ja-JP" altLang="en-US" dirty="0"/>
              <a:t>中基本</a:t>
            </a:r>
            <a:r>
              <a:rPr kumimoji="1" lang="en-US" altLang="ja-JP" dirty="0"/>
              <a:t>01 – </a:t>
            </a:r>
            <a:r>
              <a:rPr kumimoji="1" lang="ja-JP" altLang="en-US" dirty="0"/>
              <a:t>タイトル</a:t>
            </a:r>
          </a:p>
        </p:txBody>
      </p:sp>
      <p:sp>
        <p:nvSpPr>
          <p:cNvPr id="11"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dirty="0"/>
          </a:p>
        </p:txBody>
      </p:sp>
      <p:pic>
        <p:nvPicPr>
          <p:cNvPr id="3" name="図 4" descr="図形, 四角形&#10;&#10;説明は自動で生成されたものです">
            <a:extLst>
              <a:ext uri="{FF2B5EF4-FFF2-40B4-BE49-F238E27FC236}">
                <a16:creationId xmlns:a16="http://schemas.microsoft.com/office/drawing/2014/main" id="{0EFAE37B-8AA9-6371-D225-64CBA31E32FC}"/>
              </a:ext>
            </a:extLst>
          </p:cNvPr>
          <p:cNvPicPr>
            <a:picLocks noChangeAspect="1"/>
          </p:cNvPicPr>
          <p:nvPr userDrawn="1"/>
        </p:nvPicPr>
        <p:blipFill>
          <a:blip r:embed="rId2"/>
          <a:stretch>
            <a:fillRect/>
          </a:stretch>
        </p:blipFill>
        <p:spPr>
          <a:xfrm>
            <a:off x="119336" y="561310"/>
            <a:ext cx="509298" cy="77193"/>
          </a:xfrm>
          <a:prstGeom prst="rect">
            <a:avLst/>
          </a:prstGeom>
        </p:spPr>
      </p:pic>
    </p:spTree>
    <p:extLst>
      <p:ext uri="{BB962C8B-B14F-4D97-AF65-F5344CB8AC3E}">
        <p14:creationId xmlns:p14="http://schemas.microsoft.com/office/powerpoint/2010/main" val="2298120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中基本02">
    <p:spTree>
      <p:nvGrpSpPr>
        <p:cNvPr id="1" name=""/>
        <p:cNvGrpSpPr/>
        <p:nvPr/>
      </p:nvGrpSpPr>
      <p:grpSpPr>
        <a:xfrm>
          <a:off x="0" y="0"/>
          <a:ext cx="0" cy="0"/>
          <a:chOff x="0" y="0"/>
          <a:chExt cx="0" cy="0"/>
        </a:xfrm>
      </p:grpSpPr>
      <p:sp>
        <p:nvSpPr>
          <p:cNvPr id="16" name="テキスト プレースホルダー 15"/>
          <p:cNvSpPr>
            <a:spLocks noGrp="1"/>
          </p:cNvSpPr>
          <p:nvPr>
            <p:ph type="body" sz="quarter" idx="12" hasCustomPrompt="1"/>
          </p:nvPr>
        </p:nvSpPr>
        <p:spPr>
          <a:xfrm>
            <a:off x="1066800" y="4625119"/>
            <a:ext cx="10388600" cy="1260475"/>
          </a:xfrm>
          <a:prstGeom prst="rect">
            <a:avLst/>
          </a:prstGeom>
        </p:spPr>
        <p:txBody>
          <a:bodyPr/>
          <a:lstStyle>
            <a:lvl1pPr marL="0" indent="0">
              <a:lnSpc>
                <a:spcPct val="12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dirty="0"/>
              <a:t>本文</a:t>
            </a:r>
            <a:endParaRPr kumimoji="1" lang="en-US" altLang="ja-JP" dirty="0"/>
          </a:p>
        </p:txBody>
      </p:sp>
      <p:sp>
        <p:nvSpPr>
          <p:cNvPr id="13" name="テキスト プレースホルダー 4"/>
          <p:cNvSpPr>
            <a:spLocks noGrp="1"/>
          </p:cNvSpPr>
          <p:nvPr>
            <p:ph type="body" sz="quarter" idx="11" hasCustomPrompt="1"/>
          </p:nvPr>
        </p:nvSpPr>
        <p:spPr>
          <a:xfrm>
            <a:off x="1066800" y="4150506"/>
            <a:ext cx="10388600" cy="360362"/>
          </a:xfrm>
          <a:prstGeom prst="rect">
            <a:avLst/>
          </a:prstGeom>
        </p:spPr>
        <p:txBody>
          <a:bodyPr/>
          <a:lstStyle>
            <a:lvl1pPr marL="0" indent="0">
              <a:lnSpc>
                <a:spcPct val="120000"/>
              </a:lnSpc>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サブタイトル</a:t>
            </a:r>
          </a:p>
        </p:txBody>
      </p:sp>
      <p:sp>
        <p:nvSpPr>
          <p:cNvPr id="5" name="テキスト プレースホルダー 4"/>
          <p:cNvSpPr>
            <a:spLocks noGrp="1"/>
          </p:cNvSpPr>
          <p:nvPr>
            <p:ph type="body" sz="quarter" idx="10" hasCustomPrompt="1"/>
          </p:nvPr>
        </p:nvSpPr>
        <p:spPr>
          <a:xfrm>
            <a:off x="1066800" y="1989138"/>
            <a:ext cx="10388600" cy="360362"/>
          </a:xfrm>
          <a:prstGeom prst="rect">
            <a:avLst/>
          </a:prstGeom>
        </p:spPr>
        <p:txBody>
          <a:bodyPr/>
          <a:lstStyle>
            <a:lvl1pPr marL="0" indent="0">
              <a:lnSpc>
                <a:spcPct val="120000"/>
              </a:lnSpc>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サブタイトル</a:t>
            </a:r>
          </a:p>
        </p:txBody>
      </p:sp>
      <p:sp>
        <p:nvSpPr>
          <p:cNvPr id="2"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dirty="0"/>
              <a:t>中基本</a:t>
            </a:r>
            <a:r>
              <a:rPr kumimoji="1" lang="en-US" altLang="ja-JP" dirty="0"/>
              <a:t>02 – </a:t>
            </a:r>
            <a:r>
              <a:rPr kumimoji="1" lang="ja-JP" altLang="en-US" dirty="0"/>
              <a:t>タイトル</a:t>
            </a:r>
          </a:p>
        </p:txBody>
      </p:sp>
      <p:sp>
        <p:nvSpPr>
          <p:cNvPr id="10" name="サブタイトル 2"/>
          <p:cNvSpPr>
            <a:spLocks noGrp="1"/>
          </p:cNvSpPr>
          <p:nvPr>
            <p:ph type="subTitle" idx="1" hasCustomPrompt="1"/>
          </p:nvPr>
        </p:nvSpPr>
        <p:spPr>
          <a:xfrm>
            <a:off x="1066801" y="2463500"/>
            <a:ext cx="10388600" cy="1260000"/>
          </a:xfrm>
          <a:prstGeom prst="rect">
            <a:avLst/>
          </a:prstGeom>
        </p:spPr>
        <p:txBody>
          <a:bodyPr anchor="t"/>
          <a:lstStyle>
            <a:lvl1pPr marL="0" marR="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本文</a:t>
            </a:r>
          </a:p>
        </p:txBody>
      </p:sp>
      <p:sp>
        <p:nvSpPr>
          <p:cNvPr id="11"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dirty="0"/>
          </a:p>
        </p:txBody>
      </p:sp>
    </p:spTree>
    <p:extLst>
      <p:ext uri="{BB962C8B-B14F-4D97-AF65-F5344CB8AC3E}">
        <p14:creationId xmlns:p14="http://schemas.microsoft.com/office/powerpoint/2010/main" val="17152417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中基本03">
    <p:spTree>
      <p:nvGrpSpPr>
        <p:cNvPr id="1" name=""/>
        <p:cNvGrpSpPr/>
        <p:nvPr/>
      </p:nvGrpSpPr>
      <p:grpSpPr>
        <a:xfrm>
          <a:off x="0" y="0"/>
          <a:ext cx="0" cy="0"/>
          <a:chOff x="0" y="0"/>
          <a:chExt cx="0" cy="0"/>
        </a:xfrm>
      </p:grpSpPr>
      <p:sp>
        <p:nvSpPr>
          <p:cNvPr id="16" name="テキスト プレースホルダー 15"/>
          <p:cNvSpPr>
            <a:spLocks noGrp="1"/>
          </p:cNvSpPr>
          <p:nvPr>
            <p:ph type="body" sz="quarter" idx="12" hasCustomPrompt="1"/>
          </p:nvPr>
        </p:nvSpPr>
        <p:spPr>
          <a:xfrm>
            <a:off x="6429600" y="2463501"/>
            <a:ext cx="5025800" cy="3422094"/>
          </a:xfrm>
          <a:prstGeom prst="rect">
            <a:avLst/>
          </a:prstGeom>
        </p:spPr>
        <p:txBody>
          <a:bodyPr/>
          <a:lstStyle>
            <a:lvl1pPr marL="0" indent="0">
              <a:lnSpc>
                <a:spcPct val="120000"/>
              </a:lnSpc>
              <a:spcBef>
                <a:spcPts val="60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kumimoji="1" lang="ja-JP" altLang="en-US" dirty="0"/>
              <a:t>本文</a:t>
            </a:r>
          </a:p>
        </p:txBody>
      </p:sp>
      <p:sp>
        <p:nvSpPr>
          <p:cNvPr id="5" name="テキスト プレースホルダー 4"/>
          <p:cNvSpPr>
            <a:spLocks noGrp="1"/>
          </p:cNvSpPr>
          <p:nvPr>
            <p:ph type="body" sz="quarter" idx="10" hasCustomPrompt="1"/>
          </p:nvPr>
        </p:nvSpPr>
        <p:spPr>
          <a:xfrm>
            <a:off x="1066800" y="1989138"/>
            <a:ext cx="5029199" cy="360362"/>
          </a:xfrm>
          <a:prstGeom prst="rect">
            <a:avLst/>
          </a:prstGeom>
        </p:spPr>
        <p:txBody>
          <a:bodyPr/>
          <a:lstStyle>
            <a:lvl1pPr marL="0" indent="0">
              <a:lnSpc>
                <a:spcPct val="120000"/>
              </a:lnSpc>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サブタイトル</a:t>
            </a:r>
          </a:p>
        </p:txBody>
      </p:sp>
      <p:sp>
        <p:nvSpPr>
          <p:cNvPr id="2"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dirty="0"/>
              <a:t>中基本</a:t>
            </a:r>
            <a:r>
              <a:rPr kumimoji="1" lang="en-US" altLang="ja-JP" dirty="0"/>
              <a:t>03 – </a:t>
            </a:r>
            <a:r>
              <a:rPr kumimoji="1" lang="ja-JP" altLang="en-US" dirty="0"/>
              <a:t>タイトル</a:t>
            </a:r>
          </a:p>
        </p:txBody>
      </p:sp>
      <p:sp>
        <p:nvSpPr>
          <p:cNvPr id="10" name="サブタイトル 2"/>
          <p:cNvSpPr>
            <a:spLocks noGrp="1"/>
          </p:cNvSpPr>
          <p:nvPr>
            <p:ph type="subTitle" idx="1" hasCustomPrompt="1"/>
          </p:nvPr>
        </p:nvSpPr>
        <p:spPr>
          <a:xfrm>
            <a:off x="1066801" y="2463500"/>
            <a:ext cx="5029199" cy="3421506"/>
          </a:xfrm>
          <a:prstGeom prst="rect">
            <a:avLst/>
          </a:prstGeom>
        </p:spPr>
        <p:txBody>
          <a:bodyPr anchor="t"/>
          <a:lst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本文</a:t>
            </a:r>
          </a:p>
        </p:txBody>
      </p:sp>
      <p:sp>
        <p:nvSpPr>
          <p:cNvPr id="11"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dirty="0"/>
          </a:p>
        </p:txBody>
      </p:sp>
      <p:sp>
        <p:nvSpPr>
          <p:cNvPr id="12" name="テキスト プレースホルダー 4"/>
          <p:cNvSpPr>
            <a:spLocks noGrp="1"/>
          </p:cNvSpPr>
          <p:nvPr>
            <p:ph type="body" sz="quarter" idx="13" hasCustomPrompt="1"/>
          </p:nvPr>
        </p:nvSpPr>
        <p:spPr>
          <a:xfrm>
            <a:off x="6429600" y="1989138"/>
            <a:ext cx="5029199" cy="360362"/>
          </a:xfrm>
          <a:prstGeom prst="rect">
            <a:avLst/>
          </a:prstGeom>
        </p:spPr>
        <p:txBody>
          <a:bodyPr/>
          <a:lstStyle>
            <a:lvl1pPr marL="0" indent="0">
              <a:lnSpc>
                <a:spcPct val="120000"/>
              </a:lnSpc>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サブタイトル</a:t>
            </a:r>
          </a:p>
        </p:txBody>
      </p:sp>
    </p:spTree>
    <p:extLst>
      <p:ext uri="{BB962C8B-B14F-4D97-AF65-F5344CB8AC3E}">
        <p14:creationId xmlns:p14="http://schemas.microsoft.com/office/powerpoint/2010/main" val="3382203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中基本04">
    <p:spTree>
      <p:nvGrpSpPr>
        <p:cNvPr id="1" name=""/>
        <p:cNvGrpSpPr/>
        <p:nvPr/>
      </p:nvGrpSpPr>
      <p:grpSpPr>
        <a:xfrm>
          <a:off x="0" y="0"/>
          <a:ext cx="0" cy="0"/>
          <a:chOff x="0" y="0"/>
          <a:chExt cx="0" cy="0"/>
        </a:xfrm>
      </p:grpSpPr>
      <p:sp>
        <p:nvSpPr>
          <p:cNvPr id="13" name="コンテンツ プレースホルダー 3"/>
          <p:cNvSpPr>
            <a:spLocks noGrp="1"/>
          </p:cNvSpPr>
          <p:nvPr>
            <p:ph sz="quarter" idx="15"/>
          </p:nvPr>
        </p:nvSpPr>
        <p:spPr>
          <a:xfrm>
            <a:off x="5376000" y="1989000"/>
            <a:ext cx="6082800" cy="3960000"/>
          </a:xfrm>
          <a:prstGeom prst="rect">
            <a:avLst/>
          </a:prstGeom>
          <a:noFill/>
        </p:spPr>
        <p:txBody>
          <a:bodyPr>
            <a:normAutofit/>
          </a:bodyPr>
          <a:lstStyle/>
          <a:p>
            <a:pPr lvl="0"/>
            <a:endParaRPr kumimoji="1" lang="ja-JP" altLang="en-US" dirty="0"/>
          </a:p>
        </p:txBody>
      </p:sp>
      <p:sp>
        <p:nvSpPr>
          <p:cNvPr id="5" name="テキスト プレースホルダー 4"/>
          <p:cNvSpPr>
            <a:spLocks noGrp="1"/>
          </p:cNvSpPr>
          <p:nvPr>
            <p:ph type="body" sz="quarter" idx="10" hasCustomPrompt="1"/>
          </p:nvPr>
        </p:nvSpPr>
        <p:spPr>
          <a:xfrm>
            <a:off x="1066801" y="1989138"/>
            <a:ext cx="3949199" cy="360362"/>
          </a:xfrm>
          <a:prstGeom prst="rect">
            <a:avLst/>
          </a:prstGeom>
        </p:spPr>
        <p:txBody>
          <a:bodyPr/>
          <a:lstStyle>
            <a:lvl1pPr marL="0" indent="0">
              <a:lnSpc>
                <a:spcPct val="120000"/>
              </a:lnSpc>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サブタイトル</a:t>
            </a:r>
          </a:p>
        </p:txBody>
      </p:sp>
      <p:sp>
        <p:nvSpPr>
          <p:cNvPr id="2"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dirty="0"/>
              <a:t>中基本</a:t>
            </a:r>
            <a:r>
              <a:rPr kumimoji="1" lang="en-US" altLang="ja-JP" dirty="0"/>
              <a:t>04 – </a:t>
            </a:r>
            <a:r>
              <a:rPr kumimoji="1" lang="ja-JP" altLang="en-US" dirty="0"/>
              <a:t>タイトル</a:t>
            </a:r>
          </a:p>
        </p:txBody>
      </p:sp>
      <p:sp>
        <p:nvSpPr>
          <p:cNvPr id="11"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dirty="0"/>
          </a:p>
        </p:txBody>
      </p:sp>
      <p:sp>
        <p:nvSpPr>
          <p:cNvPr id="14" name="サブタイトル 2"/>
          <p:cNvSpPr>
            <a:spLocks noGrp="1"/>
          </p:cNvSpPr>
          <p:nvPr>
            <p:ph type="subTitle" idx="1" hasCustomPrompt="1"/>
          </p:nvPr>
        </p:nvSpPr>
        <p:spPr>
          <a:xfrm>
            <a:off x="1066801" y="2463500"/>
            <a:ext cx="3949199" cy="3421506"/>
          </a:xfrm>
          <a:prstGeom prst="rect">
            <a:avLst/>
          </a:prstGeom>
        </p:spPr>
        <p:txBody>
          <a:bodyPr anchor="t"/>
          <a:lstStyle>
            <a:lvl1pPr marL="0" marR="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本文</a:t>
            </a:r>
          </a:p>
        </p:txBody>
      </p:sp>
    </p:spTree>
    <p:extLst>
      <p:ext uri="{BB962C8B-B14F-4D97-AF65-F5344CB8AC3E}">
        <p14:creationId xmlns:p14="http://schemas.microsoft.com/office/powerpoint/2010/main" val="739641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中基本05">
    <p:spTree>
      <p:nvGrpSpPr>
        <p:cNvPr id="1" name=""/>
        <p:cNvGrpSpPr/>
        <p:nvPr/>
      </p:nvGrpSpPr>
      <p:grpSpPr>
        <a:xfrm>
          <a:off x="0" y="0"/>
          <a:ext cx="0" cy="0"/>
          <a:chOff x="0" y="0"/>
          <a:chExt cx="0" cy="0"/>
        </a:xfrm>
      </p:grpSpPr>
      <p:sp>
        <p:nvSpPr>
          <p:cNvPr id="13" name="コンテンツ プレースホルダー 3"/>
          <p:cNvSpPr>
            <a:spLocks noGrp="1"/>
          </p:cNvSpPr>
          <p:nvPr>
            <p:ph sz="quarter" idx="15"/>
          </p:nvPr>
        </p:nvSpPr>
        <p:spPr>
          <a:xfrm>
            <a:off x="5376000" y="1989000"/>
            <a:ext cx="6082800" cy="3960000"/>
          </a:xfrm>
          <a:prstGeom prst="rect">
            <a:avLst/>
          </a:prstGeom>
          <a:noFill/>
        </p:spPr>
        <p:txBody>
          <a:bodyPr/>
          <a:lstStyle/>
          <a:p>
            <a:pPr lvl="0"/>
            <a:endParaRPr kumimoji="1" lang="ja-JP" altLang="en-US" dirty="0"/>
          </a:p>
        </p:txBody>
      </p:sp>
      <p:sp>
        <p:nvSpPr>
          <p:cNvPr id="5" name="テキスト プレースホルダー 4"/>
          <p:cNvSpPr>
            <a:spLocks noGrp="1"/>
          </p:cNvSpPr>
          <p:nvPr>
            <p:ph type="body" sz="quarter" idx="10" hasCustomPrompt="1"/>
          </p:nvPr>
        </p:nvSpPr>
        <p:spPr>
          <a:xfrm>
            <a:off x="1066801" y="1989138"/>
            <a:ext cx="3949199" cy="360362"/>
          </a:xfrm>
          <a:prstGeom prst="rect">
            <a:avLst/>
          </a:prstGeom>
        </p:spPr>
        <p:txBody>
          <a:bodyPr/>
          <a:lstStyle>
            <a:lvl1pPr marL="0" indent="0">
              <a:lnSpc>
                <a:spcPct val="120000"/>
              </a:lnSpc>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サブタイトル</a:t>
            </a:r>
          </a:p>
        </p:txBody>
      </p:sp>
      <p:sp>
        <p:nvSpPr>
          <p:cNvPr id="2"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dirty="0"/>
              <a:t>中基本</a:t>
            </a:r>
            <a:r>
              <a:rPr kumimoji="1" lang="en-US" altLang="ja-JP" dirty="0"/>
              <a:t>05 – </a:t>
            </a:r>
            <a:r>
              <a:rPr kumimoji="1" lang="ja-JP" altLang="en-US" dirty="0"/>
              <a:t>タイトル</a:t>
            </a:r>
          </a:p>
        </p:txBody>
      </p:sp>
      <p:sp>
        <p:nvSpPr>
          <p:cNvPr id="11"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dirty="0"/>
          </a:p>
        </p:txBody>
      </p:sp>
      <p:sp>
        <p:nvSpPr>
          <p:cNvPr id="14" name="サブタイトル 2"/>
          <p:cNvSpPr>
            <a:spLocks noGrp="1"/>
          </p:cNvSpPr>
          <p:nvPr>
            <p:ph type="subTitle" idx="1" hasCustomPrompt="1"/>
          </p:nvPr>
        </p:nvSpPr>
        <p:spPr>
          <a:xfrm>
            <a:off x="1066801" y="2463500"/>
            <a:ext cx="3949199" cy="1325500"/>
          </a:xfrm>
          <a:prstGeom prst="rect">
            <a:avLst/>
          </a:prstGeom>
        </p:spPr>
        <p:txBody>
          <a:bodyPr anchor="t"/>
          <a:lstStyle>
            <a:lvl1pPr marL="0" marR="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本文</a:t>
            </a:r>
          </a:p>
        </p:txBody>
      </p:sp>
      <p:sp>
        <p:nvSpPr>
          <p:cNvPr id="9" name="テキスト プレースホルダー 4"/>
          <p:cNvSpPr>
            <a:spLocks noGrp="1"/>
          </p:cNvSpPr>
          <p:nvPr>
            <p:ph type="body" sz="quarter" idx="16" hasCustomPrompt="1"/>
          </p:nvPr>
        </p:nvSpPr>
        <p:spPr>
          <a:xfrm>
            <a:off x="1066801" y="4149000"/>
            <a:ext cx="3949199" cy="360362"/>
          </a:xfrm>
          <a:prstGeom prst="rect">
            <a:avLst/>
          </a:prstGeom>
        </p:spPr>
        <p:txBody>
          <a:bodyPr/>
          <a:lstStyle>
            <a:lvl1pPr marL="0" indent="0">
              <a:lnSpc>
                <a:spcPct val="120000"/>
              </a:lnSpc>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サブタイトル</a:t>
            </a:r>
          </a:p>
        </p:txBody>
      </p:sp>
      <p:sp>
        <p:nvSpPr>
          <p:cNvPr id="4" name="テキスト プレースホルダー 3"/>
          <p:cNvSpPr>
            <a:spLocks noGrp="1"/>
          </p:cNvSpPr>
          <p:nvPr>
            <p:ph type="body" sz="quarter" idx="17" hasCustomPrompt="1"/>
          </p:nvPr>
        </p:nvSpPr>
        <p:spPr>
          <a:xfrm>
            <a:off x="1066800" y="4619402"/>
            <a:ext cx="3949700" cy="1325563"/>
          </a:xfrm>
          <a:prstGeom prst="rect">
            <a:avLst/>
          </a:prstGeom>
        </p:spPr>
        <p:txBody>
          <a:bodyPr/>
          <a:lstStyle>
            <a:lvl1pPr marL="0" indent="0">
              <a:lnSpc>
                <a:spcPct val="120000"/>
              </a:lnSpc>
              <a:spcBef>
                <a:spcPts val="0"/>
              </a:spcBef>
              <a:buFontTx/>
              <a:buNone/>
              <a:defRPr sz="1000"/>
            </a:lvl1pPr>
            <a:lvl2pPr marL="457200" indent="0">
              <a:buFontTx/>
              <a:buNone/>
              <a:defRPr sz="1000"/>
            </a:lvl2pPr>
            <a:lvl3pPr marL="914400" indent="0">
              <a:buFontTx/>
              <a:buNone/>
              <a:defRPr sz="1000"/>
            </a:lvl3pPr>
            <a:lvl4pPr marL="1371600" indent="0">
              <a:buFontTx/>
              <a:buNone/>
              <a:defRPr sz="1000"/>
            </a:lvl4pPr>
            <a:lvl5pPr marL="1828800" indent="0">
              <a:buFontTx/>
              <a:buNone/>
              <a:defRPr sz="1000"/>
            </a:lvl5pPr>
          </a:lstStyle>
          <a:p>
            <a:pPr lvl="0"/>
            <a:r>
              <a:rPr kumimoji="1" lang="ja-JP" altLang="en-US" dirty="0"/>
              <a:t>本文</a:t>
            </a:r>
          </a:p>
        </p:txBody>
      </p:sp>
    </p:spTree>
    <p:extLst>
      <p:ext uri="{BB962C8B-B14F-4D97-AF65-F5344CB8AC3E}">
        <p14:creationId xmlns:p14="http://schemas.microsoft.com/office/powerpoint/2010/main" val="1619553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中基本06">
    <p:spTree>
      <p:nvGrpSpPr>
        <p:cNvPr id="1" name=""/>
        <p:cNvGrpSpPr/>
        <p:nvPr/>
      </p:nvGrpSpPr>
      <p:grpSpPr>
        <a:xfrm>
          <a:off x="0" y="0"/>
          <a:ext cx="0" cy="0"/>
          <a:chOff x="0" y="0"/>
          <a:chExt cx="0" cy="0"/>
        </a:xfrm>
      </p:grpSpPr>
      <p:sp>
        <p:nvSpPr>
          <p:cNvPr id="13" name="コンテンツ プレースホルダー 3"/>
          <p:cNvSpPr>
            <a:spLocks noGrp="1"/>
          </p:cNvSpPr>
          <p:nvPr>
            <p:ph sz="quarter" idx="15"/>
          </p:nvPr>
        </p:nvSpPr>
        <p:spPr>
          <a:xfrm>
            <a:off x="6429600" y="2463800"/>
            <a:ext cx="5029200" cy="3421063"/>
          </a:xfrm>
          <a:prstGeom prst="rect">
            <a:avLst/>
          </a:prstGeom>
          <a:noFill/>
        </p:spPr>
        <p:txBody>
          <a:bodyPr/>
          <a:lstStyle/>
          <a:p>
            <a:pPr lvl="0"/>
            <a:endParaRPr kumimoji="1" lang="ja-JP" altLang="en-US" dirty="0"/>
          </a:p>
        </p:txBody>
      </p:sp>
      <p:sp>
        <p:nvSpPr>
          <p:cNvPr id="4" name="コンテンツ プレースホルダー 3"/>
          <p:cNvSpPr>
            <a:spLocks noGrp="1"/>
          </p:cNvSpPr>
          <p:nvPr>
            <p:ph sz="quarter" idx="14"/>
          </p:nvPr>
        </p:nvSpPr>
        <p:spPr>
          <a:xfrm>
            <a:off x="1066800" y="2463800"/>
            <a:ext cx="5029200" cy="3421063"/>
          </a:xfrm>
          <a:prstGeom prst="rect">
            <a:avLst/>
          </a:prstGeom>
          <a:noFill/>
        </p:spPr>
        <p:txBody>
          <a:bodyPr/>
          <a:lstStyle/>
          <a:p>
            <a:pPr lvl="0"/>
            <a:endParaRPr kumimoji="1" lang="ja-JP" altLang="en-US" dirty="0"/>
          </a:p>
        </p:txBody>
      </p:sp>
      <p:sp>
        <p:nvSpPr>
          <p:cNvPr id="5" name="テキスト プレースホルダー 4"/>
          <p:cNvSpPr>
            <a:spLocks noGrp="1"/>
          </p:cNvSpPr>
          <p:nvPr>
            <p:ph type="body" sz="quarter" idx="10" hasCustomPrompt="1"/>
          </p:nvPr>
        </p:nvSpPr>
        <p:spPr>
          <a:xfrm>
            <a:off x="1066800" y="1989138"/>
            <a:ext cx="5029199" cy="360362"/>
          </a:xfrm>
          <a:prstGeom prst="rect">
            <a:avLst/>
          </a:prstGeom>
        </p:spPr>
        <p:txBody>
          <a:bodyPr/>
          <a:lstStyle>
            <a:lvl1pPr marL="0" indent="0">
              <a:lnSpc>
                <a:spcPct val="120000"/>
              </a:lnSpc>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サブタイトル</a:t>
            </a:r>
          </a:p>
        </p:txBody>
      </p:sp>
      <p:sp>
        <p:nvSpPr>
          <p:cNvPr id="2"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dirty="0"/>
              <a:t>中基本</a:t>
            </a:r>
            <a:r>
              <a:rPr kumimoji="1" lang="en-US" altLang="ja-JP" dirty="0"/>
              <a:t>06 – </a:t>
            </a:r>
            <a:r>
              <a:rPr kumimoji="1" lang="ja-JP" altLang="en-US" dirty="0"/>
              <a:t>タイトル</a:t>
            </a:r>
          </a:p>
        </p:txBody>
      </p:sp>
      <p:sp>
        <p:nvSpPr>
          <p:cNvPr id="11"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dirty="0"/>
          </a:p>
        </p:txBody>
      </p:sp>
      <p:sp>
        <p:nvSpPr>
          <p:cNvPr id="12" name="テキスト プレースホルダー 4"/>
          <p:cNvSpPr>
            <a:spLocks noGrp="1"/>
          </p:cNvSpPr>
          <p:nvPr>
            <p:ph type="body" sz="quarter" idx="13" hasCustomPrompt="1"/>
          </p:nvPr>
        </p:nvSpPr>
        <p:spPr>
          <a:xfrm>
            <a:off x="6429600" y="1989138"/>
            <a:ext cx="5029199" cy="360362"/>
          </a:xfrm>
          <a:prstGeom prst="rect">
            <a:avLst/>
          </a:prstGeom>
        </p:spPr>
        <p:txBody>
          <a:bodyPr/>
          <a:lstStyle>
            <a:lvl1pPr marL="0" indent="0">
              <a:lnSpc>
                <a:spcPct val="120000"/>
              </a:lnSpc>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サブタイトル</a:t>
            </a:r>
          </a:p>
        </p:txBody>
      </p:sp>
    </p:spTree>
    <p:extLst>
      <p:ext uri="{BB962C8B-B14F-4D97-AF65-F5344CB8AC3E}">
        <p14:creationId xmlns:p14="http://schemas.microsoft.com/office/powerpoint/2010/main" val="36775035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中基本07">
    <p:spTree>
      <p:nvGrpSpPr>
        <p:cNvPr id="1" name=""/>
        <p:cNvGrpSpPr/>
        <p:nvPr/>
      </p:nvGrpSpPr>
      <p:grpSpPr>
        <a:xfrm>
          <a:off x="0" y="0"/>
          <a:ext cx="0" cy="0"/>
          <a:chOff x="0" y="0"/>
          <a:chExt cx="0" cy="0"/>
        </a:xfrm>
      </p:grpSpPr>
      <p:sp>
        <p:nvSpPr>
          <p:cNvPr id="5" name="テキスト プレースホルダー 4"/>
          <p:cNvSpPr>
            <a:spLocks noGrp="1"/>
          </p:cNvSpPr>
          <p:nvPr>
            <p:ph type="body" sz="quarter" idx="10" hasCustomPrompt="1"/>
          </p:nvPr>
        </p:nvSpPr>
        <p:spPr>
          <a:xfrm>
            <a:off x="1066800" y="1989138"/>
            <a:ext cx="4309199" cy="360362"/>
          </a:xfrm>
          <a:prstGeom prst="rect">
            <a:avLst/>
          </a:prstGeom>
        </p:spPr>
        <p:txBody>
          <a:bodyPr/>
          <a:lstStyle>
            <a:lvl1pPr marL="0" indent="0">
              <a:lnSpc>
                <a:spcPct val="120000"/>
              </a:lnSpc>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サブタイトル</a:t>
            </a:r>
          </a:p>
        </p:txBody>
      </p:sp>
      <p:sp>
        <p:nvSpPr>
          <p:cNvPr id="2"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dirty="0"/>
              <a:t>中基本</a:t>
            </a:r>
            <a:r>
              <a:rPr kumimoji="1" lang="en-US" altLang="ja-JP" dirty="0"/>
              <a:t>07 – </a:t>
            </a:r>
            <a:r>
              <a:rPr kumimoji="1" lang="ja-JP" altLang="en-US" dirty="0"/>
              <a:t>タイトル</a:t>
            </a:r>
          </a:p>
        </p:txBody>
      </p:sp>
      <p:sp>
        <p:nvSpPr>
          <p:cNvPr id="10" name="サブタイトル 2"/>
          <p:cNvSpPr>
            <a:spLocks noGrp="1"/>
          </p:cNvSpPr>
          <p:nvPr>
            <p:ph type="subTitle" idx="1" hasCustomPrompt="1"/>
          </p:nvPr>
        </p:nvSpPr>
        <p:spPr>
          <a:xfrm>
            <a:off x="1066801" y="2463500"/>
            <a:ext cx="4309197" cy="785500"/>
          </a:xfrm>
          <a:prstGeom prst="rect">
            <a:avLst/>
          </a:prstGeom>
        </p:spPr>
        <p:txBody>
          <a:bodyPr anchor="t"/>
          <a:lstStyle>
            <a:lvl1pPr marL="0" marR="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sz="1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本文</a:t>
            </a:r>
            <a:r>
              <a:rPr kumimoji="1" lang="en-US" altLang="ja-JP" dirty="0"/>
              <a:t> - 2</a:t>
            </a:r>
            <a:r>
              <a:rPr kumimoji="1" lang="ja-JP" altLang="en-US" dirty="0"/>
              <a:t>行推奨</a:t>
            </a:r>
          </a:p>
        </p:txBody>
      </p:sp>
      <p:sp>
        <p:nvSpPr>
          <p:cNvPr id="11"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dirty="0"/>
          </a:p>
        </p:txBody>
      </p:sp>
      <p:sp>
        <p:nvSpPr>
          <p:cNvPr id="13" name="コンテンツ プレースホルダー 12"/>
          <p:cNvSpPr>
            <a:spLocks noGrp="1"/>
          </p:cNvSpPr>
          <p:nvPr>
            <p:ph sz="quarter" idx="11"/>
          </p:nvPr>
        </p:nvSpPr>
        <p:spPr>
          <a:xfrm>
            <a:off x="1066802" y="3428999"/>
            <a:ext cx="4309198" cy="2879726"/>
          </a:xfrm>
          <a:prstGeom prst="rect">
            <a:avLst/>
          </a:prstGeom>
          <a:noFill/>
        </p:spPr>
        <p:txBody>
          <a:bodyPr/>
          <a:lstStyle/>
          <a:p>
            <a:pPr lvl="0"/>
            <a:endParaRPr kumimoji="1" lang="ja-JP" altLang="en-US" dirty="0"/>
          </a:p>
        </p:txBody>
      </p:sp>
      <p:sp>
        <p:nvSpPr>
          <p:cNvPr id="8" name="テキスト プレースホルダー 4"/>
          <p:cNvSpPr>
            <a:spLocks noGrp="1"/>
          </p:cNvSpPr>
          <p:nvPr>
            <p:ph type="body" sz="quarter" idx="12" hasCustomPrompt="1"/>
          </p:nvPr>
        </p:nvSpPr>
        <p:spPr>
          <a:xfrm>
            <a:off x="6815998" y="1989138"/>
            <a:ext cx="4309199" cy="360362"/>
          </a:xfrm>
          <a:prstGeom prst="rect">
            <a:avLst/>
          </a:prstGeom>
        </p:spPr>
        <p:txBody>
          <a:bodyPr/>
          <a:lstStyle>
            <a:lvl1pPr marL="0" indent="0">
              <a:lnSpc>
                <a:spcPct val="120000"/>
              </a:lnSpc>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サブタイトル</a:t>
            </a:r>
          </a:p>
        </p:txBody>
      </p:sp>
      <p:sp>
        <p:nvSpPr>
          <p:cNvPr id="12" name="コンテンツ プレースホルダー 12"/>
          <p:cNvSpPr>
            <a:spLocks noGrp="1"/>
          </p:cNvSpPr>
          <p:nvPr>
            <p:ph sz="quarter" idx="13"/>
          </p:nvPr>
        </p:nvSpPr>
        <p:spPr>
          <a:xfrm>
            <a:off x="6816000" y="3428999"/>
            <a:ext cx="4309198" cy="2879726"/>
          </a:xfrm>
          <a:prstGeom prst="rect">
            <a:avLst/>
          </a:prstGeom>
          <a:noFill/>
        </p:spPr>
        <p:txBody>
          <a:bodyPr/>
          <a:lstStyle/>
          <a:p>
            <a:pPr lvl="0"/>
            <a:endParaRPr kumimoji="1" lang="ja-JP" altLang="en-US" dirty="0"/>
          </a:p>
        </p:txBody>
      </p:sp>
      <p:sp>
        <p:nvSpPr>
          <p:cNvPr id="6" name="テキスト プレースホルダー 5"/>
          <p:cNvSpPr>
            <a:spLocks noGrp="1"/>
          </p:cNvSpPr>
          <p:nvPr>
            <p:ph type="body" sz="quarter" idx="14" hasCustomPrompt="1"/>
          </p:nvPr>
        </p:nvSpPr>
        <p:spPr>
          <a:xfrm>
            <a:off x="6815998" y="2463800"/>
            <a:ext cx="4308475" cy="785813"/>
          </a:xfrm>
          <a:prstGeom prst="rect">
            <a:avLst/>
          </a:prstGeom>
        </p:spPr>
        <p:txBody>
          <a:bodyPr/>
          <a:lstStyle>
            <a:lvl1pPr marL="0" indent="0">
              <a:lnSpc>
                <a:spcPct val="120000"/>
              </a:lnSpc>
              <a:spcBef>
                <a:spcPts val="0"/>
              </a:spcBef>
              <a:buNone/>
              <a:defRPr sz="1400"/>
            </a:lvl1pPr>
            <a:lvl2pPr marL="457200" indent="0">
              <a:buNone/>
              <a:defRPr/>
            </a:lvl2pPr>
            <a:lvl3pPr marL="914400" indent="0">
              <a:buNone/>
              <a:defRPr/>
            </a:lvl3pPr>
            <a:lvl4pPr marL="1371600" indent="0">
              <a:buNone/>
              <a:defRPr/>
            </a:lvl4pPr>
            <a:lvl5pPr marL="1828800" indent="0">
              <a:buNone/>
              <a:defRPr/>
            </a:lvl5pPr>
          </a:lstStyle>
          <a:p>
            <a:r>
              <a:rPr kumimoji="1" lang="ja-JP" altLang="en-US" dirty="0"/>
              <a:t>本文</a:t>
            </a:r>
            <a:r>
              <a:rPr kumimoji="1" lang="en-US" altLang="ja-JP" dirty="0"/>
              <a:t> - 2</a:t>
            </a:r>
            <a:r>
              <a:rPr kumimoji="1" lang="ja-JP" altLang="en-US" dirty="0"/>
              <a:t>行推奨</a:t>
            </a:r>
          </a:p>
        </p:txBody>
      </p:sp>
    </p:spTree>
    <p:extLst>
      <p:ext uri="{BB962C8B-B14F-4D97-AF65-F5344CB8AC3E}">
        <p14:creationId xmlns:p14="http://schemas.microsoft.com/office/powerpoint/2010/main" val="35934451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中基本08">
    <p:spTree>
      <p:nvGrpSpPr>
        <p:cNvPr id="1" name=""/>
        <p:cNvGrpSpPr/>
        <p:nvPr/>
      </p:nvGrpSpPr>
      <p:grpSpPr>
        <a:xfrm>
          <a:off x="0" y="0"/>
          <a:ext cx="0" cy="0"/>
          <a:chOff x="0" y="0"/>
          <a:chExt cx="0" cy="0"/>
        </a:xfrm>
      </p:grpSpPr>
      <p:sp>
        <p:nvSpPr>
          <p:cNvPr id="4"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dirty="0"/>
              <a:t>中基本</a:t>
            </a:r>
            <a:r>
              <a:rPr kumimoji="1" lang="en-US" altLang="ja-JP" dirty="0"/>
              <a:t>08 – </a:t>
            </a:r>
            <a:r>
              <a:rPr kumimoji="1" lang="ja-JP" altLang="en-US" dirty="0"/>
              <a:t>タイトル</a:t>
            </a:r>
          </a:p>
        </p:txBody>
      </p:sp>
      <p:sp>
        <p:nvSpPr>
          <p:cNvPr id="5"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dirty="0"/>
          </a:p>
        </p:txBody>
      </p:sp>
      <p:sp>
        <p:nvSpPr>
          <p:cNvPr id="6" name="図プレースホルダー 5"/>
          <p:cNvSpPr>
            <a:spLocks noGrp="1"/>
          </p:cNvSpPr>
          <p:nvPr>
            <p:ph type="pic" sz="quarter" idx="10"/>
          </p:nvPr>
        </p:nvSpPr>
        <p:spPr>
          <a:xfrm>
            <a:off x="742950" y="1987826"/>
            <a:ext cx="4992688" cy="3960537"/>
          </a:xfrm>
          <a:prstGeom prst="rect">
            <a:avLst/>
          </a:prstGeom>
          <a:noFill/>
        </p:spPr>
        <p:txBody>
          <a:bodyPr/>
          <a:lstStyle/>
          <a:p>
            <a:endParaRPr kumimoji="1" lang="ja-JP" altLang="en-US" dirty="0"/>
          </a:p>
        </p:txBody>
      </p:sp>
      <p:sp>
        <p:nvSpPr>
          <p:cNvPr id="9" name="図プレースホルダー 5"/>
          <p:cNvSpPr>
            <a:spLocks noGrp="1"/>
          </p:cNvSpPr>
          <p:nvPr>
            <p:ph type="pic" sz="quarter" idx="11"/>
          </p:nvPr>
        </p:nvSpPr>
        <p:spPr>
          <a:xfrm>
            <a:off x="6462712" y="1987826"/>
            <a:ext cx="4992688" cy="3960537"/>
          </a:xfrm>
          <a:prstGeom prst="rect">
            <a:avLst/>
          </a:prstGeom>
          <a:noFill/>
        </p:spPr>
        <p:txBody>
          <a:bodyPr/>
          <a:lstStyle/>
          <a:p>
            <a:endParaRPr kumimoji="1" lang="ja-JP" altLang="en-US" dirty="0"/>
          </a:p>
        </p:txBody>
      </p:sp>
    </p:spTree>
    <p:extLst>
      <p:ext uri="{BB962C8B-B14F-4D97-AF65-F5344CB8AC3E}">
        <p14:creationId xmlns:p14="http://schemas.microsoft.com/office/powerpoint/2010/main" val="39923809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中基本09">
    <p:spTree>
      <p:nvGrpSpPr>
        <p:cNvPr id="1" name=""/>
        <p:cNvGrpSpPr/>
        <p:nvPr/>
      </p:nvGrpSpPr>
      <p:grpSpPr>
        <a:xfrm>
          <a:off x="0" y="0"/>
          <a:ext cx="0" cy="0"/>
          <a:chOff x="0" y="0"/>
          <a:chExt cx="0" cy="0"/>
        </a:xfrm>
      </p:grpSpPr>
      <p:sp>
        <p:nvSpPr>
          <p:cNvPr id="6" name="図プレースホルダー 5"/>
          <p:cNvSpPr>
            <a:spLocks noGrp="1" noChangeAspect="1"/>
          </p:cNvSpPr>
          <p:nvPr>
            <p:ph type="pic" sz="quarter" idx="10"/>
          </p:nvPr>
        </p:nvSpPr>
        <p:spPr>
          <a:xfrm>
            <a:off x="336551" y="1645905"/>
            <a:ext cx="11518899" cy="4663095"/>
          </a:xfrm>
          <a:prstGeom prst="rect">
            <a:avLst/>
          </a:prstGeom>
          <a:noFill/>
        </p:spPr>
        <p:txBody>
          <a:bodyPr>
            <a:normAutofit/>
          </a:bodyPr>
          <a:lstStyle/>
          <a:p>
            <a:endParaRPr kumimoji="1" lang="ja-JP" altLang="en-US" dirty="0"/>
          </a:p>
        </p:txBody>
      </p:sp>
      <p:sp>
        <p:nvSpPr>
          <p:cNvPr id="4"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dirty="0"/>
              <a:t>中基本</a:t>
            </a:r>
            <a:r>
              <a:rPr kumimoji="1" lang="en-US" altLang="ja-JP" dirty="0"/>
              <a:t>09 – </a:t>
            </a:r>
            <a:r>
              <a:rPr kumimoji="1" lang="ja-JP" altLang="en-US" dirty="0"/>
              <a:t>タイトル</a:t>
            </a:r>
          </a:p>
        </p:txBody>
      </p:sp>
      <p:sp>
        <p:nvSpPr>
          <p:cNvPr id="5"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dirty="0"/>
          </a:p>
        </p:txBody>
      </p:sp>
    </p:spTree>
    <p:extLst>
      <p:ext uri="{BB962C8B-B14F-4D97-AF65-F5344CB8AC3E}">
        <p14:creationId xmlns:p14="http://schemas.microsoft.com/office/powerpoint/2010/main" val="874028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中基本10">
    <p:spTree>
      <p:nvGrpSpPr>
        <p:cNvPr id="1" name=""/>
        <p:cNvGrpSpPr/>
        <p:nvPr/>
      </p:nvGrpSpPr>
      <p:grpSpPr>
        <a:xfrm>
          <a:off x="0" y="0"/>
          <a:ext cx="0" cy="0"/>
          <a:chOff x="0" y="0"/>
          <a:chExt cx="0" cy="0"/>
        </a:xfrm>
      </p:grpSpPr>
      <p:sp>
        <p:nvSpPr>
          <p:cNvPr id="5" name="テキスト プレースホルダー 4"/>
          <p:cNvSpPr>
            <a:spLocks noGrp="1"/>
          </p:cNvSpPr>
          <p:nvPr>
            <p:ph type="body" sz="quarter" idx="10" hasCustomPrompt="1"/>
          </p:nvPr>
        </p:nvSpPr>
        <p:spPr>
          <a:xfrm>
            <a:off x="748901" y="1628776"/>
            <a:ext cx="3367100" cy="360362"/>
          </a:xfrm>
          <a:prstGeom prst="rect">
            <a:avLst/>
          </a:prstGeom>
        </p:spPr>
        <p:txBody>
          <a:bodyPr/>
          <a:lstStyle>
            <a:lvl1pPr marL="0" indent="0">
              <a:lnSpc>
                <a:spcPct val="120000"/>
              </a:lnSpc>
              <a:buNone/>
              <a:defRPr sz="20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en-US" altLang="ja-JP" dirty="0"/>
              <a:t>1</a:t>
            </a:r>
            <a:r>
              <a:rPr kumimoji="1" lang="ja-JP" altLang="en-US" dirty="0"/>
              <a:t>　サブタイトル</a:t>
            </a:r>
          </a:p>
        </p:txBody>
      </p:sp>
      <p:sp>
        <p:nvSpPr>
          <p:cNvPr id="2"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dirty="0"/>
              <a:t>中基本</a:t>
            </a:r>
            <a:r>
              <a:rPr kumimoji="1" lang="en-US" altLang="ja-JP" dirty="0"/>
              <a:t>10 – </a:t>
            </a:r>
            <a:r>
              <a:rPr kumimoji="1" lang="ja-JP" altLang="en-US" dirty="0"/>
              <a:t>タイトル</a:t>
            </a:r>
          </a:p>
        </p:txBody>
      </p:sp>
      <p:sp>
        <p:nvSpPr>
          <p:cNvPr id="11"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dirty="0"/>
          </a:p>
        </p:txBody>
      </p:sp>
      <p:sp>
        <p:nvSpPr>
          <p:cNvPr id="14" name="テキスト プレースホルダー 4"/>
          <p:cNvSpPr>
            <a:spLocks noGrp="1"/>
          </p:cNvSpPr>
          <p:nvPr>
            <p:ph type="body" sz="quarter" idx="15" hasCustomPrompt="1"/>
          </p:nvPr>
        </p:nvSpPr>
        <p:spPr>
          <a:xfrm>
            <a:off x="4418601" y="1628776"/>
            <a:ext cx="3367100" cy="360362"/>
          </a:xfrm>
          <a:prstGeom prst="rect">
            <a:avLst/>
          </a:prstGeom>
        </p:spPr>
        <p:txBody>
          <a:bodyPr/>
          <a:lstStyle>
            <a:lvl1pPr marL="0" indent="0">
              <a:lnSpc>
                <a:spcPct val="120000"/>
              </a:lnSpc>
              <a:buNone/>
              <a:defRPr sz="20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en-US" altLang="ja-JP" dirty="0"/>
              <a:t>2</a:t>
            </a:r>
            <a:r>
              <a:rPr kumimoji="1" lang="ja-JP" altLang="en-US" dirty="0"/>
              <a:t>　サブタイトル</a:t>
            </a:r>
          </a:p>
        </p:txBody>
      </p:sp>
      <p:sp>
        <p:nvSpPr>
          <p:cNvPr id="15" name="テキスト プレースホルダー 4"/>
          <p:cNvSpPr>
            <a:spLocks noGrp="1"/>
          </p:cNvSpPr>
          <p:nvPr>
            <p:ph type="body" sz="quarter" idx="16" hasCustomPrompt="1"/>
          </p:nvPr>
        </p:nvSpPr>
        <p:spPr>
          <a:xfrm>
            <a:off x="8088300" y="1628776"/>
            <a:ext cx="3367100" cy="360362"/>
          </a:xfrm>
          <a:prstGeom prst="rect">
            <a:avLst/>
          </a:prstGeom>
        </p:spPr>
        <p:txBody>
          <a:bodyPr/>
          <a:lstStyle>
            <a:lvl1pPr marL="0" indent="0">
              <a:lnSpc>
                <a:spcPct val="120000"/>
              </a:lnSpc>
              <a:buNone/>
              <a:defRPr sz="20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en-US" altLang="ja-JP" dirty="0"/>
              <a:t>3</a:t>
            </a:r>
            <a:r>
              <a:rPr kumimoji="1" lang="ja-JP" altLang="en-US" dirty="0"/>
              <a:t>　サブタイトル</a:t>
            </a:r>
          </a:p>
        </p:txBody>
      </p:sp>
      <p:sp>
        <p:nvSpPr>
          <p:cNvPr id="7" name="図プレースホルダー 6"/>
          <p:cNvSpPr>
            <a:spLocks noGrp="1"/>
          </p:cNvSpPr>
          <p:nvPr>
            <p:ph type="pic" sz="quarter" idx="17"/>
          </p:nvPr>
        </p:nvSpPr>
        <p:spPr>
          <a:xfrm>
            <a:off x="742950" y="2349500"/>
            <a:ext cx="3373438" cy="3598863"/>
          </a:xfrm>
          <a:prstGeom prst="rect">
            <a:avLst/>
          </a:prstGeom>
          <a:noFill/>
        </p:spPr>
        <p:txBody>
          <a:bodyPr/>
          <a:lstStyle/>
          <a:p>
            <a:endParaRPr kumimoji="1" lang="ja-JP" altLang="en-US" dirty="0"/>
          </a:p>
        </p:txBody>
      </p:sp>
      <p:sp>
        <p:nvSpPr>
          <p:cNvPr id="16" name="図プレースホルダー 6"/>
          <p:cNvSpPr>
            <a:spLocks noGrp="1"/>
          </p:cNvSpPr>
          <p:nvPr>
            <p:ph type="pic" sz="quarter" idx="18"/>
          </p:nvPr>
        </p:nvSpPr>
        <p:spPr>
          <a:xfrm>
            <a:off x="4412263" y="2349500"/>
            <a:ext cx="3373438" cy="3598863"/>
          </a:xfrm>
          <a:prstGeom prst="rect">
            <a:avLst/>
          </a:prstGeom>
          <a:noFill/>
        </p:spPr>
        <p:txBody>
          <a:bodyPr/>
          <a:lstStyle/>
          <a:p>
            <a:endParaRPr kumimoji="1" lang="ja-JP" altLang="en-US" dirty="0"/>
          </a:p>
        </p:txBody>
      </p:sp>
      <p:sp>
        <p:nvSpPr>
          <p:cNvPr id="17" name="図プレースホルダー 6"/>
          <p:cNvSpPr>
            <a:spLocks noGrp="1"/>
          </p:cNvSpPr>
          <p:nvPr>
            <p:ph type="pic" sz="quarter" idx="19"/>
          </p:nvPr>
        </p:nvSpPr>
        <p:spPr>
          <a:xfrm>
            <a:off x="8088300" y="2349500"/>
            <a:ext cx="3373438" cy="3598863"/>
          </a:xfrm>
          <a:prstGeom prst="rect">
            <a:avLst/>
          </a:prstGeom>
          <a:noFill/>
        </p:spPr>
        <p:txBody>
          <a:bodyPr/>
          <a:lstStyle/>
          <a:p>
            <a:endParaRPr kumimoji="1" lang="ja-JP" altLang="en-US" dirty="0"/>
          </a:p>
        </p:txBody>
      </p:sp>
    </p:spTree>
    <p:extLst>
      <p:ext uri="{BB962C8B-B14F-4D97-AF65-F5344CB8AC3E}">
        <p14:creationId xmlns:p14="http://schemas.microsoft.com/office/powerpoint/2010/main" val="3812947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表紙01">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1056000" y="1989000"/>
            <a:ext cx="10399400" cy="790614"/>
          </a:xfrm>
          <a:prstGeom prst="rect">
            <a:avLst/>
          </a:prstGeom>
        </p:spPr>
        <p:txBody>
          <a:bodyPr anchor="t"/>
          <a:lstStyle>
            <a:lvl1pPr algn="l">
              <a:lnSpc>
                <a:spcPct val="120000"/>
              </a:lnSpc>
              <a:defRPr sz="4000" b="0"/>
            </a:lvl1pPr>
          </a:lstStyle>
          <a:p>
            <a:r>
              <a:rPr kumimoji="1" lang="ja-JP" altLang="en-US" dirty="0"/>
              <a:t>中表紙</a:t>
            </a:r>
            <a:r>
              <a:rPr kumimoji="1" lang="en-US" altLang="ja-JP" dirty="0"/>
              <a:t>01</a:t>
            </a:r>
            <a:r>
              <a:rPr kumimoji="1" lang="ja-JP" altLang="en-US" dirty="0"/>
              <a:t> </a:t>
            </a:r>
            <a:r>
              <a:rPr kumimoji="1" lang="en-US" altLang="ja-JP" dirty="0"/>
              <a:t>– </a:t>
            </a:r>
            <a:r>
              <a:rPr kumimoji="1" lang="ja-JP" altLang="en-US" dirty="0"/>
              <a:t>タイトル</a:t>
            </a:r>
          </a:p>
        </p:txBody>
      </p:sp>
      <p:sp>
        <p:nvSpPr>
          <p:cNvPr id="8"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dirty="0"/>
          </a:p>
        </p:txBody>
      </p:sp>
    </p:spTree>
    <p:extLst>
      <p:ext uri="{BB962C8B-B14F-4D97-AF65-F5344CB8AC3E}">
        <p14:creationId xmlns:p14="http://schemas.microsoft.com/office/powerpoint/2010/main" val="1986975152"/>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中基本11">
    <p:spTree>
      <p:nvGrpSpPr>
        <p:cNvPr id="1" name=""/>
        <p:cNvGrpSpPr/>
        <p:nvPr/>
      </p:nvGrpSpPr>
      <p:grpSpPr>
        <a:xfrm>
          <a:off x="0" y="0"/>
          <a:ext cx="0" cy="0"/>
          <a:chOff x="0" y="0"/>
          <a:chExt cx="0" cy="0"/>
        </a:xfrm>
      </p:grpSpPr>
      <p:sp>
        <p:nvSpPr>
          <p:cNvPr id="18" name="角丸四角形 17"/>
          <p:cNvSpPr/>
          <p:nvPr userDrawn="1"/>
        </p:nvSpPr>
        <p:spPr>
          <a:xfrm>
            <a:off x="4494741" y="1628776"/>
            <a:ext cx="3205513" cy="4500448"/>
          </a:xfrm>
          <a:prstGeom prst="roundRect">
            <a:avLst>
              <a:gd name="adj" fmla="val 23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図プレースホルダー 6"/>
          <p:cNvSpPr>
            <a:spLocks noGrp="1"/>
          </p:cNvSpPr>
          <p:nvPr>
            <p:ph type="pic" sz="quarter" idx="21"/>
          </p:nvPr>
        </p:nvSpPr>
        <p:spPr>
          <a:xfrm>
            <a:off x="5230447" y="2768842"/>
            <a:ext cx="1731107" cy="1740158"/>
          </a:xfrm>
          <a:prstGeom prst="ellipse">
            <a:avLst/>
          </a:prstGeom>
          <a:solidFill>
            <a:schemeClr val="accent4"/>
          </a:solidFill>
        </p:spPr>
        <p:txBody>
          <a:bodyPr/>
          <a:lstStyle>
            <a:lvl1pPr>
              <a:defRPr sz="1400"/>
            </a:lvl1pPr>
          </a:lstStyle>
          <a:p>
            <a:endParaRPr kumimoji="1" lang="ja-JP" altLang="en-US" dirty="0"/>
          </a:p>
        </p:txBody>
      </p:sp>
      <p:sp>
        <p:nvSpPr>
          <p:cNvPr id="4" name="角丸四角形 3"/>
          <p:cNvSpPr/>
          <p:nvPr userDrawn="1"/>
        </p:nvSpPr>
        <p:spPr>
          <a:xfrm>
            <a:off x="740275" y="1628776"/>
            <a:ext cx="3205513" cy="4500448"/>
          </a:xfrm>
          <a:prstGeom prst="roundRect">
            <a:avLst>
              <a:gd name="adj" fmla="val 23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dirty="0"/>
              <a:t>中基本</a:t>
            </a:r>
            <a:r>
              <a:rPr kumimoji="1" lang="en-US" altLang="ja-JP" dirty="0"/>
              <a:t>11 – </a:t>
            </a:r>
            <a:r>
              <a:rPr kumimoji="1" lang="ja-JP" altLang="en-US" dirty="0"/>
              <a:t>タイトル</a:t>
            </a:r>
          </a:p>
        </p:txBody>
      </p:sp>
      <p:sp>
        <p:nvSpPr>
          <p:cNvPr id="11"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dirty="0"/>
          </a:p>
        </p:txBody>
      </p:sp>
      <p:sp>
        <p:nvSpPr>
          <p:cNvPr id="14" name="テキスト プレースホルダー 4"/>
          <p:cNvSpPr>
            <a:spLocks noGrp="1"/>
          </p:cNvSpPr>
          <p:nvPr>
            <p:ph type="body" sz="quarter" idx="15" hasCustomPrompt="1"/>
          </p:nvPr>
        </p:nvSpPr>
        <p:spPr>
          <a:xfrm>
            <a:off x="995355" y="4812550"/>
            <a:ext cx="2700000" cy="956450"/>
          </a:xfrm>
          <a:prstGeom prst="rect">
            <a:avLst/>
          </a:prstGeom>
        </p:spPr>
        <p:txBody>
          <a:bodyPr/>
          <a:lstStyle>
            <a:lvl1pPr marL="0" indent="0" algn="l">
              <a:lnSpc>
                <a:spcPct val="120000"/>
              </a:lnSpc>
              <a:spcBef>
                <a:spcPts val="0"/>
              </a:spcBef>
              <a:buNone/>
              <a:defRPr sz="10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本文</a:t>
            </a:r>
          </a:p>
        </p:txBody>
      </p:sp>
      <p:sp>
        <p:nvSpPr>
          <p:cNvPr id="7" name="図プレースホルダー 6"/>
          <p:cNvSpPr>
            <a:spLocks noGrp="1"/>
          </p:cNvSpPr>
          <p:nvPr>
            <p:ph type="pic" sz="quarter" idx="17"/>
          </p:nvPr>
        </p:nvSpPr>
        <p:spPr>
          <a:xfrm>
            <a:off x="1488925" y="2768842"/>
            <a:ext cx="1731107" cy="1740158"/>
          </a:xfrm>
          <a:prstGeom prst="ellipse">
            <a:avLst/>
          </a:prstGeom>
          <a:solidFill>
            <a:schemeClr val="accent4"/>
          </a:solidFill>
        </p:spPr>
        <p:txBody>
          <a:bodyPr/>
          <a:lstStyle>
            <a:lvl1pPr>
              <a:defRPr sz="1400"/>
            </a:lvl1pPr>
          </a:lstStyle>
          <a:p>
            <a:endParaRPr kumimoji="1" lang="ja-JP" altLang="en-US" dirty="0"/>
          </a:p>
        </p:txBody>
      </p:sp>
      <p:sp>
        <p:nvSpPr>
          <p:cNvPr id="5" name="テキスト プレースホルダー 4"/>
          <p:cNvSpPr>
            <a:spLocks noGrp="1"/>
          </p:cNvSpPr>
          <p:nvPr>
            <p:ph type="body" sz="quarter" idx="10" hasCustomPrompt="1"/>
          </p:nvPr>
        </p:nvSpPr>
        <p:spPr>
          <a:xfrm>
            <a:off x="742831" y="2042045"/>
            <a:ext cx="3200400" cy="360362"/>
          </a:xfrm>
          <a:prstGeom prst="rect">
            <a:avLst/>
          </a:prstGeom>
        </p:spPr>
        <p:txBody>
          <a:bodyPr/>
          <a:lstStyle>
            <a:lvl1pPr marL="0" indent="0" algn="ctr">
              <a:lnSpc>
                <a:spcPct val="120000"/>
              </a:lnSpc>
              <a:buNone/>
              <a:defRPr sz="14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サブタイトル</a:t>
            </a:r>
          </a:p>
        </p:txBody>
      </p:sp>
      <p:sp>
        <p:nvSpPr>
          <p:cNvPr id="19" name="テキスト プレースホルダー 4"/>
          <p:cNvSpPr>
            <a:spLocks noGrp="1"/>
          </p:cNvSpPr>
          <p:nvPr>
            <p:ph type="body" sz="quarter" idx="20" hasCustomPrompt="1"/>
          </p:nvPr>
        </p:nvSpPr>
        <p:spPr>
          <a:xfrm>
            <a:off x="4746000" y="4812550"/>
            <a:ext cx="2700000" cy="956450"/>
          </a:xfrm>
          <a:prstGeom prst="rect">
            <a:avLst/>
          </a:prstGeom>
        </p:spPr>
        <p:txBody>
          <a:bodyPr/>
          <a:lstStyle>
            <a:lvl1pPr marL="0" indent="0" algn="l">
              <a:lnSpc>
                <a:spcPct val="120000"/>
              </a:lnSpc>
              <a:spcBef>
                <a:spcPts val="0"/>
              </a:spcBef>
              <a:buNone/>
              <a:defRPr sz="10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本文</a:t>
            </a:r>
          </a:p>
        </p:txBody>
      </p:sp>
      <p:sp>
        <p:nvSpPr>
          <p:cNvPr id="21" name="テキスト プレースホルダー 4"/>
          <p:cNvSpPr>
            <a:spLocks noGrp="1"/>
          </p:cNvSpPr>
          <p:nvPr>
            <p:ph type="body" sz="quarter" idx="22" hasCustomPrompt="1"/>
          </p:nvPr>
        </p:nvSpPr>
        <p:spPr>
          <a:xfrm>
            <a:off x="4497892" y="2042045"/>
            <a:ext cx="3199211" cy="360362"/>
          </a:xfrm>
          <a:prstGeom prst="rect">
            <a:avLst/>
          </a:prstGeom>
        </p:spPr>
        <p:txBody>
          <a:bodyPr/>
          <a:lstStyle>
            <a:lvl1pPr marL="0" indent="0" algn="ctr">
              <a:lnSpc>
                <a:spcPct val="120000"/>
              </a:lnSpc>
              <a:buNone/>
              <a:defRPr sz="14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サブタイトル</a:t>
            </a:r>
          </a:p>
        </p:txBody>
      </p:sp>
      <p:sp>
        <p:nvSpPr>
          <p:cNvPr id="22" name="角丸四角形 21"/>
          <p:cNvSpPr/>
          <p:nvPr userDrawn="1"/>
        </p:nvSpPr>
        <p:spPr>
          <a:xfrm>
            <a:off x="8246883" y="1628776"/>
            <a:ext cx="3205513" cy="4500448"/>
          </a:xfrm>
          <a:prstGeom prst="roundRect">
            <a:avLst>
              <a:gd name="adj" fmla="val 23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図プレースホルダー 6"/>
          <p:cNvSpPr>
            <a:spLocks noGrp="1"/>
          </p:cNvSpPr>
          <p:nvPr>
            <p:ph type="pic" sz="quarter" idx="23"/>
          </p:nvPr>
        </p:nvSpPr>
        <p:spPr>
          <a:xfrm>
            <a:off x="8993209" y="2768842"/>
            <a:ext cx="1731107" cy="1740158"/>
          </a:xfrm>
          <a:prstGeom prst="ellipse">
            <a:avLst/>
          </a:prstGeom>
          <a:solidFill>
            <a:schemeClr val="accent4"/>
          </a:solidFill>
        </p:spPr>
        <p:txBody>
          <a:bodyPr/>
          <a:lstStyle>
            <a:lvl1pPr>
              <a:defRPr sz="1400"/>
            </a:lvl1pPr>
          </a:lstStyle>
          <a:p>
            <a:endParaRPr kumimoji="1" lang="ja-JP" altLang="en-US" dirty="0"/>
          </a:p>
        </p:txBody>
      </p:sp>
      <p:sp>
        <p:nvSpPr>
          <p:cNvPr id="24" name="テキスト プレースホルダー 4"/>
          <p:cNvSpPr>
            <a:spLocks noGrp="1"/>
          </p:cNvSpPr>
          <p:nvPr>
            <p:ph type="body" sz="quarter" idx="24" hasCustomPrompt="1"/>
          </p:nvPr>
        </p:nvSpPr>
        <p:spPr>
          <a:xfrm>
            <a:off x="8499639" y="4812550"/>
            <a:ext cx="2700000" cy="956450"/>
          </a:xfrm>
          <a:prstGeom prst="rect">
            <a:avLst/>
          </a:prstGeom>
        </p:spPr>
        <p:txBody>
          <a:bodyPr/>
          <a:lstStyle>
            <a:lvl1pPr marL="0" indent="0" algn="l">
              <a:lnSpc>
                <a:spcPct val="120000"/>
              </a:lnSpc>
              <a:spcBef>
                <a:spcPts val="0"/>
              </a:spcBef>
              <a:buNone/>
              <a:defRPr sz="10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本文</a:t>
            </a:r>
          </a:p>
        </p:txBody>
      </p:sp>
      <p:sp>
        <p:nvSpPr>
          <p:cNvPr id="25" name="テキスト プレースホルダー 4"/>
          <p:cNvSpPr>
            <a:spLocks noGrp="1"/>
          </p:cNvSpPr>
          <p:nvPr>
            <p:ph type="body" sz="quarter" idx="25" hasCustomPrompt="1"/>
          </p:nvPr>
        </p:nvSpPr>
        <p:spPr>
          <a:xfrm>
            <a:off x="8250034" y="2042045"/>
            <a:ext cx="3199211" cy="360362"/>
          </a:xfrm>
          <a:prstGeom prst="rect">
            <a:avLst/>
          </a:prstGeom>
        </p:spPr>
        <p:txBody>
          <a:bodyPr/>
          <a:lstStyle>
            <a:lvl1pPr marL="0" indent="0" algn="ctr">
              <a:lnSpc>
                <a:spcPct val="120000"/>
              </a:lnSpc>
              <a:buNone/>
              <a:defRPr sz="14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サブタイトル</a:t>
            </a:r>
          </a:p>
        </p:txBody>
      </p:sp>
    </p:spTree>
    <p:extLst>
      <p:ext uri="{BB962C8B-B14F-4D97-AF65-F5344CB8AC3E}">
        <p14:creationId xmlns:p14="http://schemas.microsoft.com/office/powerpoint/2010/main" val="13578319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中基本12">
    <p:spTree>
      <p:nvGrpSpPr>
        <p:cNvPr id="1" name=""/>
        <p:cNvGrpSpPr/>
        <p:nvPr/>
      </p:nvGrpSpPr>
      <p:grpSpPr>
        <a:xfrm>
          <a:off x="0" y="0"/>
          <a:ext cx="0" cy="0"/>
          <a:chOff x="0" y="0"/>
          <a:chExt cx="0" cy="0"/>
        </a:xfrm>
      </p:grpSpPr>
      <p:sp>
        <p:nvSpPr>
          <p:cNvPr id="4" name="角丸四角形 3"/>
          <p:cNvSpPr/>
          <p:nvPr userDrawn="1"/>
        </p:nvSpPr>
        <p:spPr>
          <a:xfrm>
            <a:off x="742599" y="1628776"/>
            <a:ext cx="2414939" cy="4320224"/>
          </a:xfrm>
          <a:prstGeom prst="roundRect">
            <a:avLst>
              <a:gd name="adj" fmla="val 23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dirty="0"/>
              <a:t>中基本</a:t>
            </a:r>
            <a:r>
              <a:rPr kumimoji="1" lang="en-US" altLang="ja-JP" dirty="0"/>
              <a:t>12 – </a:t>
            </a:r>
            <a:r>
              <a:rPr kumimoji="1" lang="ja-JP" altLang="en-US" dirty="0"/>
              <a:t>タイトル</a:t>
            </a:r>
          </a:p>
        </p:txBody>
      </p:sp>
      <p:sp>
        <p:nvSpPr>
          <p:cNvPr id="11"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dirty="0"/>
          </a:p>
        </p:txBody>
      </p:sp>
      <p:sp>
        <p:nvSpPr>
          <p:cNvPr id="14" name="テキスト プレースホルダー 4"/>
          <p:cNvSpPr>
            <a:spLocks noGrp="1"/>
          </p:cNvSpPr>
          <p:nvPr>
            <p:ph type="body" sz="quarter" idx="15" hasCustomPrompt="1"/>
          </p:nvPr>
        </p:nvSpPr>
        <p:spPr>
          <a:xfrm>
            <a:off x="870068" y="4812550"/>
            <a:ext cx="2160000" cy="956450"/>
          </a:xfrm>
          <a:prstGeom prst="rect">
            <a:avLst/>
          </a:prstGeom>
        </p:spPr>
        <p:txBody>
          <a:bodyPr/>
          <a:lstStyle>
            <a:lvl1pPr marL="0" indent="0" algn="l">
              <a:lnSpc>
                <a:spcPct val="120000"/>
              </a:lnSpc>
              <a:spcBef>
                <a:spcPts val="0"/>
              </a:spcBef>
              <a:buNone/>
              <a:defRPr sz="10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本文</a:t>
            </a:r>
          </a:p>
        </p:txBody>
      </p:sp>
      <p:sp>
        <p:nvSpPr>
          <p:cNvPr id="7" name="図プレースホルダー 6"/>
          <p:cNvSpPr>
            <a:spLocks noGrp="1"/>
          </p:cNvSpPr>
          <p:nvPr>
            <p:ph type="pic" sz="quarter" idx="17"/>
          </p:nvPr>
        </p:nvSpPr>
        <p:spPr>
          <a:xfrm>
            <a:off x="1084515" y="2768842"/>
            <a:ext cx="1731107" cy="1740158"/>
          </a:xfrm>
          <a:prstGeom prst="ellipse">
            <a:avLst/>
          </a:prstGeom>
          <a:solidFill>
            <a:schemeClr val="accent4"/>
          </a:solidFill>
        </p:spPr>
        <p:txBody>
          <a:bodyPr/>
          <a:lstStyle>
            <a:lvl1pPr>
              <a:defRPr sz="1400"/>
            </a:lvl1pPr>
          </a:lstStyle>
          <a:p>
            <a:endParaRPr kumimoji="1" lang="ja-JP" altLang="en-US" dirty="0"/>
          </a:p>
        </p:txBody>
      </p:sp>
      <p:sp>
        <p:nvSpPr>
          <p:cNvPr id="5" name="テキスト プレースホルダー 4"/>
          <p:cNvSpPr>
            <a:spLocks noGrp="1"/>
          </p:cNvSpPr>
          <p:nvPr>
            <p:ph type="body" sz="quarter" idx="10" hasCustomPrompt="1"/>
          </p:nvPr>
        </p:nvSpPr>
        <p:spPr>
          <a:xfrm>
            <a:off x="745750" y="2042045"/>
            <a:ext cx="2408637" cy="360362"/>
          </a:xfrm>
          <a:prstGeom prst="rect">
            <a:avLst/>
          </a:prstGeom>
        </p:spPr>
        <p:txBody>
          <a:bodyPr/>
          <a:lstStyle>
            <a:lvl1pPr marL="0" indent="0" algn="ctr">
              <a:lnSpc>
                <a:spcPct val="120000"/>
              </a:lnSpc>
              <a:buNone/>
              <a:defRPr sz="14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サブタイトル</a:t>
            </a:r>
          </a:p>
        </p:txBody>
      </p:sp>
      <p:sp>
        <p:nvSpPr>
          <p:cNvPr id="17" name="角丸四角形 16"/>
          <p:cNvSpPr/>
          <p:nvPr userDrawn="1"/>
        </p:nvSpPr>
        <p:spPr>
          <a:xfrm>
            <a:off x="9040461" y="1628776"/>
            <a:ext cx="2414939" cy="4320224"/>
          </a:xfrm>
          <a:prstGeom prst="roundRect">
            <a:avLst>
              <a:gd name="adj" fmla="val 23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テキスト プレースホルダー 4"/>
          <p:cNvSpPr>
            <a:spLocks noGrp="1"/>
          </p:cNvSpPr>
          <p:nvPr>
            <p:ph type="body" sz="quarter" idx="18" hasCustomPrompt="1"/>
          </p:nvPr>
        </p:nvSpPr>
        <p:spPr>
          <a:xfrm>
            <a:off x="9167930" y="4812550"/>
            <a:ext cx="2160000" cy="956450"/>
          </a:xfrm>
          <a:prstGeom prst="rect">
            <a:avLst/>
          </a:prstGeom>
        </p:spPr>
        <p:txBody>
          <a:bodyPr/>
          <a:lstStyle>
            <a:lvl1pPr marL="0" indent="0" algn="l">
              <a:lnSpc>
                <a:spcPct val="120000"/>
              </a:lnSpc>
              <a:spcBef>
                <a:spcPts val="0"/>
              </a:spcBef>
              <a:buNone/>
              <a:defRPr sz="10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本文</a:t>
            </a:r>
          </a:p>
        </p:txBody>
      </p:sp>
      <p:sp>
        <p:nvSpPr>
          <p:cNvPr id="27" name="図プレースホルダー 6"/>
          <p:cNvSpPr>
            <a:spLocks noGrp="1"/>
          </p:cNvSpPr>
          <p:nvPr>
            <p:ph type="pic" sz="quarter" idx="19"/>
          </p:nvPr>
        </p:nvSpPr>
        <p:spPr>
          <a:xfrm>
            <a:off x="9382377" y="2768842"/>
            <a:ext cx="1731107" cy="1740158"/>
          </a:xfrm>
          <a:prstGeom prst="ellipse">
            <a:avLst/>
          </a:prstGeom>
          <a:solidFill>
            <a:schemeClr val="accent4"/>
          </a:solidFill>
        </p:spPr>
        <p:txBody>
          <a:bodyPr/>
          <a:lstStyle>
            <a:lvl1pPr>
              <a:defRPr sz="1400"/>
            </a:lvl1pPr>
          </a:lstStyle>
          <a:p>
            <a:endParaRPr kumimoji="1" lang="ja-JP" altLang="en-US" dirty="0"/>
          </a:p>
        </p:txBody>
      </p:sp>
      <p:sp>
        <p:nvSpPr>
          <p:cNvPr id="28" name="テキスト プレースホルダー 4"/>
          <p:cNvSpPr>
            <a:spLocks noGrp="1"/>
          </p:cNvSpPr>
          <p:nvPr>
            <p:ph type="body" sz="quarter" idx="20" hasCustomPrompt="1"/>
          </p:nvPr>
        </p:nvSpPr>
        <p:spPr>
          <a:xfrm>
            <a:off x="9043612" y="2042045"/>
            <a:ext cx="2408637" cy="360362"/>
          </a:xfrm>
          <a:prstGeom prst="rect">
            <a:avLst/>
          </a:prstGeom>
        </p:spPr>
        <p:txBody>
          <a:bodyPr/>
          <a:lstStyle>
            <a:lvl1pPr marL="0" indent="0" algn="ctr">
              <a:lnSpc>
                <a:spcPct val="120000"/>
              </a:lnSpc>
              <a:buNone/>
              <a:defRPr sz="14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サブタイトル</a:t>
            </a:r>
          </a:p>
        </p:txBody>
      </p:sp>
      <p:sp>
        <p:nvSpPr>
          <p:cNvPr id="29" name="角丸四角形 28"/>
          <p:cNvSpPr/>
          <p:nvPr userDrawn="1"/>
        </p:nvSpPr>
        <p:spPr>
          <a:xfrm>
            <a:off x="6274507" y="1628776"/>
            <a:ext cx="2414939" cy="4320224"/>
          </a:xfrm>
          <a:prstGeom prst="roundRect">
            <a:avLst>
              <a:gd name="adj" fmla="val 23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テキスト プレースホルダー 4"/>
          <p:cNvSpPr>
            <a:spLocks noGrp="1"/>
          </p:cNvSpPr>
          <p:nvPr>
            <p:ph type="body" sz="quarter" idx="21" hasCustomPrompt="1"/>
          </p:nvPr>
        </p:nvSpPr>
        <p:spPr>
          <a:xfrm>
            <a:off x="6401976" y="4812550"/>
            <a:ext cx="2160000" cy="956450"/>
          </a:xfrm>
          <a:prstGeom prst="rect">
            <a:avLst/>
          </a:prstGeom>
        </p:spPr>
        <p:txBody>
          <a:bodyPr/>
          <a:lstStyle>
            <a:lvl1pPr marL="0" indent="0" algn="l">
              <a:lnSpc>
                <a:spcPct val="120000"/>
              </a:lnSpc>
              <a:spcBef>
                <a:spcPts val="0"/>
              </a:spcBef>
              <a:buNone/>
              <a:defRPr sz="10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本文</a:t>
            </a:r>
          </a:p>
        </p:txBody>
      </p:sp>
      <p:sp>
        <p:nvSpPr>
          <p:cNvPr id="31" name="図プレースホルダー 6"/>
          <p:cNvSpPr>
            <a:spLocks noGrp="1"/>
          </p:cNvSpPr>
          <p:nvPr>
            <p:ph type="pic" sz="quarter" idx="22"/>
          </p:nvPr>
        </p:nvSpPr>
        <p:spPr>
          <a:xfrm>
            <a:off x="6616423" y="2768842"/>
            <a:ext cx="1731107" cy="1740158"/>
          </a:xfrm>
          <a:prstGeom prst="ellipse">
            <a:avLst/>
          </a:prstGeom>
          <a:solidFill>
            <a:schemeClr val="accent4"/>
          </a:solidFill>
        </p:spPr>
        <p:txBody>
          <a:bodyPr/>
          <a:lstStyle>
            <a:lvl1pPr>
              <a:defRPr sz="1400"/>
            </a:lvl1pPr>
          </a:lstStyle>
          <a:p>
            <a:endParaRPr kumimoji="1" lang="ja-JP" altLang="en-US" dirty="0"/>
          </a:p>
        </p:txBody>
      </p:sp>
      <p:sp>
        <p:nvSpPr>
          <p:cNvPr id="32" name="テキスト プレースホルダー 4"/>
          <p:cNvSpPr>
            <a:spLocks noGrp="1"/>
          </p:cNvSpPr>
          <p:nvPr>
            <p:ph type="body" sz="quarter" idx="23" hasCustomPrompt="1"/>
          </p:nvPr>
        </p:nvSpPr>
        <p:spPr>
          <a:xfrm>
            <a:off x="6277776" y="2042045"/>
            <a:ext cx="2408400" cy="360362"/>
          </a:xfrm>
          <a:prstGeom prst="rect">
            <a:avLst/>
          </a:prstGeom>
        </p:spPr>
        <p:txBody>
          <a:bodyPr/>
          <a:lstStyle>
            <a:lvl1pPr marL="0" indent="0" algn="ctr">
              <a:lnSpc>
                <a:spcPct val="120000"/>
              </a:lnSpc>
              <a:buNone/>
              <a:defRPr sz="14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サブタイトル</a:t>
            </a:r>
          </a:p>
        </p:txBody>
      </p:sp>
      <p:sp>
        <p:nvSpPr>
          <p:cNvPr id="33" name="角丸四角形 32"/>
          <p:cNvSpPr/>
          <p:nvPr userDrawn="1"/>
        </p:nvSpPr>
        <p:spPr>
          <a:xfrm>
            <a:off x="3508553" y="1628776"/>
            <a:ext cx="2414939" cy="4320224"/>
          </a:xfrm>
          <a:prstGeom prst="roundRect">
            <a:avLst>
              <a:gd name="adj" fmla="val 23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テキスト プレースホルダー 4"/>
          <p:cNvSpPr>
            <a:spLocks noGrp="1"/>
          </p:cNvSpPr>
          <p:nvPr>
            <p:ph type="body" sz="quarter" idx="24" hasCustomPrompt="1"/>
          </p:nvPr>
        </p:nvSpPr>
        <p:spPr>
          <a:xfrm>
            <a:off x="3633047" y="4812550"/>
            <a:ext cx="2160000" cy="956450"/>
          </a:xfrm>
          <a:prstGeom prst="rect">
            <a:avLst/>
          </a:prstGeom>
        </p:spPr>
        <p:txBody>
          <a:bodyPr/>
          <a:lstStyle>
            <a:lvl1pPr marL="0" indent="0" algn="l">
              <a:lnSpc>
                <a:spcPct val="120000"/>
              </a:lnSpc>
              <a:spcBef>
                <a:spcPts val="0"/>
              </a:spcBef>
              <a:buNone/>
              <a:defRPr sz="10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本文</a:t>
            </a:r>
          </a:p>
        </p:txBody>
      </p:sp>
      <p:sp>
        <p:nvSpPr>
          <p:cNvPr id="35" name="図プレースホルダー 6"/>
          <p:cNvSpPr>
            <a:spLocks noGrp="1"/>
          </p:cNvSpPr>
          <p:nvPr>
            <p:ph type="pic" sz="quarter" idx="25"/>
          </p:nvPr>
        </p:nvSpPr>
        <p:spPr>
          <a:xfrm>
            <a:off x="3847494" y="2768842"/>
            <a:ext cx="1731107" cy="1740158"/>
          </a:xfrm>
          <a:prstGeom prst="ellipse">
            <a:avLst/>
          </a:prstGeom>
          <a:solidFill>
            <a:schemeClr val="accent4"/>
          </a:solidFill>
        </p:spPr>
        <p:txBody>
          <a:bodyPr/>
          <a:lstStyle>
            <a:lvl1pPr>
              <a:defRPr sz="1400"/>
            </a:lvl1pPr>
          </a:lstStyle>
          <a:p>
            <a:endParaRPr kumimoji="1" lang="ja-JP" altLang="en-US" dirty="0"/>
          </a:p>
        </p:txBody>
      </p:sp>
      <p:sp>
        <p:nvSpPr>
          <p:cNvPr id="36" name="テキスト プレースホルダー 4"/>
          <p:cNvSpPr>
            <a:spLocks noGrp="1"/>
          </p:cNvSpPr>
          <p:nvPr>
            <p:ph type="body" sz="quarter" idx="26" hasCustomPrompt="1"/>
          </p:nvPr>
        </p:nvSpPr>
        <p:spPr>
          <a:xfrm>
            <a:off x="3508729" y="2042045"/>
            <a:ext cx="2408637" cy="360362"/>
          </a:xfrm>
          <a:prstGeom prst="rect">
            <a:avLst/>
          </a:prstGeom>
        </p:spPr>
        <p:txBody>
          <a:bodyPr/>
          <a:lstStyle>
            <a:lvl1pPr marL="0" indent="0" algn="ctr">
              <a:lnSpc>
                <a:spcPct val="120000"/>
              </a:lnSpc>
              <a:buNone/>
              <a:defRPr sz="14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サブタイトル</a:t>
            </a:r>
          </a:p>
        </p:txBody>
      </p:sp>
    </p:spTree>
    <p:extLst>
      <p:ext uri="{BB962C8B-B14F-4D97-AF65-F5344CB8AC3E}">
        <p14:creationId xmlns:p14="http://schemas.microsoft.com/office/powerpoint/2010/main" val="4158418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中基本13">
    <p:spTree>
      <p:nvGrpSpPr>
        <p:cNvPr id="1" name=""/>
        <p:cNvGrpSpPr/>
        <p:nvPr/>
      </p:nvGrpSpPr>
      <p:grpSpPr>
        <a:xfrm>
          <a:off x="0" y="0"/>
          <a:ext cx="0" cy="0"/>
          <a:chOff x="0" y="0"/>
          <a:chExt cx="0" cy="0"/>
        </a:xfrm>
      </p:grpSpPr>
      <p:sp>
        <p:nvSpPr>
          <p:cNvPr id="4" name="角丸四角形 3"/>
          <p:cNvSpPr/>
          <p:nvPr userDrawn="1"/>
        </p:nvSpPr>
        <p:spPr>
          <a:xfrm>
            <a:off x="1416000" y="1989000"/>
            <a:ext cx="2880000" cy="1800000"/>
          </a:xfrm>
          <a:prstGeom prst="roundRect">
            <a:avLst>
              <a:gd name="adj" fmla="val 23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dirty="0"/>
              <a:t>中基本</a:t>
            </a:r>
            <a:r>
              <a:rPr kumimoji="1" lang="en-US" altLang="ja-JP" dirty="0"/>
              <a:t>13 – </a:t>
            </a:r>
            <a:r>
              <a:rPr kumimoji="1" lang="ja-JP" altLang="en-US" dirty="0"/>
              <a:t>タイトル</a:t>
            </a:r>
          </a:p>
        </p:txBody>
      </p:sp>
      <p:sp>
        <p:nvSpPr>
          <p:cNvPr id="11"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dirty="0"/>
          </a:p>
        </p:txBody>
      </p:sp>
      <p:sp>
        <p:nvSpPr>
          <p:cNvPr id="14" name="テキスト プレースホルダー 4"/>
          <p:cNvSpPr>
            <a:spLocks noGrp="1"/>
          </p:cNvSpPr>
          <p:nvPr>
            <p:ph type="body" sz="quarter" idx="15" hasCustomPrompt="1"/>
          </p:nvPr>
        </p:nvSpPr>
        <p:spPr>
          <a:xfrm>
            <a:off x="5016000" y="2410572"/>
            <a:ext cx="6439400" cy="1378427"/>
          </a:xfrm>
          <a:prstGeom prst="rect">
            <a:avLst/>
          </a:prstGeom>
        </p:spPr>
        <p:txBody>
          <a:bodyPr/>
          <a:lstStyle>
            <a:lvl1pPr marL="0" indent="0" algn="l">
              <a:lnSpc>
                <a:spcPct val="120000"/>
              </a:lnSpc>
              <a:spcBef>
                <a:spcPts val="0"/>
              </a:spcBef>
              <a:buNone/>
              <a:defRPr sz="10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本文</a:t>
            </a:r>
          </a:p>
        </p:txBody>
      </p:sp>
      <p:sp>
        <p:nvSpPr>
          <p:cNvPr id="5" name="テキスト プレースホルダー 4"/>
          <p:cNvSpPr>
            <a:spLocks noGrp="1"/>
          </p:cNvSpPr>
          <p:nvPr>
            <p:ph type="body" sz="quarter" idx="10" hasCustomPrompt="1"/>
          </p:nvPr>
        </p:nvSpPr>
        <p:spPr>
          <a:xfrm>
            <a:off x="1434000" y="2168595"/>
            <a:ext cx="2844000" cy="1440406"/>
          </a:xfrm>
          <a:prstGeom prst="rect">
            <a:avLst/>
          </a:prstGeom>
        </p:spPr>
        <p:txBody>
          <a:bodyPr anchor="ctr"/>
          <a:lstStyle>
            <a:lvl1pPr marL="0" indent="0" algn="ctr">
              <a:lnSpc>
                <a:spcPct val="120000"/>
              </a:lnSpc>
              <a:spcBef>
                <a:spcPts val="600"/>
              </a:spcBef>
              <a:buNone/>
              <a:defRPr sz="20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テーマ</a:t>
            </a:r>
          </a:p>
        </p:txBody>
      </p:sp>
      <p:sp>
        <p:nvSpPr>
          <p:cNvPr id="17" name="テキスト プレースホルダー 4"/>
          <p:cNvSpPr>
            <a:spLocks noGrp="1"/>
          </p:cNvSpPr>
          <p:nvPr>
            <p:ph type="body" sz="quarter" idx="16" hasCustomPrompt="1"/>
          </p:nvPr>
        </p:nvSpPr>
        <p:spPr>
          <a:xfrm>
            <a:off x="4655999" y="1989001"/>
            <a:ext cx="6799401" cy="360000"/>
          </a:xfrm>
          <a:prstGeom prst="rect">
            <a:avLst/>
          </a:prstGeom>
        </p:spPr>
        <p:txBody>
          <a:bodyPr anchor="t"/>
          <a:lstStyle>
            <a:lvl1pPr marL="0" indent="0" algn="l">
              <a:lnSpc>
                <a:spcPct val="120000"/>
              </a:lnSpc>
              <a:spcBef>
                <a:spcPts val="600"/>
              </a:spcBef>
              <a:buNone/>
              <a:defRPr sz="14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サブタイトル</a:t>
            </a:r>
          </a:p>
        </p:txBody>
      </p:sp>
      <p:sp>
        <p:nvSpPr>
          <p:cNvPr id="26" name="角丸四角形 25"/>
          <p:cNvSpPr/>
          <p:nvPr userDrawn="1"/>
        </p:nvSpPr>
        <p:spPr>
          <a:xfrm>
            <a:off x="1416000" y="4144900"/>
            <a:ext cx="2880000" cy="1800000"/>
          </a:xfrm>
          <a:prstGeom prst="roundRect">
            <a:avLst>
              <a:gd name="adj" fmla="val 23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テキスト プレースホルダー 4"/>
          <p:cNvSpPr>
            <a:spLocks noGrp="1"/>
          </p:cNvSpPr>
          <p:nvPr>
            <p:ph type="body" sz="quarter" idx="17" hasCustomPrompt="1"/>
          </p:nvPr>
        </p:nvSpPr>
        <p:spPr>
          <a:xfrm>
            <a:off x="5016000" y="4566472"/>
            <a:ext cx="6439400" cy="1378427"/>
          </a:xfrm>
          <a:prstGeom prst="rect">
            <a:avLst/>
          </a:prstGeom>
        </p:spPr>
        <p:txBody>
          <a:bodyPr/>
          <a:lstStyle>
            <a:lvl1pPr marL="0" indent="0" algn="l">
              <a:lnSpc>
                <a:spcPct val="120000"/>
              </a:lnSpc>
              <a:spcBef>
                <a:spcPts val="0"/>
              </a:spcBef>
              <a:buNone/>
              <a:defRPr sz="10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本文</a:t>
            </a:r>
          </a:p>
        </p:txBody>
      </p:sp>
      <p:sp>
        <p:nvSpPr>
          <p:cNvPr id="28" name="テキスト プレースホルダー 4"/>
          <p:cNvSpPr>
            <a:spLocks noGrp="1"/>
          </p:cNvSpPr>
          <p:nvPr>
            <p:ph type="body" sz="quarter" idx="18" hasCustomPrompt="1"/>
          </p:nvPr>
        </p:nvSpPr>
        <p:spPr>
          <a:xfrm>
            <a:off x="1434000" y="4324495"/>
            <a:ext cx="2844000" cy="1440406"/>
          </a:xfrm>
          <a:prstGeom prst="rect">
            <a:avLst/>
          </a:prstGeom>
        </p:spPr>
        <p:txBody>
          <a:bodyPr anchor="ctr"/>
          <a:lstStyle>
            <a:lvl1pPr marL="0" indent="0" algn="ctr">
              <a:lnSpc>
                <a:spcPct val="120000"/>
              </a:lnSpc>
              <a:spcBef>
                <a:spcPts val="600"/>
              </a:spcBef>
              <a:buNone/>
              <a:defRPr sz="20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テーマ</a:t>
            </a:r>
          </a:p>
        </p:txBody>
      </p:sp>
      <p:sp>
        <p:nvSpPr>
          <p:cNvPr id="29" name="テキスト プレースホルダー 4"/>
          <p:cNvSpPr>
            <a:spLocks noGrp="1"/>
          </p:cNvSpPr>
          <p:nvPr>
            <p:ph type="body" sz="quarter" idx="19" hasCustomPrompt="1"/>
          </p:nvPr>
        </p:nvSpPr>
        <p:spPr>
          <a:xfrm>
            <a:off x="4655999" y="4144901"/>
            <a:ext cx="6799401" cy="360000"/>
          </a:xfrm>
          <a:prstGeom prst="rect">
            <a:avLst/>
          </a:prstGeom>
        </p:spPr>
        <p:txBody>
          <a:bodyPr anchor="t"/>
          <a:lstStyle>
            <a:lvl1pPr marL="0" indent="0" algn="l">
              <a:lnSpc>
                <a:spcPct val="120000"/>
              </a:lnSpc>
              <a:spcBef>
                <a:spcPts val="600"/>
              </a:spcBef>
              <a:buNone/>
              <a:defRPr sz="14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サブタイトル</a:t>
            </a:r>
          </a:p>
        </p:txBody>
      </p:sp>
    </p:spTree>
    <p:extLst>
      <p:ext uri="{BB962C8B-B14F-4D97-AF65-F5344CB8AC3E}">
        <p14:creationId xmlns:p14="http://schemas.microsoft.com/office/powerpoint/2010/main" val="23446494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中基本14">
    <p:spTree>
      <p:nvGrpSpPr>
        <p:cNvPr id="1" name=""/>
        <p:cNvGrpSpPr/>
        <p:nvPr/>
      </p:nvGrpSpPr>
      <p:grpSpPr>
        <a:xfrm>
          <a:off x="0" y="0"/>
          <a:ext cx="0" cy="0"/>
          <a:chOff x="0" y="0"/>
          <a:chExt cx="0" cy="0"/>
        </a:xfrm>
      </p:grpSpPr>
      <p:sp>
        <p:nvSpPr>
          <p:cNvPr id="8"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dirty="0"/>
          </a:p>
        </p:txBody>
      </p:sp>
      <p:sp>
        <p:nvSpPr>
          <p:cNvPr id="9" name="角丸四角形 8"/>
          <p:cNvSpPr/>
          <p:nvPr userDrawn="1"/>
        </p:nvSpPr>
        <p:spPr>
          <a:xfrm>
            <a:off x="1416001" y="1989000"/>
            <a:ext cx="2880000" cy="1080000"/>
          </a:xfrm>
          <a:prstGeom prst="roundRect">
            <a:avLst>
              <a:gd name="adj" fmla="val 23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dirty="0"/>
              <a:t>中基本</a:t>
            </a:r>
            <a:r>
              <a:rPr kumimoji="1" lang="en-US" altLang="ja-JP" dirty="0"/>
              <a:t>14 – </a:t>
            </a:r>
            <a:r>
              <a:rPr kumimoji="1" lang="ja-JP" altLang="en-US" dirty="0"/>
              <a:t>タイトル</a:t>
            </a:r>
          </a:p>
        </p:txBody>
      </p:sp>
      <p:sp>
        <p:nvSpPr>
          <p:cNvPr id="11" name="テキスト プレースホルダー 4"/>
          <p:cNvSpPr>
            <a:spLocks noGrp="1"/>
          </p:cNvSpPr>
          <p:nvPr>
            <p:ph type="body" sz="quarter" idx="15" hasCustomPrompt="1"/>
          </p:nvPr>
        </p:nvSpPr>
        <p:spPr>
          <a:xfrm>
            <a:off x="5016000" y="2392693"/>
            <a:ext cx="6439400" cy="676308"/>
          </a:xfrm>
          <a:prstGeom prst="rect">
            <a:avLst/>
          </a:prstGeom>
        </p:spPr>
        <p:txBody>
          <a:bodyPr/>
          <a:lstStyle>
            <a:lvl1pPr marL="0" indent="0" algn="l">
              <a:lnSpc>
                <a:spcPct val="120000"/>
              </a:lnSpc>
              <a:spcBef>
                <a:spcPts val="0"/>
              </a:spcBef>
              <a:buNone/>
              <a:defRPr sz="10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本文 </a:t>
            </a:r>
            <a:r>
              <a:rPr kumimoji="1" lang="en-US" altLang="ja-JP" dirty="0"/>
              <a:t>– 2</a:t>
            </a:r>
            <a:r>
              <a:rPr kumimoji="1" lang="ja-JP" altLang="en-US" dirty="0"/>
              <a:t>行推奨</a:t>
            </a:r>
          </a:p>
        </p:txBody>
      </p:sp>
      <p:sp>
        <p:nvSpPr>
          <p:cNvPr id="12" name="テキスト プレースホルダー 4"/>
          <p:cNvSpPr>
            <a:spLocks noGrp="1"/>
          </p:cNvSpPr>
          <p:nvPr>
            <p:ph type="body" sz="quarter" idx="10" hasCustomPrompt="1"/>
          </p:nvPr>
        </p:nvSpPr>
        <p:spPr>
          <a:xfrm>
            <a:off x="1416000" y="1989001"/>
            <a:ext cx="2880001" cy="1080000"/>
          </a:xfrm>
          <a:prstGeom prst="rect">
            <a:avLst/>
          </a:prstGeom>
        </p:spPr>
        <p:txBody>
          <a:bodyPr anchor="ctr"/>
          <a:lstStyle>
            <a:lvl1pPr marL="0" indent="0" algn="ctr">
              <a:lnSpc>
                <a:spcPct val="120000"/>
              </a:lnSpc>
              <a:spcBef>
                <a:spcPts val="600"/>
              </a:spcBef>
              <a:buNone/>
              <a:defRPr sz="20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テーマ</a:t>
            </a:r>
            <a:endParaRPr kumimoji="1" lang="en-US" altLang="ja-JP" dirty="0"/>
          </a:p>
        </p:txBody>
      </p:sp>
      <p:sp>
        <p:nvSpPr>
          <p:cNvPr id="13" name="テキスト プレースホルダー 4"/>
          <p:cNvSpPr>
            <a:spLocks noGrp="1"/>
          </p:cNvSpPr>
          <p:nvPr>
            <p:ph type="body" sz="quarter" idx="16" hasCustomPrompt="1"/>
          </p:nvPr>
        </p:nvSpPr>
        <p:spPr>
          <a:xfrm>
            <a:off x="4655999" y="1989000"/>
            <a:ext cx="6799401" cy="360000"/>
          </a:xfrm>
          <a:prstGeom prst="rect">
            <a:avLst/>
          </a:prstGeom>
        </p:spPr>
        <p:txBody>
          <a:bodyPr anchor="t"/>
          <a:lstStyle>
            <a:lvl1pPr marL="0" indent="0" algn="l">
              <a:lnSpc>
                <a:spcPct val="120000"/>
              </a:lnSpc>
              <a:spcBef>
                <a:spcPts val="600"/>
              </a:spcBef>
              <a:buNone/>
              <a:defRPr sz="14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サブタイトル</a:t>
            </a:r>
          </a:p>
        </p:txBody>
      </p:sp>
      <p:sp>
        <p:nvSpPr>
          <p:cNvPr id="14" name="角丸四角形 13"/>
          <p:cNvSpPr/>
          <p:nvPr userDrawn="1"/>
        </p:nvSpPr>
        <p:spPr>
          <a:xfrm>
            <a:off x="1416001" y="4868999"/>
            <a:ext cx="2880000" cy="1080000"/>
          </a:xfrm>
          <a:prstGeom prst="roundRect">
            <a:avLst>
              <a:gd name="adj" fmla="val 23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プレースホルダー 4"/>
          <p:cNvSpPr>
            <a:spLocks noGrp="1"/>
          </p:cNvSpPr>
          <p:nvPr>
            <p:ph type="body" sz="quarter" idx="17" hasCustomPrompt="1"/>
          </p:nvPr>
        </p:nvSpPr>
        <p:spPr>
          <a:xfrm>
            <a:off x="5016000" y="5272692"/>
            <a:ext cx="6439400" cy="676308"/>
          </a:xfrm>
          <a:prstGeom prst="rect">
            <a:avLst/>
          </a:prstGeom>
        </p:spPr>
        <p:txBody>
          <a:bodyPr/>
          <a:lstStyle>
            <a:lvl1pPr marL="0" indent="0" algn="l">
              <a:lnSpc>
                <a:spcPct val="120000"/>
              </a:lnSpc>
              <a:spcBef>
                <a:spcPts val="0"/>
              </a:spcBef>
              <a:buNone/>
              <a:defRPr sz="10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本文 </a:t>
            </a:r>
            <a:r>
              <a:rPr kumimoji="1" lang="en-US" altLang="ja-JP" dirty="0"/>
              <a:t>– 2</a:t>
            </a:r>
            <a:r>
              <a:rPr kumimoji="1" lang="ja-JP" altLang="en-US" dirty="0"/>
              <a:t>行推奨</a:t>
            </a:r>
          </a:p>
        </p:txBody>
      </p:sp>
      <p:sp>
        <p:nvSpPr>
          <p:cNvPr id="16" name="テキスト プレースホルダー 4"/>
          <p:cNvSpPr>
            <a:spLocks noGrp="1"/>
          </p:cNvSpPr>
          <p:nvPr>
            <p:ph type="body" sz="quarter" idx="18" hasCustomPrompt="1"/>
          </p:nvPr>
        </p:nvSpPr>
        <p:spPr>
          <a:xfrm>
            <a:off x="1416000" y="4869000"/>
            <a:ext cx="2880001" cy="1080000"/>
          </a:xfrm>
          <a:prstGeom prst="rect">
            <a:avLst/>
          </a:prstGeom>
        </p:spPr>
        <p:txBody>
          <a:bodyPr anchor="ctr"/>
          <a:lstStyle>
            <a:lvl1pPr marL="0" indent="0" algn="ctr">
              <a:lnSpc>
                <a:spcPct val="120000"/>
              </a:lnSpc>
              <a:spcBef>
                <a:spcPts val="600"/>
              </a:spcBef>
              <a:buNone/>
              <a:defRPr sz="20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テーマ</a:t>
            </a:r>
            <a:endParaRPr kumimoji="1" lang="en-US" altLang="ja-JP" dirty="0"/>
          </a:p>
        </p:txBody>
      </p:sp>
      <p:sp>
        <p:nvSpPr>
          <p:cNvPr id="17" name="テキスト プレースホルダー 4"/>
          <p:cNvSpPr>
            <a:spLocks noGrp="1"/>
          </p:cNvSpPr>
          <p:nvPr>
            <p:ph type="body" sz="quarter" idx="19" hasCustomPrompt="1"/>
          </p:nvPr>
        </p:nvSpPr>
        <p:spPr>
          <a:xfrm>
            <a:off x="4655999" y="4868999"/>
            <a:ext cx="6799401" cy="360000"/>
          </a:xfrm>
          <a:prstGeom prst="rect">
            <a:avLst/>
          </a:prstGeom>
        </p:spPr>
        <p:txBody>
          <a:bodyPr anchor="t"/>
          <a:lstStyle>
            <a:lvl1pPr marL="0" indent="0" algn="l">
              <a:lnSpc>
                <a:spcPct val="120000"/>
              </a:lnSpc>
              <a:spcBef>
                <a:spcPts val="600"/>
              </a:spcBef>
              <a:buNone/>
              <a:defRPr sz="14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サブタイトル</a:t>
            </a:r>
          </a:p>
        </p:txBody>
      </p:sp>
      <p:sp>
        <p:nvSpPr>
          <p:cNvPr id="18" name="角丸四角形 17"/>
          <p:cNvSpPr/>
          <p:nvPr userDrawn="1"/>
        </p:nvSpPr>
        <p:spPr>
          <a:xfrm>
            <a:off x="1416001" y="3429000"/>
            <a:ext cx="2880000" cy="1080000"/>
          </a:xfrm>
          <a:prstGeom prst="roundRect">
            <a:avLst>
              <a:gd name="adj" fmla="val 23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テキスト プレースホルダー 4"/>
          <p:cNvSpPr>
            <a:spLocks noGrp="1"/>
          </p:cNvSpPr>
          <p:nvPr>
            <p:ph type="body" sz="quarter" idx="20" hasCustomPrompt="1"/>
          </p:nvPr>
        </p:nvSpPr>
        <p:spPr>
          <a:xfrm>
            <a:off x="5016000" y="3832692"/>
            <a:ext cx="6439400" cy="676308"/>
          </a:xfrm>
          <a:prstGeom prst="rect">
            <a:avLst/>
          </a:prstGeom>
        </p:spPr>
        <p:txBody>
          <a:bodyPr/>
          <a:lstStyle>
            <a:lvl1pPr marL="0" indent="0" algn="l">
              <a:lnSpc>
                <a:spcPct val="120000"/>
              </a:lnSpc>
              <a:spcBef>
                <a:spcPts val="0"/>
              </a:spcBef>
              <a:buNone/>
              <a:defRPr sz="10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本文 </a:t>
            </a:r>
            <a:r>
              <a:rPr kumimoji="1" lang="en-US" altLang="ja-JP" dirty="0"/>
              <a:t>– 2</a:t>
            </a:r>
            <a:r>
              <a:rPr kumimoji="1" lang="ja-JP" altLang="en-US" dirty="0"/>
              <a:t>行推奨</a:t>
            </a:r>
          </a:p>
        </p:txBody>
      </p:sp>
      <p:sp>
        <p:nvSpPr>
          <p:cNvPr id="20" name="テキスト プレースホルダー 4"/>
          <p:cNvSpPr>
            <a:spLocks noGrp="1"/>
          </p:cNvSpPr>
          <p:nvPr>
            <p:ph type="body" sz="quarter" idx="21" hasCustomPrompt="1"/>
          </p:nvPr>
        </p:nvSpPr>
        <p:spPr>
          <a:xfrm>
            <a:off x="1416000" y="3429000"/>
            <a:ext cx="2880001" cy="1080000"/>
          </a:xfrm>
          <a:prstGeom prst="rect">
            <a:avLst/>
          </a:prstGeom>
        </p:spPr>
        <p:txBody>
          <a:bodyPr anchor="ctr"/>
          <a:lstStyle>
            <a:lvl1pPr marL="0" indent="0" algn="ctr">
              <a:lnSpc>
                <a:spcPct val="120000"/>
              </a:lnSpc>
              <a:spcBef>
                <a:spcPts val="600"/>
              </a:spcBef>
              <a:buNone/>
              <a:defRPr sz="2000">
                <a:solidFill>
                  <a:schemeClr val="tx2"/>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テーマ</a:t>
            </a:r>
            <a:endParaRPr kumimoji="1" lang="en-US" altLang="ja-JP" dirty="0"/>
          </a:p>
        </p:txBody>
      </p:sp>
      <p:sp>
        <p:nvSpPr>
          <p:cNvPr id="21" name="テキスト プレースホルダー 4"/>
          <p:cNvSpPr>
            <a:spLocks noGrp="1"/>
          </p:cNvSpPr>
          <p:nvPr>
            <p:ph type="body" sz="quarter" idx="22" hasCustomPrompt="1"/>
          </p:nvPr>
        </p:nvSpPr>
        <p:spPr>
          <a:xfrm>
            <a:off x="4655999" y="3428999"/>
            <a:ext cx="6799401" cy="360000"/>
          </a:xfrm>
          <a:prstGeom prst="rect">
            <a:avLst/>
          </a:prstGeom>
        </p:spPr>
        <p:txBody>
          <a:bodyPr anchor="t"/>
          <a:lstStyle>
            <a:lvl1pPr marL="0" indent="0" algn="l">
              <a:lnSpc>
                <a:spcPct val="120000"/>
              </a:lnSpc>
              <a:spcBef>
                <a:spcPts val="600"/>
              </a:spcBef>
              <a:buNone/>
              <a:defRPr sz="1400">
                <a:solidFill>
                  <a:schemeClr val="tx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kumimoji="1" lang="ja-JP" altLang="en-US" dirty="0"/>
              <a:t>サブタイトル</a:t>
            </a:r>
          </a:p>
        </p:txBody>
      </p:sp>
    </p:spTree>
    <p:extLst>
      <p:ext uri="{BB962C8B-B14F-4D97-AF65-F5344CB8AC3E}">
        <p14:creationId xmlns:p14="http://schemas.microsoft.com/office/powerpoint/2010/main" val="5754553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中基本15">
    <p:spTree>
      <p:nvGrpSpPr>
        <p:cNvPr id="1" name=""/>
        <p:cNvGrpSpPr/>
        <p:nvPr/>
      </p:nvGrpSpPr>
      <p:grpSpPr>
        <a:xfrm>
          <a:off x="0" y="0"/>
          <a:ext cx="0" cy="0"/>
          <a:chOff x="0" y="0"/>
          <a:chExt cx="0" cy="0"/>
        </a:xfrm>
      </p:grpSpPr>
      <p:sp>
        <p:nvSpPr>
          <p:cNvPr id="8"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dirty="0"/>
          </a:p>
        </p:txBody>
      </p:sp>
      <p:sp>
        <p:nvSpPr>
          <p:cNvPr id="10"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dirty="0"/>
              <a:t>中基本</a:t>
            </a:r>
            <a:r>
              <a:rPr kumimoji="1" lang="en-US" altLang="ja-JP" dirty="0"/>
              <a:t>15 – </a:t>
            </a:r>
            <a:r>
              <a:rPr kumimoji="1" lang="ja-JP" altLang="en-US" dirty="0"/>
              <a:t>タイトル</a:t>
            </a:r>
          </a:p>
        </p:txBody>
      </p:sp>
    </p:spTree>
    <p:extLst>
      <p:ext uri="{BB962C8B-B14F-4D97-AF65-F5344CB8AC3E}">
        <p14:creationId xmlns:p14="http://schemas.microsoft.com/office/powerpoint/2010/main" val="24932467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624BB-88B1-8423-633F-E4D6AA2623D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kumimoji="1" lang="en-US"/>
              <a:t>Click to edit Master title style</a:t>
            </a:r>
          </a:p>
        </p:txBody>
      </p:sp>
      <p:sp>
        <p:nvSpPr>
          <p:cNvPr id="3" name="Subtitle 2">
            <a:extLst>
              <a:ext uri="{FF2B5EF4-FFF2-40B4-BE49-F238E27FC236}">
                <a16:creationId xmlns:a16="http://schemas.microsoft.com/office/drawing/2014/main" id="{BB0AB5B5-2D02-5B72-D759-608685ED1269}"/>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t>Click to edit Master subtitle style</a:t>
            </a:r>
          </a:p>
        </p:txBody>
      </p:sp>
    </p:spTree>
    <p:extLst>
      <p:ext uri="{BB962C8B-B14F-4D97-AF65-F5344CB8AC3E}">
        <p14:creationId xmlns:p14="http://schemas.microsoft.com/office/powerpoint/2010/main" val="2192445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中表紙02">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1051789" y="1989000"/>
            <a:ext cx="10375900" cy="1527607"/>
          </a:xfrm>
          <a:prstGeom prst="rect">
            <a:avLst/>
          </a:prstGeom>
        </p:spPr>
        <p:txBody>
          <a:bodyPr anchor="t"/>
          <a:lstStyle>
            <a:lvl1pPr algn="l">
              <a:lnSpc>
                <a:spcPct val="120000"/>
              </a:lnSpc>
              <a:defRPr sz="4000" b="0"/>
            </a:lvl1pPr>
          </a:lstStyle>
          <a:p>
            <a:r>
              <a:rPr kumimoji="1" lang="ja-JP" altLang="en-US" dirty="0"/>
              <a:t>中表紙</a:t>
            </a:r>
            <a:r>
              <a:rPr kumimoji="1" lang="en-US" altLang="ja-JP" dirty="0"/>
              <a:t>02</a:t>
            </a:r>
            <a:r>
              <a:rPr kumimoji="1" lang="ja-JP" altLang="en-US" dirty="0"/>
              <a:t> </a:t>
            </a:r>
            <a:r>
              <a:rPr kumimoji="1" lang="en-US" altLang="ja-JP" dirty="0"/>
              <a:t>– </a:t>
            </a:r>
            <a:br>
              <a:rPr kumimoji="1" lang="en-US" altLang="ja-JP" dirty="0"/>
            </a:br>
            <a:r>
              <a:rPr kumimoji="1" lang="ja-JP" altLang="en-US" dirty="0"/>
              <a:t>タイトル（</a:t>
            </a:r>
            <a:r>
              <a:rPr kumimoji="1" lang="en-US" altLang="ja-JP" dirty="0"/>
              <a:t>2</a:t>
            </a:r>
            <a:r>
              <a:rPr kumimoji="1" lang="ja-JP" altLang="en-US" dirty="0"/>
              <a:t>行組み可）</a:t>
            </a:r>
          </a:p>
        </p:txBody>
      </p:sp>
      <p:sp>
        <p:nvSpPr>
          <p:cNvPr id="6" name="サブタイトル 2"/>
          <p:cNvSpPr>
            <a:spLocks noGrp="1"/>
          </p:cNvSpPr>
          <p:nvPr>
            <p:ph type="subTitle" idx="1" hasCustomPrompt="1"/>
          </p:nvPr>
        </p:nvSpPr>
        <p:spPr>
          <a:xfrm>
            <a:off x="1803400" y="4146550"/>
            <a:ext cx="9639300" cy="1790700"/>
          </a:xfrm>
          <a:prstGeom prst="rect">
            <a:avLst/>
          </a:prstGeom>
        </p:spPr>
        <p:txBody>
          <a:bodyPr anchor="t"/>
          <a:lst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a:t>
            </a:r>
            <a:r>
              <a:rPr kumimoji="1" lang="en-US" altLang="ja-JP" dirty="0"/>
              <a:t>.</a:t>
            </a:r>
            <a:r>
              <a:rPr kumimoji="1" lang="ja-JP" altLang="en-US" dirty="0"/>
              <a:t>●　サブタイトル</a:t>
            </a:r>
          </a:p>
        </p:txBody>
      </p:sp>
      <p:sp>
        <p:nvSpPr>
          <p:cNvPr id="7"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dirty="0"/>
          </a:p>
        </p:txBody>
      </p:sp>
    </p:spTree>
    <p:extLst>
      <p:ext uri="{BB962C8B-B14F-4D97-AF65-F5344CB8AC3E}">
        <p14:creationId xmlns:p14="http://schemas.microsoft.com/office/powerpoint/2010/main" val="158615492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pic>
        <p:nvPicPr>
          <p:cNvPr id="4" name="図 3"/>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3501587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75F9BFC2-5488-4270-B0B5-83DC44BD7502}" type="datetime1">
              <a:rPr kumimoji="1" lang="ja-JP" altLang="en-US" smtClean="0"/>
              <a:t>2023/9/12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23FCFA-7B34-46B3-926D-B25AE7C6D67D}" type="slidenum">
              <a:rPr kumimoji="1" lang="ja-JP" altLang="en-US" smtClean="0"/>
              <a:t>‹#›</a:t>
            </a:fld>
            <a:endParaRPr kumimoji="1" lang="ja-JP" altLang="en-US"/>
          </a:p>
        </p:txBody>
      </p:sp>
    </p:spTree>
    <p:extLst>
      <p:ext uri="{BB962C8B-B14F-4D97-AF65-F5344CB8AC3E}">
        <p14:creationId xmlns:p14="http://schemas.microsoft.com/office/powerpoint/2010/main" val="3045191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209D3FBA-1CEB-4902-893F-A4195309805F}" type="datetime1">
              <a:rPr kumimoji="1" lang="ja-JP" altLang="en-US" smtClean="0"/>
              <a:t>2023/9/12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23FCFA-7B34-46B3-926D-B25AE7C6D67D}" type="slidenum">
              <a:rPr kumimoji="1" lang="ja-JP" altLang="en-US" smtClean="0"/>
              <a:t>‹#›</a:t>
            </a:fld>
            <a:endParaRPr kumimoji="1" lang="ja-JP" altLang="en-US"/>
          </a:p>
        </p:txBody>
      </p:sp>
    </p:spTree>
    <p:extLst>
      <p:ext uri="{BB962C8B-B14F-4D97-AF65-F5344CB8AC3E}">
        <p14:creationId xmlns:p14="http://schemas.microsoft.com/office/powerpoint/2010/main" val="3524298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中基本01">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742600" y="410369"/>
            <a:ext cx="10712800" cy="734676"/>
          </a:xfrm>
          <a:prstGeom prst="rect">
            <a:avLst/>
          </a:prstGeom>
        </p:spPr>
        <p:txBody>
          <a:bodyPr/>
          <a:lstStyle>
            <a:lvl1pPr>
              <a:lnSpc>
                <a:spcPct val="120000"/>
              </a:lnSpc>
              <a:defRPr sz="3200" baseline="0"/>
            </a:lvl1pPr>
          </a:lstStyle>
          <a:p>
            <a:r>
              <a:rPr kumimoji="1" lang="ja-JP" altLang="en-US" dirty="0"/>
              <a:t>中基本</a:t>
            </a:r>
            <a:r>
              <a:rPr kumimoji="1" lang="en-US" altLang="ja-JP" dirty="0"/>
              <a:t>01 – </a:t>
            </a:r>
            <a:r>
              <a:rPr kumimoji="1" lang="ja-JP" altLang="en-US" dirty="0"/>
              <a:t>タイトル</a:t>
            </a:r>
          </a:p>
        </p:txBody>
      </p:sp>
      <p:sp>
        <p:nvSpPr>
          <p:cNvPr id="10" name="サブタイトル 2"/>
          <p:cNvSpPr>
            <a:spLocks noGrp="1"/>
          </p:cNvSpPr>
          <p:nvPr>
            <p:ph type="subTitle" idx="1" hasCustomPrompt="1"/>
          </p:nvPr>
        </p:nvSpPr>
        <p:spPr>
          <a:xfrm>
            <a:off x="1066801" y="1989000"/>
            <a:ext cx="10388600" cy="3935550"/>
          </a:xfrm>
          <a:prstGeom prst="rect">
            <a:avLst/>
          </a:prstGeom>
        </p:spPr>
        <p:txBody>
          <a:bodyPr anchor="t"/>
          <a:lstStyle>
            <a:lvl1pPr marL="0" marR="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z="2000"/>
              <a:t>本文</a:t>
            </a:r>
            <a:endParaRPr kumimoji="1" lang="ja-JP" altLang="en-US"/>
          </a:p>
        </p:txBody>
      </p:sp>
      <p:sp>
        <p:nvSpPr>
          <p:cNvPr id="11"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a:p>
        </p:txBody>
      </p:sp>
    </p:spTree>
    <p:extLst>
      <p:ext uri="{BB962C8B-B14F-4D97-AF65-F5344CB8AC3E}">
        <p14:creationId xmlns:p14="http://schemas.microsoft.com/office/powerpoint/2010/main" val="2793242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目次01">
    <p:spTree>
      <p:nvGrpSpPr>
        <p:cNvPr id="1" name=""/>
        <p:cNvGrpSpPr/>
        <p:nvPr/>
      </p:nvGrpSpPr>
      <p:grpSpPr>
        <a:xfrm>
          <a:off x="0" y="0"/>
          <a:ext cx="0" cy="0"/>
          <a:chOff x="0" y="0"/>
          <a:chExt cx="0" cy="0"/>
        </a:xfrm>
      </p:grpSpPr>
      <p:sp>
        <p:nvSpPr>
          <p:cNvPr id="37" name="テキスト プレースホルダー 10"/>
          <p:cNvSpPr>
            <a:spLocks noGrp="1"/>
          </p:cNvSpPr>
          <p:nvPr>
            <p:ph type="body" sz="quarter" idx="22" hasCustomPrompt="1"/>
          </p:nvPr>
        </p:nvSpPr>
        <p:spPr>
          <a:xfrm>
            <a:off x="1056000" y="1044752"/>
            <a:ext cx="2880000" cy="1910334"/>
          </a:xfrm>
          <a:prstGeom prst="rect">
            <a:avLst/>
          </a:prstGeom>
        </p:spPr>
        <p:txBody>
          <a:bodyPr anchor="t"/>
          <a:lst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sz="1000" b="0"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dirty="0"/>
              <a:t>0.1 </a:t>
            </a:r>
            <a:r>
              <a:rPr kumimoji="1" lang="ja-JP" altLang="en-US" dirty="0"/>
              <a:t>目次（小）タイトル</a:t>
            </a:r>
            <a:endParaRPr kumimoji="1" lang="en-US" altLang="ja-JP" dirty="0"/>
          </a:p>
        </p:txBody>
      </p:sp>
      <p:sp>
        <p:nvSpPr>
          <p:cNvPr id="11" name="テキスト プレースホルダー 10"/>
          <p:cNvSpPr>
            <a:spLocks noGrp="1"/>
          </p:cNvSpPr>
          <p:nvPr>
            <p:ph type="body" sz="quarter" idx="10" hasCustomPrompt="1"/>
          </p:nvPr>
        </p:nvSpPr>
        <p:spPr>
          <a:xfrm>
            <a:off x="739804" y="615086"/>
            <a:ext cx="3196196" cy="306935"/>
          </a:xfrm>
          <a:prstGeom prst="rect">
            <a:avLst/>
          </a:prstGeom>
        </p:spPr>
        <p:txBody>
          <a:bodyPr anchor="t"/>
          <a:lstStyle>
            <a:lvl1pPr marL="0" indent="0">
              <a:lnSpc>
                <a:spcPct val="120000"/>
              </a:lnSpc>
              <a:buNone/>
              <a:defRPr sz="1400" b="1"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dirty="0"/>
              <a:t>00. </a:t>
            </a:r>
            <a:r>
              <a:rPr kumimoji="1" lang="ja-JP" altLang="en-US" dirty="0"/>
              <a:t>目次タイトル</a:t>
            </a:r>
          </a:p>
        </p:txBody>
      </p:sp>
      <p:cxnSp>
        <p:nvCxnSpPr>
          <p:cNvPr id="6" name="直線コネクタ 5"/>
          <p:cNvCxnSpPr/>
          <p:nvPr userDrawn="1"/>
        </p:nvCxnSpPr>
        <p:spPr>
          <a:xfrm>
            <a:off x="739804" y="983432"/>
            <a:ext cx="319619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8" name="テキスト プレースホルダー 10"/>
          <p:cNvSpPr>
            <a:spLocks noGrp="1"/>
          </p:cNvSpPr>
          <p:nvPr>
            <p:ph type="body" sz="quarter" idx="12" hasCustomPrompt="1"/>
          </p:nvPr>
        </p:nvSpPr>
        <p:spPr>
          <a:xfrm>
            <a:off x="8256000" y="615086"/>
            <a:ext cx="3196196" cy="306935"/>
          </a:xfrm>
          <a:prstGeom prst="rect">
            <a:avLst/>
          </a:prstGeom>
        </p:spPr>
        <p:txBody>
          <a:bodyPr anchor="t"/>
          <a:lstStyle>
            <a:lvl1pPr marL="0" indent="0">
              <a:lnSpc>
                <a:spcPct val="120000"/>
              </a:lnSpc>
              <a:buNone/>
              <a:defRPr sz="1400" b="1"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dirty="0"/>
              <a:t>02. </a:t>
            </a:r>
            <a:r>
              <a:rPr kumimoji="1" lang="ja-JP" altLang="en-US" dirty="0"/>
              <a:t>目次タイトル</a:t>
            </a:r>
          </a:p>
        </p:txBody>
      </p:sp>
      <p:cxnSp>
        <p:nvCxnSpPr>
          <p:cNvPr id="19" name="直線コネクタ 18"/>
          <p:cNvCxnSpPr/>
          <p:nvPr userDrawn="1"/>
        </p:nvCxnSpPr>
        <p:spPr>
          <a:xfrm>
            <a:off x="8256000" y="983432"/>
            <a:ext cx="319619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0" name="テキスト プレースホルダー 10"/>
          <p:cNvSpPr>
            <a:spLocks noGrp="1"/>
          </p:cNvSpPr>
          <p:nvPr>
            <p:ph type="body" sz="quarter" idx="13" hasCustomPrompt="1"/>
          </p:nvPr>
        </p:nvSpPr>
        <p:spPr>
          <a:xfrm>
            <a:off x="8572196" y="1044752"/>
            <a:ext cx="2880000" cy="1910334"/>
          </a:xfrm>
          <a:prstGeom prst="rect">
            <a:avLst/>
          </a:prstGeom>
        </p:spPr>
        <p:txBody>
          <a:bodyPr anchor="t"/>
          <a:lst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sz="1000" b="0"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dirty="0"/>
              <a:t>2.1 </a:t>
            </a:r>
            <a:r>
              <a:rPr kumimoji="1" lang="ja-JP" altLang="en-US" dirty="0"/>
              <a:t>目次（小）タイトル</a:t>
            </a:r>
            <a:endParaRPr kumimoji="1" lang="en-US" altLang="ja-JP" dirty="0"/>
          </a:p>
        </p:txBody>
      </p:sp>
      <p:sp>
        <p:nvSpPr>
          <p:cNvPr id="21" name="テキスト プレースホルダー 10"/>
          <p:cNvSpPr>
            <a:spLocks noGrp="1"/>
          </p:cNvSpPr>
          <p:nvPr>
            <p:ph type="body" sz="quarter" idx="14" hasCustomPrompt="1"/>
          </p:nvPr>
        </p:nvSpPr>
        <p:spPr>
          <a:xfrm>
            <a:off x="4476000" y="615086"/>
            <a:ext cx="3196196" cy="306935"/>
          </a:xfrm>
          <a:prstGeom prst="rect">
            <a:avLst/>
          </a:prstGeom>
        </p:spPr>
        <p:txBody>
          <a:bodyPr anchor="t"/>
          <a:lstStyle>
            <a:lvl1pPr marL="0" indent="0">
              <a:lnSpc>
                <a:spcPct val="120000"/>
              </a:lnSpc>
              <a:buNone/>
              <a:defRPr sz="1400" b="1"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dirty="0"/>
              <a:t>01. </a:t>
            </a:r>
            <a:r>
              <a:rPr kumimoji="1" lang="ja-JP" altLang="en-US" dirty="0"/>
              <a:t>目次タイトル</a:t>
            </a:r>
          </a:p>
        </p:txBody>
      </p:sp>
      <p:cxnSp>
        <p:nvCxnSpPr>
          <p:cNvPr id="22" name="直線コネクタ 21"/>
          <p:cNvCxnSpPr/>
          <p:nvPr userDrawn="1"/>
        </p:nvCxnSpPr>
        <p:spPr>
          <a:xfrm>
            <a:off x="4476000" y="983432"/>
            <a:ext cx="319619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3" name="テキスト プレースホルダー 10"/>
          <p:cNvSpPr>
            <a:spLocks noGrp="1"/>
          </p:cNvSpPr>
          <p:nvPr>
            <p:ph type="body" sz="quarter" idx="15" hasCustomPrompt="1"/>
          </p:nvPr>
        </p:nvSpPr>
        <p:spPr>
          <a:xfrm>
            <a:off x="4792196" y="1044752"/>
            <a:ext cx="2880000" cy="1910334"/>
          </a:xfrm>
          <a:prstGeom prst="rect">
            <a:avLst/>
          </a:prstGeom>
        </p:spPr>
        <p:txBody>
          <a:bodyPr anchor="t"/>
          <a:lst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sz="1000" b="0"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dirty="0"/>
              <a:t>1.1 </a:t>
            </a:r>
            <a:r>
              <a:rPr kumimoji="1" lang="ja-JP" altLang="en-US" dirty="0"/>
              <a:t>目次（小）タイトル</a:t>
            </a:r>
            <a:endParaRPr kumimoji="1" lang="en-US" altLang="ja-JP" dirty="0"/>
          </a:p>
        </p:txBody>
      </p:sp>
      <p:sp>
        <p:nvSpPr>
          <p:cNvPr id="24" name="テキスト プレースホルダー 10"/>
          <p:cNvSpPr>
            <a:spLocks noGrp="1"/>
          </p:cNvSpPr>
          <p:nvPr>
            <p:ph type="body" sz="quarter" idx="16" hasCustomPrompt="1"/>
          </p:nvPr>
        </p:nvSpPr>
        <p:spPr>
          <a:xfrm>
            <a:off x="739804" y="3539334"/>
            <a:ext cx="3196196" cy="306935"/>
          </a:xfrm>
          <a:prstGeom prst="rect">
            <a:avLst/>
          </a:prstGeom>
        </p:spPr>
        <p:txBody>
          <a:bodyPr anchor="t"/>
          <a:lstStyle>
            <a:lvl1pPr marL="0" indent="0">
              <a:lnSpc>
                <a:spcPct val="120000"/>
              </a:lnSpc>
              <a:buNone/>
              <a:defRPr sz="1400" b="1"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dirty="0"/>
              <a:t>03. </a:t>
            </a:r>
            <a:r>
              <a:rPr kumimoji="1" lang="ja-JP" altLang="en-US" dirty="0"/>
              <a:t>目次タイトル</a:t>
            </a:r>
          </a:p>
        </p:txBody>
      </p:sp>
      <p:cxnSp>
        <p:nvCxnSpPr>
          <p:cNvPr id="25" name="直線コネクタ 24"/>
          <p:cNvCxnSpPr/>
          <p:nvPr userDrawn="1"/>
        </p:nvCxnSpPr>
        <p:spPr>
          <a:xfrm>
            <a:off x="739804" y="3907680"/>
            <a:ext cx="319619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6" name="テキスト プレースホルダー 10"/>
          <p:cNvSpPr>
            <a:spLocks noGrp="1"/>
          </p:cNvSpPr>
          <p:nvPr>
            <p:ph type="body" sz="quarter" idx="17" hasCustomPrompt="1"/>
          </p:nvPr>
        </p:nvSpPr>
        <p:spPr>
          <a:xfrm>
            <a:off x="1056000" y="3969000"/>
            <a:ext cx="2880000" cy="1910334"/>
          </a:xfrm>
          <a:prstGeom prst="rect">
            <a:avLst/>
          </a:prstGeom>
        </p:spPr>
        <p:txBody>
          <a:bodyPr anchor="t"/>
          <a:lst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sz="1000" b="0"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dirty="0"/>
              <a:t>3.1 </a:t>
            </a:r>
            <a:r>
              <a:rPr kumimoji="1" lang="ja-JP" altLang="en-US" dirty="0"/>
              <a:t>目次（小）タイトル</a:t>
            </a:r>
            <a:endParaRPr kumimoji="1" lang="en-US" altLang="ja-JP" dirty="0"/>
          </a:p>
        </p:txBody>
      </p:sp>
      <p:sp>
        <p:nvSpPr>
          <p:cNvPr id="27" name="テキスト プレースホルダー 10"/>
          <p:cNvSpPr>
            <a:spLocks noGrp="1"/>
          </p:cNvSpPr>
          <p:nvPr>
            <p:ph type="body" sz="quarter" idx="18" hasCustomPrompt="1"/>
          </p:nvPr>
        </p:nvSpPr>
        <p:spPr>
          <a:xfrm>
            <a:off x="8256000" y="3539334"/>
            <a:ext cx="3196196" cy="306935"/>
          </a:xfrm>
          <a:prstGeom prst="rect">
            <a:avLst/>
          </a:prstGeom>
        </p:spPr>
        <p:txBody>
          <a:bodyPr anchor="t"/>
          <a:lstStyle>
            <a:lvl1pPr marL="0" indent="0">
              <a:lnSpc>
                <a:spcPct val="120000"/>
              </a:lnSpc>
              <a:buNone/>
              <a:defRPr sz="1400" b="1"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dirty="0"/>
              <a:t>05. </a:t>
            </a:r>
            <a:r>
              <a:rPr kumimoji="1" lang="ja-JP" altLang="en-US" dirty="0"/>
              <a:t>目次タイトル</a:t>
            </a:r>
          </a:p>
        </p:txBody>
      </p:sp>
      <p:cxnSp>
        <p:nvCxnSpPr>
          <p:cNvPr id="28" name="直線コネクタ 27"/>
          <p:cNvCxnSpPr/>
          <p:nvPr userDrawn="1"/>
        </p:nvCxnSpPr>
        <p:spPr>
          <a:xfrm>
            <a:off x="8256000" y="3907680"/>
            <a:ext cx="319619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9" name="テキスト プレースホルダー 10"/>
          <p:cNvSpPr>
            <a:spLocks noGrp="1"/>
          </p:cNvSpPr>
          <p:nvPr>
            <p:ph type="body" sz="quarter" idx="19" hasCustomPrompt="1"/>
          </p:nvPr>
        </p:nvSpPr>
        <p:spPr>
          <a:xfrm>
            <a:off x="8572196" y="3969000"/>
            <a:ext cx="2880000" cy="1910334"/>
          </a:xfrm>
          <a:prstGeom prst="rect">
            <a:avLst/>
          </a:prstGeom>
        </p:spPr>
        <p:txBody>
          <a:bodyPr anchor="t"/>
          <a:lst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sz="1000" b="0"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dirty="0"/>
              <a:t>5.1 </a:t>
            </a:r>
            <a:r>
              <a:rPr kumimoji="1" lang="ja-JP" altLang="en-US" dirty="0"/>
              <a:t>目次（小）タイトル</a:t>
            </a:r>
            <a:endParaRPr kumimoji="1" lang="en-US" altLang="ja-JP" dirty="0"/>
          </a:p>
        </p:txBody>
      </p:sp>
      <p:sp>
        <p:nvSpPr>
          <p:cNvPr id="30" name="テキスト プレースホルダー 10"/>
          <p:cNvSpPr>
            <a:spLocks noGrp="1"/>
          </p:cNvSpPr>
          <p:nvPr>
            <p:ph type="body" sz="quarter" idx="20" hasCustomPrompt="1"/>
          </p:nvPr>
        </p:nvSpPr>
        <p:spPr>
          <a:xfrm>
            <a:off x="4476000" y="3539334"/>
            <a:ext cx="3196196" cy="306935"/>
          </a:xfrm>
          <a:prstGeom prst="rect">
            <a:avLst/>
          </a:prstGeom>
        </p:spPr>
        <p:txBody>
          <a:bodyPr anchor="t"/>
          <a:lstStyle>
            <a:lvl1pPr marL="0" indent="0">
              <a:lnSpc>
                <a:spcPct val="120000"/>
              </a:lnSpc>
              <a:buNone/>
              <a:defRPr sz="1400" b="1"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dirty="0"/>
              <a:t>04. </a:t>
            </a:r>
            <a:r>
              <a:rPr kumimoji="1" lang="ja-JP" altLang="en-US" dirty="0"/>
              <a:t>目次タイトル</a:t>
            </a:r>
          </a:p>
        </p:txBody>
      </p:sp>
      <p:cxnSp>
        <p:nvCxnSpPr>
          <p:cNvPr id="31" name="直線コネクタ 30"/>
          <p:cNvCxnSpPr/>
          <p:nvPr userDrawn="1"/>
        </p:nvCxnSpPr>
        <p:spPr>
          <a:xfrm>
            <a:off x="4476000" y="3907680"/>
            <a:ext cx="319619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2" name="テキスト プレースホルダー 10"/>
          <p:cNvSpPr>
            <a:spLocks noGrp="1"/>
          </p:cNvSpPr>
          <p:nvPr>
            <p:ph type="body" sz="quarter" idx="21" hasCustomPrompt="1"/>
          </p:nvPr>
        </p:nvSpPr>
        <p:spPr>
          <a:xfrm>
            <a:off x="4792196" y="3969000"/>
            <a:ext cx="2880000" cy="1910334"/>
          </a:xfrm>
          <a:prstGeom prst="rect">
            <a:avLst/>
          </a:prstGeom>
        </p:spPr>
        <p:txBody>
          <a:bodyPr anchor="t"/>
          <a:lst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sz="1000" b="0"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dirty="0"/>
              <a:t>4.1 </a:t>
            </a:r>
            <a:r>
              <a:rPr kumimoji="1" lang="ja-JP" altLang="en-US" dirty="0"/>
              <a:t>目次（小）タイトル</a:t>
            </a:r>
            <a:endParaRPr kumimoji="1" lang="en-US" altLang="ja-JP" dirty="0"/>
          </a:p>
        </p:txBody>
      </p:sp>
      <p:sp>
        <p:nvSpPr>
          <p:cNvPr id="33"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dirty="0"/>
          </a:p>
        </p:txBody>
      </p:sp>
    </p:spTree>
    <p:extLst>
      <p:ext uri="{BB962C8B-B14F-4D97-AF65-F5344CB8AC3E}">
        <p14:creationId xmlns:p14="http://schemas.microsoft.com/office/powerpoint/2010/main" val="2587617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目次02">
    <p:spTree>
      <p:nvGrpSpPr>
        <p:cNvPr id="1" name=""/>
        <p:cNvGrpSpPr/>
        <p:nvPr/>
      </p:nvGrpSpPr>
      <p:grpSpPr>
        <a:xfrm>
          <a:off x="0" y="0"/>
          <a:ext cx="0" cy="0"/>
          <a:chOff x="0" y="0"/>
          <a:chExt cx="0" cy="0"/>
        </a:xfrm>
      </p:grpSpPr>
      <p:sp>
        <p:nvSpPr>
          <p:cNvPr id="43" name="テキスト プレースホルダー 10"/>
          <p:cNvSpPr>
            <a:spLocks noGrp="1"/>
          </p:cNvSpPr>
          <p:nvPr>
            <p:ph type="body" sz="quarter" idx="10" hasCustomPrompt="1"/>
          </p:nvPr>
        </p:nvSpPr>
        <p:spPr>
          <a:xfrm>
            <a:off x="739804" y="1927314"/>
            <a:ext cx="3196196" cy="306935"/>
          </a:xfrm>
          <a:prstGeom prst="rect">
            <a:avLst/>
          </a:prstGeom>
        </p:spPr>
        <p:txBody>
          <a:bodyPr anchor="t"/>
          <a:lstStyle>
            <a:lvl1pPr marL="0" indent="0">
              <a:lnSpc>
                <a:spcPct val="120000"/>
              </a:lnSpc>
              <a:buNone/>
              <a:defRPr sz="1400" b="1"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dirty="0"/>
              <a:t>00. </a:t>
            </a:r>
            <a:r>
              <a:rPr kumimoji="1" lang="ja-JP" altLang="en-US" dirty="0"/>
              <a:t>目次タイトル</a:t>
            </a:r>
          </a:p>
        </p:txBody>
      </p:sp>
      <p:cxnSp>
        <p:nvCxnSpPr>
          <p:cNvPr id="44" name="直線コネクタ 43"/>
          <p:cNvCxnSpPr/>
          <p:nvPr userDrawn="1"/>
        </p:nvCxnSpPr>
        <p:spPr>
          <a:xfrm>
            <a:off x="739804" y="2295660"/>
            <a:ext cx="319619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45" name="テキスト プレースホルダー 10"/>
          <p:cNvSpPr>
            <a:spLocks noGrp="1"/>
          </p:cNvSpPr>
          <p:nvPr>
            <p:ph type="body" sz="quarter" idx="11" hasCustomPrompt="1"/>
          </p:nvPr>
        </p:nvSpPr>
        <p:spPr>
          <a:xfrm>
            <a:off x="1056000" y="2356980"/>
            <a:ext cx="2880000" cy="2512020"/>
          </a:xfrm>
          <a:prstGeom prst="rect">
            <a:avLst/>
          </a:prstGeom>
        </p:spPr>
        <p:txBody>
          <a:bodyPr anchor="t"/>
          <a:lst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sz="1000" b="0"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dirty="0"/>
              <a:t>0.1 </a:t>
            </a:r>
            <a:r>
              <a:rPr kumimoji="1" lang="ja-JP" altLang="en-US" dirty="0"/>
              <a:t>目次（小）タイトル</a:t>
            </a:r>
            <a:endParaRPr kumimoji="1" lang="en-US" altLang="ja-JP" dirty="0"/>
          </a:p>
        </p:txBody>
      </p:sp>
      <p:sp>
        <p:nvSpPr>
          <p:cNvPr id="46" name="テキスト プレースホルダー 10"/>
          <p:cNvSpPr>
            <a:spLocks noGrp="1"/>
          </p:cNvSpPr>
          <p:nvPr>
            <p:ph type="body" sz="quarter" idx="12" hasCustomPrompt="1"/>
          </p:nvPr>
        </p:nvSpPr>
        <p:spPr>
          <a:xfrm>
            <a:off x="8256000" y="1927314"/>
            <a:ext cx="3196196" cy="306935"/>
          </a:xfrm>
          <a:prstGeom prst="rect">
            <a:avLst/>
          </a:prstGeom>
        </p:spPr>
        <p:txBody>
          <a:bodyPr anchor="t"/>
          <a:lstStyle>
            <a:lvl1pPr marL="0" marR="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sz="1400" b="1" baseline="0"/>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kumimoji="1" lang="en-US" altLang="ja-JP" dirty="0"/>
              <a:t>02. </a:t>
            </a:r>
            <a:r>
              <a:rPr kumimoji="1" lang="ja-JP" altLang="en-US" dirty="0"/>
              <a:t>目次タイトル</a:t>
            </a:r>
          </a:p>
        </p:txBody>
      </p:sp>
      <p:cxnSp>
        <p:nvCxnSpPr>
          <p:cNvPr id="47" name="直線コネクタ 46"/>
          <p:cNvCxnSpPr/>
          <p:nvPr userDrawn="1"/>
        </p:nvCxnSpPr>
        <p:spPr>
          <a:xfrm>
            <a:off x="8256000" y="2295660"/>
            <a:ext cx="319619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48" name="テキスト プレースホルダー 10"/>
          <p:cNvSpPr>
            <a:spLocks noGrp="1"/>
          </p:cNvSpPr>
          <p:nvPr>
            <p:ph type="body" sz="quarter" idx="13" hasCustomPrompt="1"/>
          </p:nvPr>
        </p:nvSpPr>
        <p:spPr>
          <a:xfrm>
            <a:off x="8572196" y="2356980"/>
            <a:ext cx="2880000" cy="2512020"/>
          </a:xfrm>
          <a:prstGeom prst="rect">
            <a:avLst/>
          </a:prstGeom>
        </p:spPr>
        <p:txBody>
          <a:bodyPr anchor="t"/>
          <a:lst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sz="1000" b="0"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dirty="0"/>
              <a:t>2.1 </a:t>
            </a:r>
            <a:r>
              <a:rPr kumimoji="1" lang="ja-JP" altLang="en-US" dirty="0"/>
              <a:t>目次（小）タイトル</a:t>
            </a:r>
            <a:endParaRPr kumimoji="1" lang="en-US" altLang="ja-JP" dirty="0"/>
          </a:p>
        </p:txBody>
      </p:sp>
      <p:sp>
        <p:nvSpPr>
          <p:cNvPr id="49" name="テキスト プレースホルダー 10"/>
          <p:cNvSpPr>
            <a:spLocks noGrp="1"/>
          </p:cNvSpPr>
          <p:nvPr>
            <p:ph type="body" sz="quarter" idx="14" hasCustomPrompt="1"/>
          </p:nvPr>
        </p:nvSpPr>
        <p:spPr>
          <a:xfrm>
            <a:off x="4476000" y="1927314"/>
            <a:ext cx="3196196" cy="306935"/>
          </a:xfrm>
          <a:prstGeom prst="rect">
            <a:avLst/>
          </a:prstGeom>
        </p:spPr>
        <p:txBody>
          <a:bodyPr anchor="t"/>
          <a:lstStyle>
            <a:lvl1pPr marL="0" indent="0">
              <a:lnSpc>
                <a:spcPct val="120000"/>
              </a:lnSpc>
              <a:buNone/>
              <a:defRPr sz="1400" b="1"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dirty="0"/>
              <a:t>01. </a:t>
            </a:r>
            <a:r>
              <a:rPr kumimoji="1" lang="ja-JP" altLang="en-US" dirty="0"/>
              <a:t>目次タイトル</a:t>
            </a:r>
          </a:p>
        </p:txBody>
      </p:sp>
      <p:cxnSp>
        <p:nvCxnSpPr>
          <p:cNvPr id="50" name="直線コネクタ 49"/>
          <p:cNvCxnSpPr/>
          <p:nvPr userDrawn="1"/>
        </p:nvCxnSpPr>
        <p:spPr>
          <a:xfrm>
            <a:off x="4476000" y="2295660"/>
            <a:ext cx="319619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1" name="テキスト プレースホルダー 10"/>
          <p:cNvSpPr>
            <a:spLocks noGrp="1"/>
          </p:cNvSpPr>
          <p:nvPr>
            <p:ph type="body" sz="quarter" idx="15" hasCustomPrompt="1"/>
          </p:nvPr>
        </p:nvSpPr>
        <p:spPr>
          <a:xfrm>
            <a:off x="4792196" y="2356980"/>
            <a:ext cx="2880000" cy="2512020"/>
          </a:xfrm>
          <a:prstGeom prst="rect">
            <a:avLst/>
          </a:prstGeom>
        </p:spPr>
        <p:txBody>
          <a:bodyPr anchor="t"/>
          <a:lst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sz="1000" b="0" baseline="0"/>
            </a:lvl1pPr>
            <a:lvl2pPr marL="457200" indent="0">
              <a:buNone/>
              <a:defRPr/>
            </a:lvl2pPr>
            <a:lvl3pPr marL="914400" indent="0">
              <a:buNone/>
              <a:defRPr/>
            </a:lvl3pPr>
            <a:lvl4pPr marL="1371600" indent="0">
              <a:buNone/>
              <a:defRPr/>
            </a:lvl4pPr>
            <a:lvl5pPr marL="1828800" indent="0">
              <a:buNone/>
              <a:defRPr/>
            </a:lvl5pPr>
          </a:lstStyle>
          <a:p>
            <a:pPr lvl="0"/>
            <a:r>
              <a:rPr kumimoji="1" lang="en-US" altLang="ja-JP" dirty="0"/>
              <a:t>1.1 </a:t>
            </a:r>
            <a:r>
              <a:rPr kumimoji="1" lang="ja-JP" altLang="en-US" dirty="0"/>
              <a:t>目次（小）タイトル</a:t>
            </a:r>
            <a:endParaRPr kumimoji="1" lang="en-US" altLang="ja-JP" dirty="0"/>
          </a:p>
        </p:txBody>
      </p:sp>
      <p:sp>
        <p:nvSpPr>
          <p:cNvPr id="52"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fld id="{3202DECC-888D-4484-8ACD-C6BF8B24BC79}" type="slidenum">
              <a:rPr lang="ja-JP" altLang="en-US" smtClean="0"/>
              <a:pPr/>
              <a:t>‹#›</a:t>
            </a:fld>
            <a:endParaRPr lang="ja-JP" altLang="en-US" dirty="0"/>
          </a:p>
        </p:txBody>
      </p:sp>
    </p:spTree>
    <p:extLst>
      <p:ext uri="{BB962C8B-B14F-4D97-AF65-F5344CB8AC3E}">
        <p14:creationId xmlns:p14="http://schemas.microsoft.com/office/powerpoint/2010/main" val="4062847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6" Type="http://schemas.openxmlformats.org/officeDocument/2006/relationships/theme" Target="../theme/theme3.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slideLayout" Target="../slideLayouts/slideLayout2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2288282"/>
      </p:ext>
    </p:extLst>
  </p:cSld>
  <p:clrMap bg1="lt1" tx1="dk1" bg2="lt2" tx2="dk2" accent1="accent1" accent2="accent2" accent3="accent3" accent4="accent4" accent5="accent5" accent6="accent6" hlink="hlink" folHlink="folHlink"/>
  <p:sldLayoutIdLst>
    <p:sldLayoutId id="2147483673" r:id="rId1"/>
    <p:sldLayoutId id="2147483697" r:id="rId2"/>
    <p:sldLayoutId id="2147483698" r:id="rId3"/>
    <p:sldLayoutId id="2147483696" r:id="rId4"/>
    <p:sldLayoutId id="2147483771" r:id="rId5"/>
    <p:sldLayoutId id="2147483772" r:id="rId6"/>
    <p:sldLayoutId id="2147483773" r:id="rId7"/>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212" userDrawn="1">
          <p15:clr>
            <a:srgbClr val="F26B43"/>
          </p15:clr>
        </p15:guide>
        <p15:guide id="4" pos="7468" userDrawn="1">
          <p15:clr>
            <a:srgbClr val="F26B43"/>
          </p15:clr>
        </p15:guide>
        <p15:guide id="5" orient="horz" pos="3974" userDrawn="1">
          <p15:clr>
            <a:srgbClr val="F26B43"/>
          </p15:clr>
        </p15:guide>
        <p15:guide id="6" orient="horz" pos="23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0983349"/>
      </p:ext>
    </p:extLst>
  </p:cSld>
  <p:clrMap bg1="lt1" tx1="dk1" bg2="lt2" tx2="dk2" accent1="accent1" accent2="accent2" accent3="accent3" accent4="accent4" accent5="accent5" accent6="accent6" hlink="hlink" folHlink="folHlink"/>
  <p:sldLayoutIdLst>
    <p:sldLayoutId id="2147483700" r:id="rId1"/>
    <p:sldLayoutId id="2147483703" r:id="rId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12" userDrawn="1">
          <p15:clr>
            <a:srgbClr val="F26B43"/>
          </p15:clr>
        </p15:guide>
        <p15:guide id="3" pos="7468" userDrawn="1">
          <p15:clr>
            <a:srgbClr val="F26B43"/>
          </p15:clr>
        </p15:guide>
        <p15:guide id="5" orient="horz" pos="232" userDrawn="1">
          <p15:clr>
            <a:srgbClr val="F26B43"/>
          </p15:clr>
        </p15:guide>
        <p15:guide id="6" orient="horz" pos="397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スライド番号プレースホルダー 5"/>
          <p:cNvSpPr>
            <a:spLocks noGrp="1"/>
          </p:cNvSpPr>
          <p:nvPr>
            <p:ph type="sldNum" sz="quarter" idx="4"/>
          </p:nvPr>
        </p:nvSpPr>
        <p:spPr>
          <a:xfrm>
            <a:off x="10596001" y="6367301"/>
            <a:ext cx="1305344" cy="365125"/>
          </a:xfrm>
          <a:prstGeom prst="rect">
            <a:avLst/>
          </a:prstGeom>
        </p:spPr>
        <p:txBody>
          <a:bodyPr vert="horz" lIns="91440" tIns="45720" rIns="91440" bIns="45720" rtlCol="0" anchor="ctr"/>
          <a:lstStyle>
            <a:lvl1pPr algn="r">
              <a:defRPr sz="1000">
                <a:solidFill>
                  <a:schemeClr val="tx1"/>
                </a:solidFill>
              </a:defRPr>
            </a:lvl1pPr>
          </a:lstStyle>
          <a:p>
            <a:endParaRPr lang="ja-JP" altLang="en-US" dirty="0"/>
          </a:p>
        </p:txBody>
      </p:sp>
    </p:spTree>
    <p:extLst>
      <p:ext uri="{BB962C8B-B14F-4D97-AF65-F5344CB8AC3E}">
        <p14:creationId xmlns:p14="http://schemas.microsoft.com/office/powerpoint/2010/main" val="1784310082"/>
      </p:ext>
    </p:extLst>
  </p:cSld>
  <p:clrMap bg1="lt1" tx1="dk1" bg2="lt2" tx2="dk2" accent1="accent1" accent2="accent2" accent3="accent3" accent4="accent4" accent5="accent5" accent6="accent6" hlink="hlink" folHlink="folHlink"/>
  <p:sldLayoutIdLst>
    <p:sldLayoutId id="2147483686" r:id="rId1"/>
    <p:sldLayoutId id="2147483704" r:id="rId2"/>
    <p:sldLayoutId id="2147483705" r:id="rId3"/>
    <p:sldLayoutId id="2147483708" r:id="rId4"/>
    <p:sldLayoutId id="2147483720" r:id="rId5"/>
    <p:sldLayoutId id="2147483712" r:id="rId6"/>
    <p:sldLayoutId id="2147483706" r:id="rId7"/>
    <p:sldLayoutId id="2147483687" r:id="rId8"/>
    <p:sldLayoutId id="2147483709" r:id="rId9"/>
    <p:sldLayoutId id="2147483714" r:id="rId10"/>
    <p:sldLayoutId id="2147483715" r:id="rId11"/>
    <p:sldLayoutId id="2147483716" r:id="rId12"/>
    <p:sldLayoutId id="2147483717" r:id="rId13"/>
    <p:sldLayoutId id="2147483650" r:id="rId14"/>
    <p:sldLayoutId id="2147483725" r:id="rId15"/>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212" userDrawn="1">
          <p15:clr>
            <a:srgbClr val="F26B43"/>
          </p15:clr>
        </p15:guide>
        <p15:guide id="4" pos="7468" userDrawn="1">
          <p15:clr>
            <a:srgbClr val="F26B43"/>
          </p15:clr>
        </p15:guide>
        <p15:guide id="5" orient="horz" pos="3974" userDrawn="1">
          <p15:clr>
            <a:srgbClr val="F26B43"/>
          </p15:clr>
        </p15:guide>
        <p15:guide id="6" orient="horz" pos="232"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5465323"/>
      </p:ext>
    </p:extLst>
  </p:cSld>
  <p:clrMap bg1="lt1" tx1="dk1" bg2="lt2" tx2="dk2" accent1="accent1" accent2="accent2" accent3="accent3" accent4="accent4" accent5="accent5" accent6="accent6" hlink="hlink" folHlink="folHlink"/>
  <p:sldLayoutIdLst>
    <p:sldLayoutId id="2147483774" r:id="rId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7468" userDrawn="1">
          <p15:clr>
            <a:srgbClr val="F26B43"/>
          </p15:clr>
        </p15:guide>
        <p15:guide id="3" pos="212" userDrawn="1">
          <p15:clr>
            <a:srgbClr val="F26B43"/>
          </p15:clr>
        </p15:guide>
        <p15:guide id="5" orient="horz" pos="3974" userDrawn="1">
          <p15:clr>
            <a:srgbClr val="F26B43"/>
          </p15:clr>
        </p15:guide>
        <p15:guide id="6" orient="horz" pos="23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88E673-B564-CE0C-D06D-26F0579A44F7}"/>
              </a:ext>
            </a:extLst>
          </p:cNvPr>
          <p:cNvSpPr>
            <a:spLocks noGrp="1"/>
          </p:cNvSpPr>
          <p:nvPr>
            <p:ph type="ctrTitle"/>
          </p:nvPr>
        </p:nvSpPr>
        <p:spPr/>
        <p:txBody>
          <a:bodyPr/>
          <a:lstStyle/>
          <a:p>
            <a:pPr>
              <a:lnSpc>
                <a:spcPct val="120000"/>
              </a:lnSpc>
            </a:pPr>
            <a:r>
              <a:rPr lang="ja-JP" altLang="en-US" sz="4000" b="1" dirty="0">
                <a:latin typeface="+mn-ea"/>
                <a:ea typeface="+mn-ea"/>
                <a:cs typeface="Calibri Light"/>
              </a:rPr>
              <a:t>デジタル社会の実現に向けた重点計画</a:t>
            </a:r>
            <a:br>
              <a:rPr lang="en-US" altLang="ja-JP" sz="4000" b="1" dirty="0">
                <a:latin typeface="+mn-ea"/>
                <a:ea typeface="+mn-ea"/>
                <a:cs typeface="Calibri Light"/>
              </a:rPr>
            </a:br>
            <a:r>
              <a:rPr lang="ja-JP" altLang="en-US" sz="3600" b="1" dirty="0">
                <a:latin typeface="+mn-ea"/>
                <a:ea typeface="+mn-ea"/>
                <a:cs typeface="Calibri Light"/>
              </a:rPr>
              <a:t>（ 概要・簡易版 ）</a:t>
            </a:r>
          </a:p>
        </p:txBody>
      </p:sp>
    </p:spTree>
    <p:extLst>
      <p:ext uri="{BB962C8B-B14F-4D97-AF65-F5344CB8AC3E}">
        <p14:creationId xmlns:p14="http://schemas.microsoft.com/office/powerpoint/2010/main" val="16521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7D1ABE7E-5961-CFF7-8FFC-C79366FE7A6F}"/>
              </a:ext>
            </a:extLst>
          </p:cNvPr>
          <p:cNvSpPr>
            <a:spLocks noGrp="1"/>
          </p:cNvSpPr>
          <p:nvPr>
            <p:ph type="title"/>
          </p:nvPr>
        </p:nvSpPr>
        <p:spPr>
          <a:xfrm>
            <a:off x="742600" y="410369"/>
            <a:ext cx="11042032" cy="734676"/>
          </a:xfrm>
        </p:spPr>
        <p:txBody>
          <a:bodyPr/>
          <a:lstStyle/>
          <a:p>
            <a:r>
              <a:rPr lang="ja-JP" altLang="en-US" sz="2800" b="1" dirty="0"/>
              <a:t>令和５年度「デジタル社会の実現に向けた重点計画」の構成</a:t>
            </a:r>
            <a:endParaRPr lang="ja-JP" altLang="en-US" sz="2800" dirty="0"/>
          </a:p>
        </p:txBody>
      </p:sp>
      <p:sp>
        <p:nvSpPr>
          <p:cNvPr id="5" name="字幕 4">
            <a:extLst>
              <a:ext uri="{FF2B5EF4-FFF2-40B4-BE49-F238E27FC236}">
                <a16:creationId xmlns:a16="http://schemas.microsoft.com/office/drawing/2014/main" id="{F339D822-791F-4166-6058-635488B2993D}"/>
              </a:ext>
            </a:extLst>
          </p:cNvPr>
          <p:cNvSpPr>
            <a:spLocks noGrp="1"/>
          </p:cNvSpPr>
          <p:nvPr>
            <p:ph type="subTitle" idx="1"/>
          </p:nvPr>
        </p:nvSpPr>
        <p:spPr>
          <a:xfrm>
            <a:off x="1703512" y="2272920"/>
            <a:ext cx="8784976" cy="2462360"/>
          </a:xfrm>
        </p:spPr>
        <p:txBody>
          <a:bodyPr/>
          <a:lstStyle/>
          <a:p>
            <a:pPr algn="just">
              <a:lnSpc>
                <a:spcPts val="2160"/>
              </a:lnSpc>
            </a:pPr>
            <a:r>
              <a:rPr lang="ja-JP" altLang="ja-JP"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第</a:t>
            </a:r>
            <a:r>
              <a:rPr lang="ja-JP" altLang="en-US" sz="1800" b="1" kern="100">
                <a:latin typeface="ＭＳ ゴシック" panose="020B0609070205080204" pitchFamily="49" charset="-128"/>
                <a:ea typeface="ＭＳ ゴシック" panose="020B0609070205080204" pitchFamily="49" charset="-128"/>
                <a:cs typeface="Times New Roman" panose="02020603050405020304" pitchFamily="18" charset="0"/>
              </a:rPr>
              <a:t>１　</a:t>
            </a:r>
            <a:r>
              <a:rPr lang="ja-JP" altLang="en-US"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安全・安心で便利な国民の生活や事業者の活動に向けた重点的な取組</a:t>
            </a:r>
            <a:endParaRPr lang="en-US" altLang="ja-JP"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2160"/>
              </a:lnSpc>
            </a:pPr>
            <a:r>
              <a:rPr lang="ja-JP" altLang="ja-JP"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第２　</a:t>
            </a:r>
            <a:r>
              <a:rPr lang="ja-JP" altLang="en-US"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重点計画の基本的考え方</a:t>
            </a:r>
            <a:endParaRPr lang="en-US" altLang="ja-JP"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2160"/>
              </a:lnSpc>
            </a:pPr>
            <a:r>
              <a:rPr lang="ja-JP" altLang="en-US"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　　１．</a:t>
            </a:r>
            <a:r>
              <a:rPr lang="ja-JP" altLang="ja-JP"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デジタルにより目指す社会の姿</a:t>
            </a:r>
          </a:p>
          <a:p>
            <a:pPr algn="just">
              <a:lnSpc>
                <a:spcPts val="2160"/>
              </a:lnSpc>
            </a:pPr>
            <a:r>
              <a:rPr lang="ja-JP" altLang="en-US"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　　２．</a:t>
            </a:r>
            <a:r>
              <a:rPr lang="ja-JP" altLang="ja-JP"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デジタル社会の実現に向けての理念・原則</a:t>
            </a:r>
            <a:endParaRPr lang="en-US" altLang="ja-JP"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2160"/>
              </a:lnSpc>
            </a:pPr>
            <a:r>
              <a:rPr lang="ja-JP" altLang="en-US"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第３　デジタル社会の実現に向けた戦略・施策</a:t>
            </a:r>
            <a:endParaRPr lang="en-US" altLang="ja-JP"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2160"/>
              </a:lnSpc>
            </a:pPr>
            <a:r>
              <a:rPr lang="ja-JP" altLang="en-US"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第３</a:t>
            </a:r>
            <a:r>
              <a:rPr lang="ja-JP" altLang="en-US"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ー１</a:t>
            </a:r>
            <a:r>
              <a:rPr lang="ja-JP" altLang="ja-JP"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戦略として取り組む政策群</a:t>
            </a:r>
            <a:endParaRPr lang="en-US" altLang="ja-JP"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2160"/>
              </a:lnSpc>
            </a:pPr>
            <a:r>
              <a:rPr lang="ja-JP" altLang="en-US" sz="1800" b="1" kern="100">
                <a:latin typeface="ＭＳ ゴシック" panose="020B0609070205080204" pitchFamily="49" charset="-128"/>
                <a:ea typeface="ＭＳ ゴシック" panose="020B0609070205080204" pitchFamily="49" charset="-128"/>
                <a:cs typeface="Times New Roman" panose="02020603050405020304" pitchFamily="18" charset="0"/>
              </a:rPr>
              <a:t>　第３－２　</a:t>
            </a:r>
            <a:r>
              <a:rPr lang="ja-JP" altLang="en-US"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各分野における基本的な施策</a:t>
            </a:r>
            <a:endParaRPr lang="en-US" altLang="ja-JP"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2160"/>
              </a:lnSpc>
            </a:pPr>
            <a:r>
              <a:rPr lang="ja-JP" altLang="ja-JP"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第</a:t>
            </a:r>
            <a:r>
              <a:rPr lang="ja-JP" altLang="en-US"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４</a:t>
            </a:r>
            <a:r>
              <a:rPr lang="ja-JP" altLang="ja-JP"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　今後の推進体制</a:t>
            </a:r>
            <a:endParaRPr lang="en-US" altLang="ja-JP"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2160"/>
              </a:lnSpc>
            </a:pPr>
            <a:endParaRPr lang="ja-JP" altLang="en-US" sz="1800" b="1"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nSpc>
                <a:spcPts val="2160"/>
              </a:lnSpc>
            </a:pPr>
            <a:endParaRPr lang="ja-JP" altLang="en-US" sz="1800"/>
          </a:p>
        </p:txBody>
      </p:sp>
      <p:sp>
        <p:nvSpPr>
          <p:cNvPr id="3" name="スライド番号プレースホルダー 2">
            <a:extLst>
              <a:ext uri="{FF2B5EF4-FFF2-40B4-BE49-F238E27FC236}">
                <a16:creationId xmlns:a16="http://schemas.microsoft.com/office/drawing/2014/main" id="{7CAD6A09-F76F-E770-DF5F-3FE7779FB5F2}"/>
              </a:ext>
            </a:extLst>
          </p:cNvPr>
          <p:cNvSpPr>
            <a:spLocks noGrp="1"/>
          </p:cNvSpPr>
          <p:nvPr>
            <p:ph type="sldNum" sz="quarter" idx="4"/>
          </p:nvPr>
        </p:nvSpPr>
        <p:spPr/>
        <p:txBody>
          <a:bodyPr/>
          <a:lstStyle/>
          <a:p>
            <a:fld id="{3202DECC-888D-4484-8ACD-C6BF8B24BC79}" type="slidenum">
              <a:rPr lang="ja-JP" altLang="en-US" sz="1800" smtClean="0"/>
              <a:pPr/>
              <a:t>2</a:t>
            </a:fld>
            <a:endParaRPr lang="ja-JP" altLang="en-US" sz="1800"/>
          </a:p>
        </p:txBody>
      </p:sp>
      <p:grpSp>
        <p:nvGrpSpPr>
          <p:cNvPr id="13" name="グループ化 12">
            <a:extLst>
              <a:ext uri="{FF2B5EF4-FFF2-40B4-BE49-F238E27FC236}">
                <a16:creationId xmlns:a16="http://schemas.microsoft.com/office/drawing/2014/main" id="{17E78CE2-A153-9B31-2EC2-F68DA44012DF}"/>
              </a:ext>
            </a:extLst>
          </p:cNvPr>
          <p:cNvGrpSpPr/>
          <p:nvPr/>
        </p:nvGrpSpPr>
        <p:grpSpPr>
          <a:xfrm>
            <a:off x="1408196" y="1757564"/>
            <a:ext cx="9371265" cy="4143073"/>
            <a:chOff x="829191" y="1407044"/>
            <a:chExt cx="9371265" cy="4143073"/>
          </a:xfrm>
        </p:grpSpPr>
        <p:sp>
          <p:nvSpPr>
            <p:cNvPr id="8" name="正方形/長方形 7">
              <a:extLst>
                <a:ext uri="{FF2B5EF4-FFF2-40B4-BE49-F238E27FC236}">
                  <a16:creationId xmlns:a16="http://schemas.microsoft.com/office/drawing/2014/main" id="{9D243695-6CCC-95B6-ACE7-C63D8CF50F77}"/>
                </a:ext>
              </a:extLst>
            </p:cNvPr>
            <p:cNvSpPr/>
            <p:nvPr/>
          </p:nvSpPr>
          <p:spPr>
            <a:xfrm>
              <a:off x="837877" y="1407044"/>
              <a:ext cx="9358236" cy="451318"/>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kumimoji="1" lang="ja-JP" altLang="en-US" sz="2400" b="1">
                  <a:latin typeface="游ゴシック" panose="020B0400000000000000" pitchFamily="50" charset="-128"/>
                  <a:ea typeface="游ゴシック" panose="020B0400000000000000" pitchFamily="50" charset="-128"/>
                </a:rPr>
                <a:t>本文</a:t>
              </a:r>
            </a:p>
          </p:txBody>
        </p:sp>
        <p:sp>
          <p:nvSpPr>
            <p:cNvPr id="10" name="正方形/長方形 9">
              <a:extLst>
                <a:ext uri="{FF2B5EF4-FFF2-40B4-BE49-F238E27FC236}">
                  <a16:creationId xmlns:a16="http://schemas.microsoft.com/office/drawing/2014/main" id="{00F0EB28-7923-41BA-020E-9EF122E18337}"/>
                </a:ext>
              </a:extLst>
            </p:cNvPr>
            <p:cNvSpPr/>
            <p:nvPr/>
          </p:nvSpPr>
          <p:spPr>
            <a:xfrm>
              <a:off x="833534" y="4385482"/>
              <a:ext cx="9366922" cy="451318"/>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ja-JP" altLang="en-US" sz="2400" b="1">
                  <a:latin typeface="游ゴシック" panose="020B0400000000000000" pitchFamily="50" charset="-128"/>
                  <a:ea typeface="游ゴシック" panose="020B0400000000000000" pitchFamily="50" charset="-128"/>
                </a:rPr>
                <a:t>工程表</a:t>
              </a:r>
            </a:p>
          </p:txBody>
        </p:sp>
        <p:sp>
          <p:nvSpPr>
            <p:cNvPr id="15" name="正方形/長方形 14">
              <a:extLst>
                <a:ext uri="{FF2B5EF4-FFF2-40B4-BE49-F238E27FC236}">
                  <a16:creationId xmlns:a16="http://schemas.microsoft.com/office/drawing/2014/main" id="{0FA49A3D-0926-0881-17E9-31F8103C24B8}"/>
                </a:ext>
              </a:extLst>
            </p:cNvPr>
            <p:cNvSpPr/>
            <p:nvPr/>
          </p:nvSpPr>
          <p:spPr>
            <a:xfrm>
              <a:off x="829191" y="5098799"/>
              <a:ext cx="9366922" cy="451318"/>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ja-JP" altLang="en-US" sz="2400" b="1">
                  <a:latin typeface="游ゴシック" panose="020B0400000000000000" pitchFamily="50" charset="-128"/>
                  <a:ea typeface="游ゴシック" panose="020B0400000000000000" pitchFamily="50" charset="-128"/>
                </a:rPr>
                <a:t>別冊</a:t>
              </a:r>
              <a:r>
                <a:rPr lang="ja-JP" altLang="en-US" sz="1600" b="1">
                  <a:latin typeface="游ゴシック" panose="020B0400000000000000" pitchFamily="50" charset="-128"/>
                  <a:ea typeface="游ゴシック" panose="020B0400000000000000" pitchFamily="50" charset="-128"/>
                </a:rPr>
                <a:t>（施策集、オンライン化を実施する行政手続の一覧等）</a:t>
              </a:r>
            </a:p>
          </p:txBody>
        </p:sp>
      </p:grpSp>
    </p:spTree>
    <p:extLst>
      <p:ext uri="{BB962C8B-B14F-4D97-AF65-F5344CB8AC3E}">
        <p14:creationId xmlns:p14="http://schemas.microsoft.com/office/powerpoint/2010/main" val="1408379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AF7A88FD-CB29-4CDA-A6BF-39A66A56E6DF}"/>
              </a:ext>
            </a:extLst>
          </p:cNvPr>
          <p:cNvSpPr txBox="1">
            <a:spLocks/>
          </p:cNvSpPr>
          <p:nvPr/>
        </p:nvSpPr>
        <p:spPr>
          <a:xfrm>
            <a:off x="1989946" y="1"/>
            <a:ext cx="9042272" cy="52832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400" b="1">
              <a:latin typeface="+mn-ea"/>
              <a:ea typeface="+mn-ea"/>
              <a:cs typeface="Calibri Light"/>
            </a:endParaRPr>
          </a:p>
        </p:txBody>
      </p:sp>
      <p:sp>
        <p:nvSpPr>
          <p:cNvPr id="2" name="タイトル 1">
            <a:extLst>
              <a:ext uri="{FF2B5EF4-FFF2-40B4-BE49-F238E27FC236}">
                <a16:creationId xmlns:a16="http://schemas.microsoft.com/office/drawing/2014/main" id="{70F0DCB7-C3F9-1823-BF1F-F4E10FFF8C9C}"/>
              </a:ext>
            </a:extLst>
          </p:cNvPr>
          <p:cNvSpPr>
            <a:spLocks noGrp="1"/>
          </p:cNvSpPr>
          <p:nvPr>
            <p:ph type="title"/>
          </p:nvPr>
        </p:nvSpPr>
        <p:spPr>
          <a:xfrm>
            <a:off x="643803" y="293599"/>
            <a:ext cx="11452400" cy="469443"/>
          </a:xfrm>
        </p:spPr>
        <p:txBody>
          <a:bodyPr/>
          <a:lstStyle/>
          <a:p>
            <a:r>
              <a:rPr lang="ja-JP" altLang="en-US" sz="2400" b="1">
                <a:latin typeface="+mn-ea"/>
                <a:ea typeface="+mn-ea"/>
              </a:rPr>
              <a:t>第</a:t>
            </a:r>
            <a:r>
              <a:rPr lang="en-US" altLang="ja-JP" sz="2400" b="1">
                <a:latin typeface="+mn-ea"/>
                <a:ea typeface="+mn-ea"/>
              </a:rPr>
              <a:t>1</a:t>
            </a:r>
            <a:r>
              <a:rPr lang="ja-JP" altLang="en-US" sz="2400" b="1">
                <a:latin typeface="+mn-ea"/>
                <a:ea typeface="+mn-ea"/>
              </a:rPr>
              <a:t>　安全・安心で便利な国民の生活や事業者の活動に向けた重点的な取組</a:t>
            </a:r>
          </a:p>
        </p:txBody>
      </p:sp>
      <p:sp>
        <p:nvSpPr>
          <p:cNvPr id="5" name="テキスト ボックス 4">
            <a:extLst>
              <a:ext uri="{FF2B5EF4-FFF2-40B4-BE49-F238E27FC236}">
                <a16:creationId xmlns:a16="http://schemas.microsoft.com/office/drawing/2014/main" id="{0F81D19E-12B9-57E2-71AF-206D8F34DA92}"/>
              </a:ext>
            </a:extLst>
          </p:cNvPr>
          <p:cNvSpPr txBox="1"/>
          <p:nvPr/>
        </p:nvSpPr>
        <p:spPr>
          <a:xfrm>
            <a:off x="199338" y="938989"/>
            <a:ext cx="6327373" cy="5917004"/>
          </a:xfrm>
          <a:prstGeom prst="rect">
            <a:avLst/>
          </a:prstGeom>
          <a:noFill/>
        </p:spPr>
        <p:txBody>
          <a:bodyPr wrap="none" lIns="91440" tIns="45720" rIns="91440" bIns="45720" rtlCol="0" anchor="t">
            <a:spAutoFit/>
          </a:bodyPr>
          <a:lstStyle/>
          <a:p>
            <a:pPr algn="just">
              <a:spcBef>
                <a:spcPts val="300"/>
              </a:spcBef>
              <a:spcAft>
                <a:spcPts val="300"/>
              </a:spcAft>
            </a:pPr>
            <a:r>
              <a:rPr lang="ja-JP" altLang="ja-JP" sz="1400" b="1">
                <a:solidFill>
                  <a:schemeClr val="tx2"/>
                </a:solidFill>
              </a:rPr>
              <a:t>１．マイナンバーカード／デジタル行政サービス</a:t>
            </a:r>
            <a:endParaRPr lang="en-US" altLang="ja-JP" sz="1400" b="1">
              <a:solidFill>
                <a:schemeClr val="tx2"/>
              </a:solidFill>
            </a:endParaRPr>
          </a:p>
          <a:p>
            <a:pPr marL="76200" algn="just"/>
            <a:r>
              <a:rPr lang="ja-JP" altLang="ja-JP" sz="1300" b="1"/>
              <a:t>（１）申請・交付環境の整備</a:t>
            </a:r>
          </a:p>
          <a:p>
            <a:pPr marL="76200" algn="just"/>
            <a:r>
              <a:rPr lang="ja-JP" altLang="ja-JP" sz="1300" b="1"/>
              <a:t>（２）行政サービス</a:t>
            </a:r>
            <a:r>
              <a:rPr lang="ja-JP" altLang="en-US" sz="1300" b="1"/>
              <a:t>等</a:t>
            </a:r>
            <a:r>
              <a:rPr lang="ja-JP" altLang="ja-JP" sz="1300" b="1"/>
              <a:t>の</a:t>
            </a:r>
            <a:r>
              <a:rPr lang="ja-JP" altLang="en-US" sz="1300" b="1"/>
              <a:t>拡充</a:t>
            </a:r>
            <a:endParaRPr lang="ja-JP" altLang="ja-JP" sz="1300" b="1"/>
          </a:p>
          <a:p>
            <a:pPr marL="76200" algn="just">
              <a:defRPr/>
            </a:pPr>
            <a:r>
              <a:rPr lang="ja-JP" altLang="en-US" sz="1100"/>
              <a:t>　健康保険証との一体化／運転</a:t>
            </a:r>
            <a:r>
              <a:rPr lang="ja-JP" altLang="ja-JP" sz="1100"/>
              <a:t>免許証との一体化</a:t>
            </a:r>
            <a:r>
              <a:rPr lang="ja-JP" altLang="en-US" sz="1100"/>
              <a:t>／</a:t>
            </a:r>
            <a:r>
              <a:rPr lang="ja-JP" altLang="ja-JP" sz="1100"/>
              <a:t>在留カードとの一体化</a:t>
            </a:r>
            <a:r>
              <a:rPr lang="ja-JP" altLang="en-US" sz="1100"/>
              <a:t>／</a:t>
            </a:r>
            <a:endParaRPr lang="en-US" altLang="ja-JP" sz="1100"/>
          </a:p>
          <a:p>
            <a:pPr marL="76200" algn="just">
              <a:defRPr/>
            </a:pPr>
            <a:r>
              <a:rPr lang="ja-JP" altLang="en-US" sz="1100"/>
              <a:t>　</a:t>
            </a:r>
            <a:r>
              <a:rPr lang="ja-JP" altLang="ja-JP" sz="1100"/>
              <a:t>障害者手帳との連携の強化</a:t>
            </a:r>
            <a:r>
              <a:rPr lang="ja-JP" altLang="en-US" sz="1100"/>
              <a:t>／</a:t>
            </a:r>
            <a:r>
              <a:rPr lang="ja-JP" altLang="ja-JP" sz="1100"/>
              <a:t>年金情報との連携の強化</a:t>
            </a:r>
            <a:r>
              <a:rPr lang="ja-JP" altLang="en-US" sz="1100"/>
              <a:t>／</a:t>
            </a:r>
            <a:r>
              <a:rPr lang="ja-JP" altLang="ja-JP" sz="1100"/>
              <a:t>就労分野での利用の促進</a:t>
            </a:r>
            <a:r>
              <a:rPr lang="ja-JP" altLang="en-US" sz="1100"/>
              <a:t>／</a:t>
            </a:r>
            <a:endParaRPr lang="en-US" altLang="ja-JP" sz="1100"/>
          </a:p>
          <a:p>
            <a:pPr marL="76200" algn="just">
              <a:defRPr/>
            </a:pPr>
            <a:r>
              <a:rPr lang="ja-JP" altLang="en-US" sz="1100"/>
              <a:t>　</a:t>
            </a:r>
            <a:r>
              <a:rPr lang="ja-JP" altLang="ja-JP" sz="1100"/>
              <a:t>資格</a:t>
            </a:r>
            <a:r>
              <a:rPr lang="ja-JP" altLang="en-US" sz="1100"/>
              <a:t>情報のデジタル化／確定申告の利便性向上に向けた取組の充実／</a:t>
            </a:r>
            <a:endParaRPr lang="en-US" altLang="ja-JP" sz="1100"/>
          </a:p>
          <a:p>
            <a:pPr marL="76200" algn="just">
              <a:defRPr/>
            </a:pPr>
            <a:r>
              <a:rPr lang="ja-JP" altLang="en-US" sz="1100"/>
              <a:t>　引越し手続のデジタル化の更なる推進とデジタル完結の検討／</a:t>
            </a:r>
            <a:r>
              <a:rPr lang="ja-JP" altLang="ja-JP" sz="1100"/>
              <a:t>死亡相続手続のデジタル完結</a:t>
            </a:r>
            <a:r>
              <a:rPr lang="ja-JP" altLang="en-US" sz="1100"/>
              <a:t>／</a:t>
            </a:r>
            <a:endParaRPr lang="ja-JP" altLang="ja-JP" sz="1100"/>
          </a:p>
          <a:p>
            <a:pPr marL="76200" algn="just">
              <a:defRPr/>
            </a:pPr>
            <a:r>
              <a:rPr lang="ja-JP" altLang="en-US" sz="1100"/>
              <a:t>　在外選挙人名簿登録申請のオンライン化等の検討／「市民カード化」の推進／</a:t>
            </a:r>
            <a:br>
              <a:rPr lang="ja-JP" altLang="en-US" sz="1100"/>
            </a:br>
            <a:r>
              <a:rPr lang="ja-JP" altLang="en-US" sz="1300" b="1"/>
              <a:t>（３）民間サービスとの連携</a:t>
            </a:r>
            <a:endParaRPr lang="en-US" altLang="ja-JP" sz="1300" b="1"/>
          </a:p>
          <a:p>
            <a:pPr marL="76200" algn="just">
              <a:defRPr/>
            </a:pPr>
            <a:r>
              <a:rPr lang="ja-JP" altLang="en-US" sz="1100"/>
              <a:t>　行政サービスにおける民間サービスとの連携／様々な民間ビジネスにおける利用の促進／</a:t>
            </a:r>
            <a:endParaRPr lang="en-US" altLang="ja-JP" sz="1100"/>
          </a:p>
          <a:p>
            <a:pPr marL="76200" algn="just">
              <a:defRPr/>
            </a:pPr>
            <a:r>
              <a:rPr lang="ja-JP" altLang="en-US" sz="1100"/>
              <a:t>　マイナポータル</a:t>
            </a:r>
            <a:r>
              <a:rPr lang="en-US" altLang="ja-JP" sz="1100"/>
              <a:t>API</a:t>
            </a:r>
            <a:r>
              <a:rPr lang="ja-JP" altLang="en-US" sz="1100"/>
              <a:t>の利用拡大等による官民のオンラインサービスの推進</a:t>
            </a:r>
            <a:endParaRPr lang="en-US" altLang="ja-JP" sz="1100"/>
          </a:p>
          <a:p>
            <a:pPr marL="76200" algn="just">
              <a:defRPr/>
            </a:pPr>
            <a:r>
              <a:rPr lang="ja-JP" altLang="en-US" sz="1300" b="1"/>
              <a:t>（４）</a:t>
            </a:r>
            <a:r>
              <a:rPr lang="ja-JP" altLang="ja-JP" sz="1300" b="1"/>
              <a:t>公金受取口座の活用推進</a:t>
            </a:r>
            <a:endParaRPr lang="en-US" altLang="ja-JP" sz="1300" b="1"/>
          </a:p>
          <a:p>
            <a:pPr marL="76200" algn="just"/>
            <a:r>
              <a:rPr lang="ja-JP" altLang="en-US" sz="1300" b="1"/>
              <a:t>（５）スマートフォンへの搭載等マイナンバーカードの利便性の向上</a:t>
            </a:r>
            <a:endParaRPr lang="en-US" altLang="ja-JP" sz="1300" b="1"/>
          </a:p>
          <a:p>
            <a:pPr marL="76200" algn="just"/>
            <a:r>
              <a:rPr lang="ja-JP" altLang="en-US" sz="1300" b="1"/>
              <a:t>（６）次期マイナンバーカードの検討</a:t>
            </a:r>
            <a:endParaRPr lang="en-US" altLang="ja-JP" sz="1300" b="1"/>
          </a:p>
          <a:p>
            <a:pPr algn="just">
              <a:spcBef>
                <a:spcPts val="300"/>
              </a:spcBef>
              <a:spcAft>
                <a:spcPts val="300"/>
              </a:spcAft>
            </a:pPr>
            <a:r>
              <a:rPr lang="ja-JP" altLang="en-US" sz="1400" b="1">
                <a:solidFill>
                  <a:schemeClr val="tx2"/>
                </a:solidFill>
              </a:rPr>
              <a:t>２．デジタル臨時行政調査会によるアナログ規制の横断的な見直し</a:t>
            </a:r>
            <a:endParaRPr lang="en-US" altLang="en-US" sz="1400" b="1">
              <a:solidFill>
                <a:schemeClr val="tx2"/>
              </a:solidFill>
            </a:endParaRPr>
          </a:p>
          <a:p>
            <a:pPr marL="76200" algn="just"/>
            <a:r>
              <a:rPr lang="ja-JP" sz="1300" b="1"/>
              <a:t>（</a:t>
            </a:r>
            <a:r>
              <a:rPr lang="ja-JP" altLang="en-US" sz="1300" b="1"/>
              <a:t>１</a:t>
            </a:r>
            <a:r>
              <a:rPr lang="ja-JP" sz="1300" b="1"/>
              <a:t>）アナログ規制の横断的な見直し</a:t>
            </a:r>
            <a:endParaRPr lang="en-US" altLang="ja-JP" sz="1300" b="1"/>
          </a:p>
          <a:p>
            <a:pPr marL="76200" algn="just"/>
            <a:r>
              <a:rPr lang="ja-JP" altLang="ja-JP" sz="1300" b="1"/>
              <a:t>（２）テクノロジーマップ等の整備</a:t>
            </a:r>
          </a:p>
          <a:p>
            <a:pPr marL="76200" algn="just"/>
            <a:r>
              <a:rPr lang="ja-JP" altLang="ja-JP" sz="1300" b="1"/>
              <a:t>（３）デジタル法制審査</a:t>
            </a:r>
            <a:endParaRPr lang="en-US" altLang="ja-JP" sz="1300" b="1"/>
          </a:p>
          <a:p>
            <a:pPr marL="76200" algn="just"/>
            <a:r>
              <a:rPr lang="ja-JP" altLang="ja-JP" sz="1300" b="1"/>
              <a:t>（４）官報の電子化</a:t>
            </a:r>
          </a:p>
          <a:p>
            <a:pPr marL="76200" algn="just"/>
            <a:r>
              <a:rPr lang="ja-JP" altLang="ja-JP" sz="1300" b="1"/>
              <a:t>（５）</a:t>
            </a:r>
            <a:r>
              <a:rPr lang="ja-JP" altLang="en-US" sz="1300" b="1"/>
              <a:t>手続のデジタル完結と利便性向上</a:t>
            </a:r>
            <a:endParaRPr lang="en-US" altLang="ja-JP" sz="1300" b="1"/>
          </a:p>
          <a:p>
            <a:pPr algn="just">
              <a:spcBef>
                <a:spcPts val="300"/>
              </a:spcBef>
              <a:spcAft>
                <a:spcPts val="300"/>
              </a:spcAft>
            </a:pPr>
            <a:r>
              <a:rPr lang="ja-JP" altLang="en-US" sz="1400" b="1">
                <a:solidFill>
                  <a:schemeClr val="tx2"/>
                </a:solidFill>
              </a:rPr>
              <a:t>３．国・地方公共団体を通じた</a:t>
            </a:r>
            <a:r>
              <a:rPr lang="en-US" altLang="ja-JP" sz="1400" b="1">
                <a:solidFill>
                  <a:schemeClr val="tx2"/>
                </a:solidFill>
              </a:rPr>
              <a:t>DX</a:t>
            </a:r>
            <a:r>
              <a:rPr lang="ja-JP" altLang="en-US" sz="1400" b="1">
                <a:solidFill>
                  <a:schemeClr val="tx2"/>
                </a:solidFill>
              </a:rPr>
              <a:t>の推進</a:t>
            </a:r>
            <a:endParaRPr lang="en-US" altLang="ja-JP" sz="1400" b="1">
              <a:solidFill>
                <a:schemeClr val="tx2"/>
              </a:solidFill>
            </a:endParaRPr>
          </a:p>
          <a:p>
            <a:pPr marL="76200" algn="just"/>
            <a:r>
              <a:rPr lang="ja-JP" altLang="ja-JP" sz="1300" b="1"/>
              <a:t>（１）デジタル推進委員の活用</a:t>
            </a:r>
            <a:endParaRPr lang="en-US" altLang="ja-JP" sz="1300" b="1"/>
          </a:p>
          <a:p>
            <a:pPr marL="76200" algn="just"/>
            <a:r>
              <a:rPr lang="ja-JP" altLang="ja-JP" sz="1300" b="1"/>
              <a:t>（２）地方公共団体のアナログ規制</a:t>
            </a:r>
            <a:r>
              <a:rPr lang="ja-JP" altLang="en-US" sz="1300" b="1"/>
              <a:t>の見直し</a:t>
            </a:r>
            <a:endParaRPr lang="ja-JP" altLang="ja-JP" sz="1300" b="1"/>
          </a:p>
          <a:p>
            <a:pPr marL="76200" algn="just"/>
            <a:r>
              <a:rPr lang="ja-JP" altLang="ja-JP" sz="1300" b="1"/>
              <a:t>（３）情報連携基盤（公共サービスメッシュ）の整備</a:t>
            </a:r>
          </a:p>
          <a:p>
            <a:pPr marL="76200" algn="just"/>
            <a:r>
              <a:rPr lang="ja-JP" altLang="en-US" sz="1300" b="1"/>
              <a:t>（４）自治体窓口</a:t>
            </a:r>
            <a:r>
              <a:rPr lang="en-US" altLang="ja-JP" sz="1300" b="1"/>
              <a:t>DX</a:t>
            </a:r>
            <a:r>
              <a:rPr lang="ja-JP" altLang="en-US" sz="1300" b="1"/>
              <a:t>「書かないワンストップ窓口」</a:t>
            </a:r>
            <a:endParaRPr lang="en-US" altLang="ja-JP" sz="1300" b="1"/>
          </a:p>
          <a:p>
            <a:pPr marL="76200" algn="just"/>
            <a:r>
              <a:rPr lang="ja-JP" altLang="ja-JP" sz="1300" b="1"/>
              <a:t>（５）自治体キャッシュレス</a:t>
            </a:r>
            <a:endParaRPr lang="en-US" altLang="ja-JP" sz="1300" b="1"/>
          </a:p>
          <a:p>
            <a:pPr marL="76200" algn="just"/>
            <a:r>
              <a:rPr lang="ja-JP" altLang="en-US" sz="1300" b="1"/>
              <a:t>（６）地方公共団体の基幹業務システムの統一・標準化</a:t>
            </a:r>
            <a:endParaRPr lang="ja-JP" altLang="ja-JP" sz="1300" b="1"/>
          </a:p>
          <a:p>
            <a:pPr marL="76200" algn="just"/>
            <a:r>
              <a:rPr lang="ja-JP" altLang="en-US" sz="1300" b="1"/>
              <a:t>（７）国・地方公共団体のガバメントクラウド移行</a:t>
            </a:r>
            <a:endParaRPr lang="en-US" altLang="ja-JP" sz="1300" b="1"/>
          </a:p>
          <a:p>
            <a:pPr marL="76200" algn="just"/>
            <a:r>
              <a:rPr lang="ja-JP" altLang="en-US" sz="1300" b="1"/>
              <a:t>（８）デジタル化を支えるインフラの整備</a:t>
            </a:r>
            <a:endParaRPr lang="ja-JP" altLang="ja-JP" sz="1400"/>
          </a:p>
        </p:txBody>
      </p:sp>
      <p:sp>
        <p:nvSpPr>
          <p:cNvPr id="9" name="テキスト ボックス 8">
            <a:extLst>
              <a:ext uri="{FF2B5EF4-FFF2-40B4-BE49-F238E27FC236}">
                <a16:creationId xmlns:a16="http://schemas.microsoft.com/office/drawing/2014/main" id="{BA7B1302-BC93-4DA6-D266-70B65F005A57}"/>
              </a:ext>
            </a:extLst>
          </p:cNvPr>
          <p:cNvSpPr txBox="1"/>
          <p:nvPr/>
        </p:nvSpPr>
        <p:spPr>
          <a:xfrm>
            <a:off x="6377278" y="938989"/>
            <a:ext cx="6191117" cy="5586145"/>
          </a:xfrm>
          <a:prstGeom prst="rect">
            <a:avLst/>
          </a:prstGeom>
          <a:noFill/>
        </p:spPr>
        <p:txBody>
          <a:bodyPr wrap="square" rtlCol="0">
            <a:spAutoFit/>
          </a:bodyPr>
          <a:lstStyle>
            <a:defPPr>
              <a:defRPr lang="ja-JP"/>
            </a:defPPr>
            <a:lvl1pPr marL="76200" algn="just"/>
          </a:lstStyle>
          <a:p>
            <a:pPr marL="0">
              <a:spcBef>
                <a:spcPts val="300"/>
              </a:spcBef>
              <a:spcAft>
                <a:spcPts val="300"/>
              </a:spcAft>
            </a:pPr>
            <a:r>
              <a:rPr lang="ja-JP" altLang="en-US" sz="1400" b="1">
                <a:solidFill>
                  <a:schemeClr val="tx2"/>
                </a:solidFill>
              </a:rPr>
              <a:t>４．データ連携基盤の整備・優良事例のサービス</a:t>
            </a:r>
            <a:r>
              <a:rPr lang="en-US" altLang="ja-JP" sz="1400" b="1">
                <a:solidFill>
                  <a:schemeClr val="tx2"/>
                </a:solidFill>
              </a:rPr>
              <a:t>/</a:t>
            </a:r>
            <a:r>
              <a:rPr lang="ja-JP" altLang="en-US" sz="1400" b="1">
                <a:solidFill>
                  <a:schemeClr val="tx2"/>
                </a:solidFill>
              </a:rPr>
              <a:t>システムの横展開</a:t>
            </a:r>
            <a:endParaRPr lang="en-US" altLang="ja-JP" sz="1400" b="1">
              <a:solidFill>
                <a:schemeClr val="tx2"/>
              </a:solidFill>
            </a:endParaRPr>
          </a:p>
          <a:p>
            <a:pPr marL="0">
              <a:spcBef>
                <a:spcPts val="300"/>
              </a:spcBef>
              <a:spcAft>
                <a:spcPts val="300"/>
              </a:spcAft>
            </a:pPr>
            <a:r>
              <a:rPr lang="ja-JP" altLang="en-US" sz="1400" b="1">
                <a:solidFill>
                  <a:schemeClr val="tx2"/>
                </a:solidFill>
              </a:rPr>
              <a:t>５</a:t>
            </a:r>
            <a:r>
              <a:rPr lang="ja-JP" altLang="ja-JP" sz="1400" b="1">
                <a:solidFill>
                  <a:schemeClr val="tx2"/>
                </a:solidFill>
              </a:rPr>
              <a:t>．準公共サービスの拡充</a:t>
            </a:r>
            <a:endParaRPr lang="en-US" altLang="ja-JP" sz="1400" b="1">
              <a:solidFill>
                <a:schemeClr val="tx2"/>
              </a:solidFill>
            </a:endParaRPr>
          </a:p>
          <a:p>
            <a:pPr marR="0" lvl="0" indent="0" fontAlgn="auto">
              <a:lnSpc>
                <a:spcPct val="100000"/>
              </a:lnSpc>
              <a:spcBef>
                <a:spcPts val="0"/>
              </a:spcBef>
              <a:spcAft>
                <a:spcPts val="0"/>
              </a:spcAft>
              <a:buClrTx/>
              <a:buSzTx/>
              <a:buFontTx/>
              <a:buNone/>
              <a:tabLst/>
              <a:defRPr/>
            </a:pPr>
            <a:r>
              <a:rPr lang="ja-JP" altLang="ja-JP" sz="1300" b="1"/>
              <a:t>（</a:t>
            </a:r>
            <a:r>
              <a:rPr lang="ja-JP" altLang="en-US" sz="1300" b="1"/>
              <a:t>１</a:t>
            </a:r>
            <a:r>
              <a:rPr lang="ja-JP" altLang="ja-JP" sz="1300" b="1"/>
              <a:t>）健康・医療・介護分野</a:t>
            </a:r>
          </a:p>
          <a:p>
            <a:pPr marR="0" lvl="0" indent="0" fontAlgn="auto">
              <a:lnSpc>
                <a:spcPct val="100000"/>
              </a:lnSpc>
              <a:spcBef>
                <a:spcPts val="0"/>
              </a:spcBef>
              <a:spcAft>
                <a:spcPts val="0"/>
              </a:spcAft>
              <a:buClrTx/>
              <a:buSzTx/>
              <a:buFontTx/>
              <a:buNone/>
              <a:tabLst/>
              <a:defRPr/>
            </a:pPr>
            <a:r>
              <a:rPr lang="ja-JP" altLang="en-US" sz="1100"/>
              <a:t>　</a:t>
            </a:r>
            <a:r>
              <a:rPr lang="ja-JP" altLang="ja-JP" sz="1100"/>
              <a:t>電子カルテの標準化</a:t>
            </a:r>
            <a:r>
              <a:rPr lang="ja-JP" altLang="en-US" sz="1100"/>
              <a:t>／</a:t>
            </a:r>
            <a:r>
              <a:rPr lang="ja-JP" altLang="ja-JP" sz="1100"/>
              <a:t>電子処方箋の促進</a:t>
            </a:r>
            <a:r>
              <a:rPr lang="ja-JP" altLang="en-US" sz="1100"/>
              <a:t>／</a:t>
            </a:r>
            <a:endParaRPr lang="en-US" altLang="ja-JP" sz="1100"/>
          </a:p>
          <a:p>
            <a:pPr>
              <a:defRPr/>
            </a:pPr>
            <a:r>
              <a:rPr lang="ja-JP" altLang="en-US" sz="1100"/>
              <a:t>　</a:t>
            </a:r>
            <a:r>
              <a:rPr lang="ja-JP" altLang="ja-JP" sz="1100"/>
              <a:t>医療・介護・子育て支援における助成券、診察券などとの一体化</a:t>
            </a:r>
            <a:r>
              <a:rPr lang="ja-JP" altLang="en-US" sz="1100"/>
              <a:t>／</a:t>
            </a:r>
            <a:endParaRPr lang="ja-JP" altLang="ja-JP" sz="1100"/>
          </a:p>
          <a:p>
            <a:pPr>
              <a:defRPr/>
            </a:pPr>
            <a:r>
              <a:rPr lang="ja-JP" altLang="en-US" sz="1100"/>
              <a:t>　</a:t>
            </a:r>
            <a:r>
              <a:rPr lang="ja-JP" altLang="ja-JP" sz="1100"/>
              <a:t>母子手帳との連携の強化</a:t>
            </a:r>
            <a:r>
              <a:rPr lang="ja-JP" altLang="en-US" sz="1100"/>
              <a:t>／診療報酬改定</a:t>
            </a:r>
            <a:r>
              <a:rPr lang="en-US" altLang="ja-JP" sz="1100"/>
              <a:t>DX</a:t>
            </a:r>
            <a:r>
              <a:rPr lang="ja-JP" altLang="en-US" sz="1100"/>
              <a:t>／</a:t>
            </a:r>
            <a:r>
              <a:rPr lang="ja-JP" altLang="ja-JP" sz="1100"/>
              <a:t>オンライン診療の促進</a:t>
            </a:r>
          </a:p>
          <a:p>
            <a:r>
              <a:rPr lang="ja-JP" altLang="ja-JP" sz="1300" b="1"/>
              <a:t>（</a:t>
            </a:r>
            <a:r>
              <a:rPr lang="ja-JP" altLang="en-US" sz="1300" b="1"/>
              <a:t>２</a:t>
            </a:r>
            <a:r>
              <a:rPr lang="ja-JP" altLang="ja-JP" sz="1300" b="1"/>
              <a:t>）教育</a:t>
            </a:r>
            <a:r>
              <a:rPr lang="ja-JP" altLang="en-US" sz="1300" b="1"/>
              <a:t>・こども分野</a:t>
            </a:r>
            <a:endParaRPr lang="en-US" altLang="ja-JP" sz="1300" b="1"/>
          </a:p>
          <a:p>
            <a:r>
              <a:rPr lang="ja-JP" altLang="en-US" sz="1100"/>
              <a:t>　データ駆動型の教育の推進／学校等と家庭のコミュニケーション／</a:t>
            </a:r>
            <a:endParaRPr lang="en-US" altLang="ja-JP" sz="1100"/>
          </a:p>
          <a:p>
            <a:r>
              <a:rPr lang="ja-JP" altLang="en-US" sz="1100"/>
              <a:t>　こどもに関するデータ連携の検討／就労証明書の地方公共団体へのオンライン申請</a:t>
            </a:r>
            <a:endParaRPr lang="en-US" altLang="ja-JP" sz="1300"/>
          </a:p>
          <a:p>
            <a:pPr>
              <a:defRPr/>
            </a:pPr>
            <a:r>
              <a:rPr lang="ja-JP" altLang="ja-JP" sz="1300" b="1"/>
              <a:t>（</a:t>
            </a:r>
            <a:r>
              <a:rPr lang="ja-JP" altLang="en-US" sz="1300" b="1"/>
              <a:t>３</a:t>
            </a:r>
            <a:r>
              <a:rPr lang="ja-JP" altLang="ja-JP" sz="1300" b="1"/>
              <a:t>）防災分野</a:t>
            </a:r>
            <a:r>
              <a:rPr lang="ja-JP" altLang="en-US" sz="1300" b="1"/>
              <a:t>　</a:t>
            </a:r>
            <a:r>
              <a:rPr lang="ja-JP" altLang="en-US" sz="1100"/>
              <a:t>防災デジタルプラットフォームの構築／住民支援のための</a:t>
            </a:r>
            <a:endParaRPr lang="en-US" altLang="ja-JP" sz="1100"/>
          </a:p>
          <a:p>
            <a:pPr>
              <a:defRPr/>
            </a:pPr>
            <a:r>
              <a:rPr lang="ja-JP" altLang="en-US" sz="1100"/>
              <a:t>　防災アプリ開発・利活用の促進等とこれを支えるデータ連携基盤の構築等</a:t>
            </a:r>
            <a:endParaRPr lang="ja-JP" altLang="ja-JP" sz="1300" b="1"/>
          </a:p>
          <a:p>
            <a:pPr>
              <a:defRPr/>
            </a:pPr>
            <a:r>
              <a:rPr lang="ja-JP" altLang="ja-JP" sz="1300" b="1"/>
              <a:t>（</a:t>
            </a:r>
            <a:r>
              <a:rPr lang="ja-JP" altLang="en-US" sz="1300" b="1"/>
              <a:t>４</a:t>
            </a:r>
            <a:r>
              <a:rPr lang="ja-JP" altLang="ja-JP" sz="1300" b="1"/>
              <a:t>）モビリティ分野</a:t>
            </a:r>
            <a:r>
              <a:rPr lang="ja-JP" altLang="en-US" sz="1300" b="1"/>
              <a:t>　</a:t>
            </a:r>
            <a:r>
              <a:rPr lang="ja-JP" altLang="en-US" sz="1100"/>
              <a:t>モビリティ・ロードマップの策定／</a:t>
            </a:r>
            <a:endParaRPr lang="en-US" altLang="ja-JP" sz="1100"/>
          </a:p>
          <a:p>
            <a:pPr>
              <a:defRPr/>
            </a:pPr>
            <a:r>
              <a:rPr lang="ja-JP" altLang="en-US" sz="1100"/>
              <a:t>　４次元時空間</a:t>
            </a:r>
            <a:r>
              <a:rPr lang="en-US" altLang="ja-JP" sz="1100"/>
              <a:t>ID</a:t>
            </a:r>
            <a:r>
              <a:rPr lang="ja-JP" altLang="en-US" sz="1100"/>
              <a:t>を含めた空間情報基盤の整備／</a:t>
            </a:r>
            <a:r>
              <a:rPr lang="ja-JP" altLang="ja-JP" sz="1100"/>
              <a:t>モビリティ分野におけるデータ連携</a:t>
            </a:r>
            <a:endParaRPr lang="en-US" altLang="ja-JP" sz="1100"/>
          </a:p>
          <a:p>
            <a:r>
              <a:rPr lang="ja-JP" altLang="ja-JP" sz="1300" b="1"/>
              <a:t>（</a:t>
            </a:r>
            <a:r>
              <a:rPr lang="ja-JP" altLang="en-US" sz="1300" b="1"/>
              <a:t>５</a:t>
            </a:r>
            <a:r>
              <a:rPr lang="ja-JP" altLang="ja-JP" sz="1300" b="1"/>
              <a:t>）インフラ分野（「電子国土基本図」の</a:t>
            </a:r>
            <a:r>
              <a:rPr lang="ja-JP" altLang="en-US" sz="1300" b="1"/>
              <a:t>整備・更新</a:t>
            </a:r>
            <a:r>
              <a:rPr lang="ja-JP" altLang="ja-JP" sz="1300" b="1"/>
              <a:t>）</a:t>
            </a:r>
          </a:p>
          <a:p>
            <a:pPr marL="0" marR="0" lvl="0" indent="0" fontAlgn="auto">
              <a:lnSpc>
                <a:spcPct val="100000"/>
              </a:lnSpc>
              <a:spcBef>
                <a:spcPts val="300"/>
              </a:spcBef>
              <a:spcAft>
                <a:spcPts val="300"/>
              </a:spcAft>
              <a:buClrTx/>
              <a:buSzTx/>
              <a:buFontTx/>
              <a:buNone/>
              <a:tabLst/>
              <a:defRPr/>
            </a:pPr>
            <a:r>
              <a:rPr lang="ja-JP" altLang="en-US" sz="1400" b="1">
                <a:solidFill>
                  <a:schemeClr val="tx2"/>
                </a:solidFill>
              </a:rPr>
              <a:t>６．</a:t>
            </a:r>
            <a:r>
              <a:rPr lang="en-US" altLang="ja-JP" sz="1400" b="1">
                <a:solidFill>
                  <a:schemeClr val="tx2"/>
                </a:solidFill>
              </a:rPr>
              <a:t>AI</a:t>
            </a:r>
            <a:r>
              <a:rPr lang="ja-JP" altLang="en-US" sz="1400" b="1">
                <a:solidFill>
                  <a:schemeClr val="tx2"/>
                </a:solidFill>
              </a:rPr>
              <a:t>活用及びデータ戦略の推進</a:t>
            </a:r>
            <a:endParaRPr lang="en-US" altLang="ja-JP" sz="1400" b="1">
              <a:solidFill>
                <a:schemeClr val="tx2"/>
              </a:solidFill>
            </a:endParaRPr>
          </a:p>
          <a:p>
            <a:r>
              <a:rPr lang="ja-JP" altLang="ja-JP" sz="1300" b="1"/>
              <a:t>（１）</a:t>
            </a:r>
            <a:r>
              <a:rPr lang="en-US" altLang="ja-JP" sz="1300" b="1"/>
              <a:t>AI</a:t>
            </a:r>
            <a:r>
              <a:rPr lang="ja-JP" altLang="ja-JP" sz="1300" b="1"/>
              <a:t>活用に係る取組</a:t>
            </a:r>
          </a:p>
          <a:p>
            <a:r>
              <a:rPr lang="ja-JP" altLang="en-US" sz="1300" b="1"/>
              <a:t>（２）包括的データ戦略の推進と今後の取組</a:t>
            </a:r>
            <a:endParaRPr lang="en-US" altLang="ja-JP" sz="1300" b="1"/>
          </a:p>
          <a:p>
            <a:pPr marL="0">
              <a:spcBef>
                <a:spcPts val="300"/>
              </a:spcBef>
              <a:spcAft>
                <a:spcPts val="300"/>
              </a:spcAft>
            </a:pPr>
            <a:r>
              <a:rPr lang="ja-JP" altLang="en-US" sz="1400" b="1">
                <a:solidFill>
                  <a:schemeClr val="tx2"/>
                </a:solidFill>
              </a:rPr>
              <a:t>７</a:t>
            </a:r>
            <a:r>
              <a:rPr lang="ja-JP" altLang="ja-JP" sz="1400" b="1">
                <a:solidFill>
                  <a:schemeClr val="tx2"/>
                </a:solidFill>
              </a:rPr>
              <a:t>．国際的なデータ連携・越境データ移転の国際枠組み</a:t>
            </a:r>
          </a:p>
          <a:p>
            <a:r>
              <a:rPr lang="ja-JP" altLang="ja-JP" sz="1300" b="1"/>
              <a:t>（１）国際的な官民連携枠組みの設立</a:t>
            </a:r>
            <a:endParaRPr lang="en-US" altLang="ja-JP" sz="1300" b="1"/>
          </a:p>
          <a:p>
            <a:r>
              <a:rPr lang="ja-JP" altLang="en-US" sz="1300" b="1"/>
              <a:t>（２）</a:t>
            </a:r>
            <a:r>
              <a:rPr lang="en-US" altLang="ja-JP" sz="1300" b="1" err="1"/>
              <a:t>eID</a:t>
            </a:r>
            <a:r>
              <a:rPr lang="ja-JP" altLang="en-US" sz="1300" b="1"/>
              <a:t>の相互活用・信頼の枠組み</a:t>
            </a:r>
            <a:endParaRPr lang="en-US" altLang="ja-JP" sz="1300" b="1"/>
          </a:p>
          <a:p>
            <a:r>
              <a:rPr lang="ja-JP" altLang="en-US" sz="1300" b="1"/>
              <a:t>（３）簡易な国際間送金</a:t>
            </a:r>
            <a:endParaRPr lang="en-US" altLang="ja-JP" sz="1300" b="1"/>
          </a:p>
          <a:p>
            <a:pPr marL="0">
              <a:spcBef>
                <a:spcPts val="300"/>
              </a:spcBef>
              <a:spcAft>
                <a:spcPts val="300"/>
              </a:spcAft>
            </a:pPr>
            <a:r>
              <a:rPr lang="ja-JP" altLang="en-US" sz="1400" b="1">
                <a:solidFill>
                  <a:schemeClr val="tx2"/>
                </a:solidFill>
              </a:rPr>
              <a:t>８．事業者向け行政サービスの拡充</a:t>
            </a:r>
            <a:endParaRPr lang="en-US" altLang="ja-JP" sz="1400" b="1">
              <a:solidFill>
                <a:schemeClr val="tx2"/>
              </a:solidFill>
            </a:endParaRPr>
          </a:p>
          <a:p>
            <a:pPr>
              <a:defRPr/>
            </a:pPr>
            <a:r>
              <a:rPr lang="ja-JP" altLang="en-US" sz="1100"/>
              <a:t>　</a:t>
            </a:r>
            <a:r>
              <a:rPr lang="en-US" altLang="ja-JP" sz="1100"/>
              <a:t>e-Gov</a:t>
            </a:r>
            <a:r>
              <a:rPr lang="ja-JP" altLang="ja-JP" sz="1100"/>
              <a:t>の拡充</a:t>
            </a:r>
            <a:r>
              <a:rPr lang="ja-JP" altLang="en-US" sz="1100"/>
              <a:t>／</a:t>
            </a:r>
            <a:r>
              <a:rPr lang="en-US" altLang="ja-JP" sz="1100"/>
              <a:t>G</a:t>
            </a:r>
            <a:r>
              <a:rPr lang="ja-JP" altLang="en-US" sz="1100"/>
              <a:t>ビズ</a:t>
            </a:r>
            <a:r>
              <a:rPr lang="en-US" altLang="ja-JP" sz="1100"/>
              <a:t>ID</a:t>
            </a:r>
            <a:r>
              <a:rPr lang="ja-JP" altLang="en-US" sz="1100"/>
              <a:t>の普及／</a:t>
            </a:r>
            <a:r>
              <a:rPr lang="en-US" altLang="ja-JP" sz="1100"/>
              <a:t>J</a:t>
            </a:r>
            <a:r>
              <a:rPr lang="ja-JP" altLang="ja-JP" sz="1100"/>
              <a:t>グランツの刷新</a:t>
            </a:r>
            <a:r>
              <a:rPr lang="ja-JP" altLang="en-US" sz="1100"/>
              <a:t>／中小企業支援の</a:t>
            </a:r>
            <a:r>
              <a:rPr lang="en-US" altLang="ja-JP" sz="1100"/>
              <a:t>DX</a:t>
            </a:r>
            <a:r>
              <a:rPr lang="ja-JP" altLang="en-US" sz="1100"/>
              <a:t>推進</a:t>
            </a:r>
            <a:endParaRPr lang="en-US" altLang="ja-JP" sz="1100"/>
          </a:p>
          <a:p>
            <a:pPr>
              <a:defRPr/>
            </a:pPr>
            <a:r>
              <a:rPr lang="ja-JP" altLang="en-US" sz="1100"/>
              <a:t>　</a:t>
            </a:r>
            <a:r>
              <a:rPr lang="ja-JP" altLang="ja-JP" sz="1100"/>
              <a:t>政府調達におけるスタートアップ支援</a:t>
            </a:r>
            <a:endParaRPr lang="en-US" altLang="ja-JP" sz="1100"/>
          </a:p>
          <a:p>
            <a:pPr marL="0">
              <a:spcBef>
                <a:spcPts val="300"/>
              </a:spcBef>
              <a:spcAft>
                <a:spcPts val="300"/>
              </a:spcAft>
              <a:defRPr/>
            </a:pPr>
            <a:r>
              <a:rPr lang="ja-JP" altLang="en-US" sz="1400" b="1">
                <a:solidFill>
                  <a:schemeClr val="tx2"/>
                </a:solidFill>
              </a:rPr>
              <a:t>９．</a:t>
            </a:r>
            <a:r>
              <a:rPr lang="ja-JP" altLang="ja-JP" sz="1400" b="1">
                <a:solidFill>
                  <a:schemeClr val="tx2"/>
                </a:solidFill>
              </a:rPr>
              <a:t>デジタルマーケットプレイス試行導入</a:t>
            </a:r>
          </a:p>
          <a:p>
            <a:pPr marL="0">
              <a:spcBef>
                <a:spcPts val="300"/>
              </a:spcBef>
              <a:spcAft>
                <a:spcPts val="300"/>
              </a:spcAft>
            </a:pPr>
            <a:r>
              <a:rPr lang="en-US" altLang="ja-JP" sz="1400" b="1">
                <a:solidFill>
                  <a:schemeClr val="tx2"/>
                </a:solidFill>
              </a:rPr>
              <a:t>10</a:t>
            </a:r>
            <a:r>
              <a:rPr lang="ja-JP" altLang="en-US" sz="1400" b="1">
                <a:solidFill>
                  <a:schemeClr val="tx2"/>
                </a:solidFill>
              </a:rPr>
              <a:t>．国家安全保障戦略等に基づく取組等の推進</a:t>
            </a:r>
            <a:endParaRPr lang="ja-JP" altLang="ja-JP" sz="1400" b="1">
              <a:solidFill>
                <a:schemeClr val="tx2"/>
              </a:solidFill>
            </a:endParaRPr>
          </a:p>
        </p:txBody>
      </p:sp>
      <p:sp>
        <p:nvSpPr>
          <p:cNvPr id="3" name="スライド番号プレースホルダー 1">
            <a:extLst>
              <a:ext uri="{FF2B5EF4-FFF2-40B4-BE49-F238E27FC236}">
                <a16:creationId xmlns:a16="http://schemas.microsoft.com/office/drawing/2014/main" id="{13CAF79D-DCC4-55BA-0E5D-BA99E32C5F06}"/>
              </a:ext>
            </a:extLst>
          </p:cNvPr>
          <p:cNvSpPr>
            <a:spLocks noGrp="1"/>
          </p:cNvSpPr>
          <p:nvPr>
            <p:ph type="sldNum" sz="quarter" idx="4"/>
          </p:nvPr>
        </p:nvSpPr>
        <p:spPr>
          <a:xfrm>
            <a:off x="10596001" y="6367301"/>
            <a:ext cx="1305344" cy="365125"/>
          </a:xfrm>
        </p:spPr>
        <p:txBody>
          <a:bodyPr vert="horz" lIns="91440" tIns="45720" rIns="91440" bIns="45720" rtlCol="0" anchor="ctr"/>
          <a:lstStyle/>
          <a:p>
            <a:fld id="{3202DECC-888D-4484-8ACD-C6BF8B24BC79}" type="slidenum">
              <a:rPr lang="ja-JP" altLang="en-US" sz="1800"/>
              <a:pPr/>
              <a:t>3</a:t>
            </a:fld>
            <a:endParaRPr lang="ja-JP" altLang="en-US" sz="1800"/>
          </a:p>
        </p:txBody>
      </p:sp>
    </p:spTree>
    <p:extLst>
      <p:ext uri="{BB962C8B-B14F-4D97-AF65-F5344CB8AC3E}">
        <p14:creationId xmlns:p14="http://schemas.microsoft.com/office/powerpoint/2010/main" val="4156215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AF7A88FD-CB29-4CDA-A6BF-39A66A56E6DF}"/>
              </a:ext>
            </a:extLst>
          </p:cNvPr>
          <p:cNvSpPr txBox="1">
            <a:spLocks/>
          </p:cNvSpPr>
          <p:nvPr/>
        </p:nvSpPr>
        <p:spPr>
          <a:xfrm>
            <a:off x="1989946" y="1"/>
            <a:ext cx="9042272" cy="52832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400" b="1">
              <a:latin typeface="+mn-ea"/>
              <a:ea typeface="+mn-ea"/>
              <a:cs typeface="Calibri Light"/>
            </a:endParaRPr>
          </a:p>
        </p:txBody>
      </p:sp>
      <p:sp>
        <p:nvSpPr>
          <p:cNvPr id="2" name="タイトル 1">
            <a:extLst>
              <a:ext uri="{FF2B5EF4-FFF2-40B4-BE49-F238E27FC236}">
                <a16:creationId xmlns:a16="http://schemas.microsoft.com/office/drawing/2014/main" id="{70F0DCB7-C3F9-1823-BF1F-F4E10FFF8C9C}"/>
              </a:ext>
            </a:extLst>
          </p:cNvPr>
          <p:cNvSpPr>
            <a:spLocks noGrp="1"/>
          </p:cNvSpPr>
          <p:nvPr>
            <p:ph type="title"/>
          </p:nvPr>
        </p:nvSpPr>
        <p:spPr>
          <a:xfrm>
            <a:off x="739600" y="293599"/>
            <a:ext cx="11837120" cy="469443"/>
          </a:xfrm>
        </p:spPr>
        <p:txBody>
          <a:bodyPr/>
          <a:lstStyle/>
          <a:p>
            <a:r>
              <a:rPr lang="ja-JP" altLang="en-US" sz="2400" b="1">
                <a:latin typeface="+mn-lt"/>
              </a:rPr>
              <a:t>第２　重点計画の基本的考え方</a:t>
            </a:r>
            <a:br>
              <a:rPr lang="en-US" altLang="ja-JP" sz="2400" b="1">
                <a:latin typeface="+mn-lt"/>
              </a:rPr>
            </a:br>
            <a:r>
              <a:rPr lang="ja-JP" altLang="en-US" sz="2400" b="1">
                <a:latin typeface="+mn-lt"/>
              </a:rPr>
              <a:t>　１</a:t>
            </a:r>
            <a:r>
              <a:rPr lang="en-US" altLang="ja-JP" sz="2400" b="1">
                <a:latin typeface="+mn-lt"/>
              </a:rPr>
              <a:t>.</a:t>
            </a:r>
            <a:r>
              <a:rPr lang="ja-JP" altLang="en-US" sz="2400" b="1">
                <a:latin typeface="+mn-lt"/>
              </a:rPr>
              <a:t> デジタルにより目指す社会の姿</a:t>
            </a:r>
          </a:p>
        </p:txBody>
      </p:sp>
      <p:sp>
        <p:nvSpPr>
          <p:cNvPr id="3" name="スライド番号プレースホルダー 1">
            <a:extLst>
              <a:ext uri="{FF2B5EF4-FFF2-40B4-BE49-F238E27FC236}">
                <a16:creationId xmlns:a16="http://schemas.microsoft.com/office/drawing/2014/main" id="{13CAF79D-DCC4-55BA-0E5D-BA99E32C5F06}"/>
              </a:ext>
            </a:extLst>
          </p:cNvPr>
          <p:cNvSpPr>
            <a:spLocks noGrp="1"/>
          </p:cNvSpPr>
          <p:nvPr>
            <p:ph type="sldNum" sz="quarter" idx="4"/>
          </p:nvPr>
        </p:nvSpPr>
        <p:spPr>
          <a:xfrm>
            <a:off x="10596001" y="6367301"/>
            <a:ext cx="1305344" cy="365125"/>
          </a:xfrm>
        </p:spPr>
        <p:txBody>
          <a:bodyPr vert="horz" lIns="91440" tIns="45720" rIns="91440" bIns="45720" rtlCol="0" anchor="ctr"/>
          <a:lstStyle/>
          <a:p>
            <a:fld id="{3202DECC-888D-4484-8ACD-C6BF8B24BC79}" type="slidenum">
              <a:rPr lang="ja-JP" altLang="en-US" sz="1800"/>
              <a:pPr/>
              <a:t>4</a:t>
            </a:fld>
            <a:endParaRPr lang="ja-JP" altLang="en-US" sz="1800"/>
          </a:p>
        </p:txBody>
      </p:sp>
      <p:sp>
        <p:nvSpPr>
          <p:cNvPr id="5" name="テキスト ボックス 4">
            <a:extLst>
              <a:ext uri="{FF2B5EF4-FFF2-40B4-BE49-F238E27FC236}">
                <a16:creationId xmlns:a16="http://schemas.microsoft.com/office/drawing/2014/main" id="{BFCAC2FD-22EA-DDFA-01BE-F1A732080FE0}"/>
              </a:ext>
            </a:extLst>
          </p:cNvPr>
          <p:cNvSpPr txBox="1"/>
          <p:nvPr/>
        </p:nvSpPr>
        <p:spPr>
          <a:xfrm>
            <a:off x="805038" y="4062680"/>
            <a:ext cx="5695208" cy="846386"/>
          </a:xfrm>
          <a:prstGeom prst="rect">
            <a:avLst/>
          </a:prstGeom>
          <a:noFill/>
        </p:spPr>
        <p:txBody>
          <a:bodyPr wrap="square">
            <a:noAutofit/>
          </a:bodyPr>
          <a:lstStyle/>
          <a:p>
            <a:pPr>
              <a:spcAft>
                <a:spcPts val="300"/>
              </a:spcAft>
            </a:pPr>
            <a:r>
              <a:rPr lang="ja-JP" altLang="en-US" sz="2000" b="1">
                <a:solidFill>
                  <a:srgbClr val="1E50B5"/>
                </a:solidFill>
                <a:latin typeface="+mn-ea"/>
                <a:cs typeface="Calibri Light"/>
              </a:rPr>
              <a:t>デジタル社会形成のための基本</a:t>
            </a:r>
            <a:r>
              <a:rPr lang="en-US" altLang="ja-JP" sz="2000" b="1">
                <a:solidFill>
                  <a:srgbClr val="1E50B5"/>
                </a:solidFill>
                <a:latin typeface="+mn-ea"/>
                <a:cs typeface="Calibri Light"/>
              </a:rPr>
              <a:t>10</a:t>
            </a:r>
            <a:r>
              <a:rPr lang="ja-JP" altLang="en-US" sz="2000" b="1">
                <a:solidFill>
                  <a:srgbClr val="1E50B5"/>
                </a:solidFill>
                <a:latin typeface="+mn-ea"/>
                <a:cs typeface="Calibri Light"/>
              </a:rPr>
              <a:t>原則</a:t>
            </a:r>
            <a:endParaRPr lang="en-US" altLang="ja-JP" sz="2000" b="1">
              <a:solidFill>
                <a:srgbClr val="1E50B5"/>
              </a:solidFill>
              <a:latin typeface="+mn-ea"/>
              <a:cs typeface="Calibri Light"/>
            </a:endParaRPr>
          </a:p>
          <a:p>
            <a:r>
              <a:rPr lang="ja-JP" altLang="en-US" sz="1400" spc="-130">
                <a:latin typeface="+mn-ea"/>
                <a:cs typeface="Calibri Light"/>
              </a:rPr>
              <a:t>①オープン･透明    </a:t>
            </a:r>
            <a:r>
              <a:rPr lang="en-US" altLang="ja-JP" sz="1400" spc="-130">
                <a:latin typeface="+mn-ea"/>
                <a:cs typeface="Calibri Light"/>
              </a:rPr>
              <a:t>②</a:t>
            </a:r>
            <a:r>
              <a:rPr lang="ja-JP" altLang="en-US" sz="1400" spc="-130">
                <a:latin typeface="+mn-ea"/>
                <a:cs typeface="Calibri Light"/>
              </a:rPr>
              <a:t>公平･倫理</a:t>
            </a:r>
            <a:r>
              <a:rPr lang="en-US" altLang="ja-JP" sz="1400" spc="-130">
                <a:latin typeface="+mn-ea"/>
                <a:cs typeface="Calibri Light"/>
              </a:rPr>
              <a:t>  </a:t>
            </a:r>
            <a:r>
              <a:rPr lang="ja-JP" altLang="en-US" sz="1400" spc="-130">
                <a:latin typeface="+mn-ea"/>
                <a:cs typeface="Calibri Light"/>
              </a:rPr>
              <a:t>     </a:t>
            </a:r>
            <a:r>
              <a:rPr lang="en-US" altLang="ja-JP" sz="1400" spc="-130">
                <a:latin typeface="+mn-ea"/>
                <a:cs typeface="Calibri Light"/>
              </a:rPr>
              <a:t>③</a:t>
            </a:r>
            <a:r>
              <a:rPr lang="ja-JP" altLang="en-US" sz="1400" spc="-130">
                <a:latin typeface="+mn-ea"/>
                <a:cs typeface="Calibri Light"/>
              </a:rPr>
              <a:t>安全･安心</a:t>
            </a:r>
            <a:r>
              <a:rPr lang="en-US" altLang="ja-JP" sz="1400" spc="-130">
                <a:latin typeface="+mn-ea"/>
                <a:cs typeface="Calibri Light"/>
              </a:rPr>
              <a:t> </a:t>
            </a:r>
            <a:br>
              <a:rPr lang="en-US" altLang="ja-JP" sz="1400" spc="-130">
                <a:latin typeface="+mn-ea"/>
                <a:cs typeface="Calibri Light"/>
              </a:rPr>
            </a:br>
            <a:r>
              <a:rPr lang="en-US" altLang="ja-JP" sz="1400" spc="-130">
                <a:latin typeface="+mn-ea"/>
                <a:cs typeface="Calibri Light"/>
              </a:rPr>
              <a:t>④</a:t>
            </a:r>
            <a:r>
              <a:rPr lang="ja-JP" altLang="en-US" sz="1400" spc="-130">
                <a:latin typeface="+mn-ea"/>
                <a:cs typeface="Calibri Light"/>
              </a:rPr>
              <a:t>継続･安定･強靱</a:t>
            </a:r>
            <a:r>
              <a:rPr lang="en-US" altLang="ja-JP" sz="1400" spc="-130">
                <a:latin typeface="+mn-ea"/>
                <a:cs typeface="Calibri Light"/>
              </a:rPr>
              <a:t>  ⑤</a:t>
            </a:r>
            <a:r>
              <a:rPr lang="ja-JP" altLang="en-US" sz="1400" spc="-130">
                <a:latin typeface="+mn-ea"/>
                <a:cs typeface="Calibri Light"/>
              </a:rPr>
              <a:t>社会課題の解決</a:t>
            </a:r>
            <a:r>
              <a:rPr lang="en-US" altLang="ja-JP" sz="1400" spc="-130">
                <a:latin typeface="+mn-ea"/>
                <a:cs typeface="Calibri Light"/>
              </a:rPr>
              <a:t>  </a:t>
            </a:r>
            <a:br>
              <a:rPr lang="en-US" altLang="ja-JP" sz="1400" spc="-130">
                <a:latin typeface="+mn-ea"/>
                <a:cs typeface="Calibri Light"/>
              </a:rPr>
            </a:br>
            <a:r>
              <a:rPr lang="en-US" altLang="ja-JP" sz="1400" spc="-130">
                <a:latin typeface="+mn-ea"/>
                <a:cs typeface="Calibri Light"/>
              </a:rPr>
              <a:t>⑥</a:t>
            </a:r>
            <a:r>
              <a:rPr lang="ja-JP" altLang="en-US" sz="1400" spc="-130">
                <a:latin typeface="+mn-ea"/>
                <a:cs typeface="Calibri Light"/>
              </a:rPr>
              <a:t>迅速･柔軟</a:t>
            </a:r>
            <a:r>
              <a:rPr lang="en-US" altLang="ja-JP" sz="1400" spc="-130">
                <a:latin typeface="+mn-ea"/>
                <a:cs typeface="Calibri Light"/>
              </a:rPr>
              <a:t>  </a:t>
            </a:r>
            <a:r>
              <a:rPr lang="ja-JP" altLang="en-US" sz="1400" spc="-130">
                <a:latin typeface="+mn-ea"/>
                <a:cs typeface="Calibri Light"/>
              </a:rPr>
              <a:t>　　  </a:t>
            </a:r>
            <a:r>
              <a:rPr lang="en-US" altLang="ja-JP" sz="1400" spc="-130">
                <a:latin typeface="+mn-ea"/>
                <a:cs typeface="Calibri Light"/>
              </a:rPr>
              <a:t>⑦</a:t>
            </a:r>
            <a:r>
              <a:rPr lang="ja-JP" altLang="en-US" sz="1400" spc="-130">
                <a:latin typeface="+mn-ea"/>
                <a:cs typeface="Calibri Light"/>
              </a:rPr>
              <a:t>包摂･多様性</a:t>
            </a:r>
            <a:r>
              <a:rPr lang="en-US" altLang="ja-JP" sz="1400" spc="-130">
                <a:latin typeface="+mn-ea"/>
                <a:cs typeface="Calibri Light"/>
              </a:rPr>
              <a:t> </a:t>
            </a:r>
            <a:r>
              <a:rPr lang="ja-JP" altLang="en-US" sz="1400" spc="-130">
                <a:latin typeface="+mn-ea"/>
                <a:cs typeface="Calibri Light"/>
              </a:rPr>
              <a:t> </a:t>
            </a:r>
            <a:r>
              <a:rPr lang="en-US" altLang="ja-JP" sz="1400" spc="-130">
                <a:latin typeface="+mn-ea"/>
                <a:cs typeface="Calibri Light"/>
              </a:rPr>
              <a:t>⑧</a:t>
            </a:r>
            <a:r>
              <a:rPr lang="ja-JP" altLang="en-US" sz="1400" spc="-130">
                <a:latin typeface="+mn-ea"/>
                <a:cs typeface="Calibri Light"/>
              </a:rPr>
              <a:t>浸透</a:t>
            </a:r>
            <a:r>
              <a:rPr lang="en-US" altLang="ja-JP" sz="1400" spc="-130">
                <a:latin typeface="+mn-ea"/>
                <a:cs typeface="Calibri Light"/>
              </a:rPr>
              <a:t> </a:t>
            </a:r>
            <a:br>
              <a:rPr lang="en-US" altLang="ja-JP" sz="1400" spc="-130">
                <a:latin typeface="+mn-ea"/>
                <a:cs typeface="Calibri Light"/>
              </a:rPr>
            </a:br>
            <a:r>
              <a:rPr lang="en-US" altLang="ja-JP" sz="1400" spc="-130">
                <a:latin typeface="+mn-ea"/>
                <a:cs typeface="Calibri Light"/>
              </a:rPr>
              <a:t>⑨</a:t>
            </a:r>
            <a:r>
              <a:rPr lang="ja-JP" altLang="en-US" sz="1400" spc="-130">
                <a:latin typeface="+mn-ea"/>
                <a:cs typeface="Calibri Light"/>
              </a:rPr>
              <a:t>新たな価値の創造</a:t>
            </a:r>
            <a:r>
              <a:rPr lang="en-US" altLang="ja-JP" sz="1400" spc="-130">
                <a:latin typeface="+mn-ea"/>
                <a:cs typeface="Calibri Light"/>
              </a:rPr>
              <a:t> ⑩</a:t>
            </a:r>
            <a:r>
              <a:rPr lang="ja-JP" altLang="en-US" sz="1400" spc="-130">
                <a:latin typeface="+mn-ea"/>
                <a:cs typeface="Calibri Light"/>
              </a:rPr>
              <a:t>飛躍･国際貢献</a:t>
            </a:r>
            <a:endParaRPr lang="en-US" altLang="ja-JP" sz="1400" spc="-130">
              <a:latin typeface="+mn-ea"/>
              <a:cs typeface="Calibri Light"/>
            </a:endParaRPr>
          </a:p>
        </p:txBody>
      </p:sp>
      <p:sp>
        <p:nvSpPr>
          <p:cNvPr id="11" name="正方形/長方形 10">
            <a:extLst>
              <a:ext uri="{FF2B5EF4-FFF2-40B4-BE49-F238E27FC236}">
                <a16:creationId xmlns:a16="http://schemas.microsoft.com/office/drawing/2014/main" id="{75B6B697-7A60-85B7-F410-E56E50E098C2}"/>
              </a:ext>
            </a:extLst>
          </p:cNvPr>
          <p:cNvSpPr/>
          <p:nvPr/>
        </p:nvSpPr>
        <p:spPr>
          <a:xfrm>
            <a:off x="618361" y="1323971"/>
            <a:ext cx="11160000" cy="569808"/>
          </a:xfrm>
          <a:prstGeom prst="rect">
            <a:avLst/>
          </a:prstGeom>
          <a:solidFill>
            <a:srgbClr val="C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2000" b="1">
                <a:solidFill>
                  <a:srgbClr val="1E50B5"/>
                </a:solidFill>
                <a:latin typeface="+mn-ea"/>
                <a:cs typeface="Calibri Light"/>
              </a:rPr>
              <a:t>我が国が目指すデジタル社会</a:t>
            </a:r>
            <a:endParaRPr lang="en-US" altLang="ja-JP" sz="2000" b="1">
              <a:solidFill>
                <a:srgbClr val="1E50B5"/>
              </a:solidFill>
              <a:latin typeface="+mn-ea"/>
              <a:cs typeface="Calibri Light"/>
            </a:endParaRPr>
          </a:p>
          <a:p>
            <a:pPr algn="ctr"/>
            <a:r>
              <a:rPr lang="ja-JP" altLang="en-US" sz="1600" b="1">
                <a:solidFill>
                  <a:schemeClr val="tx1"/>
                </a:solidFill>
                <a:latin typeface="+mn-ea"/>
              </a:rPr>
              <a:t>「デジタルの活用により、一人ひとりのニーズに合ったサービスを選ぶことができ、多様な幸せが実現できる社会」</a:t>
            </a:r>
            <a:endParaRPr lang="en-US" altLang="ja-JP" sz="1600" b="1">
              <a:solidFill>
                <a:schemeClr val="tx1"/>
              </a:solidFill>
              <a:latin typeface="+mn-ea"/>
            </a:endParaRPr>
          </a:p>
        </p:txBody>
      </p:sp>
      <p:sp>
        <p:nvSpPr>
          <p:cNvPr id="12" name="正方形/長方形 11">
            <a:extLst>
              <a:ext uri="{FF2B5EF4-FFF2-40B4-BE49-F238E27FC236}">
                <a16:creationId xmlns:a16="http://schemas.microsoft.com/office/drawing/2014/main" id="{0555AF8E-A580-15A2-9BA1-843D05785059}"/>
              </a:ext>
            </a:extLst>
          </p:cNvPr>
          <p:cNvSpPr/>
          <p:nvPr/>
        </p:nvSpPr>
        <p:spPr>
          <a:xfrm>
            <a:off x="619185" y="2006359"/>
            <a:ext cx="1164822" cy="1146442"/>
          </a:xfrm>
          <a:prstGeom prst="rect">
            <a:avLst/>
          </a:prstGeom>
          <a:solidFill>
            <a:srgbClr val="C3D4F5"/>
          </a:solidFill>
          <a:ln w="28575">
            <a:noFill/>
          </a:ln>
        </p:spPr>
        <p:style>
          <a:lnRef idx="2">
            <a:schemeClr val="accent1">
              <a:shade val="50000"/>
            </a:schemeClr>
          </a:lnRef>
          <a:fillRef idx="1">
            <a:schemeClr val="accent1"/>
          </a:fillRef>
          <a:effectRef idx="0">
            <a:schemeClr val="accent1"/>
          </a:effectRef>
          <a:fontRef idx="minor">
            <a:schemeClr val="lt1"/>
          </a:fontRef>
        </p:style>
        <p:txBody>
          <a:bodyPr vert="horz" lIns="36000" rIns="36000" rtlCol="0" anchor="ctr"/>
          <a:lstStyle/>
          <a:p>
            <a:pPr algn="ctr">
              <a:lnSpc>
                <a:spcPct val="90000"/>
              </a:lnSpc>
            </a:pPr>
            <a:r>
              <a:rPr lang="ja-JP" altLang="en-US" sz="1400" b="1">
                <a:solidFill>
                  <a:srgbClr val="1E50B5"/>
                </a:solidFill>
                <a:latin typeface="+mn-ea"/>
                <a:cs typeface="Calibri Light"/>
              </a:rPr>
              <a:t>デジタル社会</a:t>
            </a:r>
            <a:endParaRPr lang="en-US" altLang="ja-JP" sz="1400" b="1">
              <a:solidFill>
                <a:srgbClr val="1E50B5"/>
              </a:solidFill>
              <a:latin typeface="+mn-ea"/>
              <a:cs typeface="Calibri Light"/>
            </a:endParaRPr>
          </a:p>
          <a:p>
            <a:pPr algn="ctr">
              <a:lnSpc>
                <a:spcPct val="90000"/>
              </a:lnSpc>
            </a:pPr>
            <a:r>
              <a:rPr lang="ja-JP" altLang="en-US" sz="1400" b="1">
                <a:solidFill>
                  <a:srgbClr val="1E50B5"/>
                </a:solidFill>
                <a:latin typeface="+mn-ea"/>
                <a:cs typeface="Calibri Light"/>
              </a:rPr>
              <a:t>で目指す</a:t>
            </a:r>
            <a:endParaRPr lang="en-US" altLang="ja-JP" sz="1400" b="1">
              <a:solidFill>
                <a:srgbClr val="1E50B5"/>
              </a:solidFill>
              <a:latin typeface="+mn-ea"/>
              <a:cs typeface="Calibri Light"/>
            </a:endParaRPr>
          </a:p>
          <a:p>
            <a:pPr algn="ctr">
              <a:lnSpc>
                <a:spcPct val="90000"/>
              </a:lnSpc>
            </a:pPr>
            <a:r>
              <a:rPr lang="en-US" altLang="ja-JP" sz="1400" b="1">
                <a:solidFill>
                  <a:srgbClr val="1E50B5"/>
                </a:solidFill>
                <a:latin typeface="+mn-ea"/>
                <a:cs typeface="Calibri Light"/>
              </a:rPr>
              <a:t>6</a:t>
            </a:r>
            <a:r>
              <a:rPr lang="ja-JP" altLang="en-US" sz="1400" b="1">
                <a:solidFill>
                  <a:srgbClr val="1E50B5"/>
                </a:solidFill>
                <a:latin typeface="+mn-ea"/>
                <a:cs typeface="Calibri Light"/>
              </a:rPr>
              <a:t>つの姿</a:t>
            </a:r>
          </a:p>
        </p:txBody>
      </p:sp>
      <p:sp>
        <p:nvSpPr>
          <p:cNvPr id="14" name="正方形/長方形 13">
            <a:extLst>
              <a:ext uri="{FF2B5EF4-FFF2-40B4-BE49-F238E27FC236}">
                <a16:creationId xmlns:a16="http://schemas.microsoft.com/office/drawing/2014/main" id="{BBECA45E-7789-2A72-CF89-CC86DCB0C18D}"/>
              </a:ext>
            </a:extLst>
          </p:cNvPr>
          <p:cNvSpPr/>
          <p:nvPr/>
        </p:nvSpPr>
        <p:spPr>
          <a:xfrm>
            <a:off x="1891604" y="2006358"/>
            <a:ext cx="3240000" cy="540000"/>
          </a:xfrm>
          <a:prstGeom prst="rect">
            <a:avLst/>
          </a:prstGeom>
          <a:solidFill>
            <a:srgbClr val="E2EAFA"/>
          </a:solidFill>
          <a:ln w="28575">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ja-JP" altLang="en-US" sz="1700" b="1">
                <a:solidFill>
                  <a:srgbClr val="1E50B5"/>
                </a:solidFill>
                <a:latin typeface="+mn-ea"/>
                <a:cs typeface="Calibri Light"/>
              </a:rPr>
              <a:t>① デジタル化による成長戦略</a:t>
            </a:r>
          </a:p>
        </p:txBody>
      </p:sp>
      <p:sp>
        <p:nvSpPr>
          <p:cNvPr id="15" name="正方形/長方形 14">
            <a:extLst>
              <a:ext uri="{FF2B5EF4-FFF2-40B4-BE49-F238E27FC236}">
                <a16:creationId xmlns:a16="http://schemas.microsoft.com/office/drawing/2014/main" id="{2D34DD20-2359-A2D4-C5B5-D787707E5584}"/>
              </a:ext>
            </a:extLst>
          </p:cNvPr>
          <p:cNvSpPr/>
          <p:nvPr/>
        </p:nvSpPr>
        <p:spPr>
          <a:xfrm>
            <a:off x="5214982" y="2006358"/>
            <a:ext cx="3240000" cy="540000"/>
          </a:xfrm>
          <a:prstGeom prst="rect">
            <a:avLst/>
          </a:prstGeom>
          <a:solidFill>
            <a:srgbClr val="E2EAFA"/>
          </a:solidFill>
          <a:ln w="28575">
            <a:noFill/>
          </a:ln>
        </p:spPr>
        <p:style>
          <a:lnRef idx="2">
            <a:schemeClr val="accent1">
              <a:shade val="50000"/>
            </a:schemeClr>
          </a:lnRef>
          <a:fillRef idx="1">
            <a:schemeClr val="accent1"/>
          </a:fillRef>
          <a:effectRef idx="0">
            <a:schemeClr val="accent1"/>
          </a:effectRef>
          <a:fontRef idx="minor">
            <a:schemeClr val="lt1"/>
          </a:fontRef>
        </p:style>
        <p:txBody>
          <a:bodyPr tIns="72000" rIns="36000" rtlCol="0" anchor="ctr"/>
          <a:lstStyle/>
          <a:p>
            <a:pPr algn="ctr"/>
            <a:r>
              <a:rPr lang="ja-JP" altLang="en-US" sz="1700" b="1">
                <a:solidFill>
                  <a:srgbClr val="1E50B5"/>
                </a:solidFill>
                <a:latin typeface="+mn-ea"/>
                <a:cs typeface="Calibri Light"/>
              </a:rPr>
              <a:t>② 医</a:t>
            </a:r>
            <a:r>
              <a:rPr lang="ja-JP" altLang="en-US" sz="1700" b="1" spc="-200">
                <a:solidFill>
                  <a:srgbClr val="1E50B5"/>
                </a:solidFill>
                <a:latin typeface="+mn-ea"/>
                <a:cs typeface="Calibri Light"/>
              </a:rPr>
              <a:t>療・教育・防災・こ</a:t>
            </a:r>
            <a:r>
              <a:rPr lang="ja-JP" altLang="en-US" sz="1700" b="1">
                <a:solidFill>
                  <a:srgbClr val="1E50B5"/>
                </a:solidFill>
                <a:latin typeface="+mn-ea"/>
                <a:cs typeface="Calibri Light"/>
              </a:rPr>
              <a:t>ども等の</a:t>
            </a:r>
            <a:endParaRPr lang="en-US" altLang="ja-JP" sz="1700" b="1">
              <a:solidFill>
                <a:srgbClr val="1E50B5"/>
              </a:solidFill>
              <a:latin typeface="+mn-ea"/>
              <a:cs typeface="Calibri Light"/>
            </a:endParaRPr>
          </a:p>
          <a:p>
            <a:pPr algn="ctr"/>
            <a:r>
              <a:rPr lang="ja-JP" altLang="en-US" sz="1700" b="1">
                <a:solidFill>
                  <a:srgbClr val="1E50B5"/>
                </a:solidFill>
                <a:latin typeface="+mn-ea"/>
                <a:cs typeface="Calibri Light"/>
              </a:rPr>
              <a:t>準公共分野のデジタル化</a:t>
            </a:r>
          </a:p>
        </p:txBody>
      </p:sp>
      <p:sp>
        <p:nvSpPr>
          <p:cNvPr id="16" name="正方形/長方形 15">
            <a:extLst>
              <a:ext uri="{FF2B5EF4-FFF2-40B4-BE49-F238E27FC236}">
                <a16:creationId xmlns:a16="http://schemas.microsoft.com/office/drawing/2014/main" id="{55968B7F-2680-AA36-6305-DB624F2E0419}"/>
              </a:ext>
            </a:extLst>
          </p:cNvPr>
          <p:cNvSpPr/>
          <p:nvPr/>
        </p:nvSpPr>
        <p:spPr>
          <a:xfrm>
            <a:off x="8538360" y="2006358"/>
            <a:ext cx="3240000" cy="540000"/>
          </a:xfrm>
          <a:prstGeom prst="rect">
            <a:avLst/>
          </a:prstGeom>
          <a:solidFill>
            <a:srgbClr val="E2EAFA"/>
          </a:solidFill>
          <a:ln w="28575">
            <a:noFill/>
          </a:ln>
        </p:spPr>
        <p:style>
          <a:lnRef idx="2">
            <a:schemeClr val="accent1">
              <a:shade val="50000"/>
            </a:schemeClr>
          </a:lnRef>
          <a:fillRef idx="1">
            <a:schemeClr val="accent1"/>
          </a:fillRef>
          <a:effectRef idx="0">
            <a:schemeClr val="accent1"/>
          </a:effectRef>
          <a:fontRef idx="minor">
            <a:schemeClr val="lt1"/>
          </a:fontRef>
        </p:style>
        <p:txBody>
          <a:bodyPr tIns="72000" rIns="36000" rtlCol="0" anchor="ctr"/>
          <a:lstStyle/>
          <a:p>
            <a:pPr algn="ctr"/>
            <a:r>
              <a:rPr lang="ja-JP" altLang="en-US" sz="1700" b="1" dirty="0">
                <a:solidFill>
                  <a:srgbClr val="1E50B5"/>
                </a:solidFill>
                <a:latin typeface="+mn-ea"/>
                <a:cs typeface="Calibri Light"/>
              </a:rPr>
              <a:t>③ デジタル化による</a:t>
            </a:r>
            <a:endParaRPr lang="en-US" altLang="ja-JP" sz="1700" b="1" dirty="0">
              <a:solidFill>
                <a:srgbClr val="1E50B5"/>
              </a:solidFill>
              <a:latin typeface="+mn-ea"/>
              <a:cs typeface="Calibri Light"/>
            </a:endParaRPr>
          </a:p>
          <a:p>
            <a:pPr algn="ctr"/>
            <a:r>
              <a:rPr lang="ja-JP" altLang="en-US" sz="1700" b="1" dirty="0">
                <a:solidFill>
                  <a:srgbClr val="1E50B5"/>
                </a:solidFill>
                <a:latin typeface="+mn-ea"/>
                <a:cs typeface="Calibri Light"/>
              </a:rPr>
              <a:t>地域の活性化</a:t>
            </a:r>
          </a:p>
        </p:txBody>
      </p:sp>
      <p:sp>
        <p:nvSpPr>
          <p:cNvPr id="17" name="正方形/長方形 16">
            <a:extLst>
              <a:ext uri="{FF2B5EF4-FFF2-40B4-BE49-F238E27FC236}">
                <a16:creationId xmlns:a16="http://schemas.microsoft.com/office/drawing/2014/main" id="{DE2222DC-EAAD-9252-28E1-23F7EAD4FABE}"/>
              </a:ext>
            </a:extLst>
          </p:cNvPr>
          <p:cNvSpPr/>
          <p:nvPr/>
        </p:nvSpPr>
        <p:spPr>
          <a:xfrm>
            <a:off x="1891604" y="2600006"/>
            <a:ext cx="3240000" cy="540000"/>
          </a:xfrm>
          <a:prstGeom prst="rect">
            <a:avLst/>
          </a:prstGeom>
          <a:solidFill>
            <a:srgbClr val="E2EAFA"/>
          </a:solidFill>
          <a:ln w="28575">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ja-JP" altLang="en-US" sz="1700" b="1">
                <a:solidFill>
                  <a:srgbClr val="1E50B5"/>
                </a:solidFill>
                <a:latin typeface="+mn-ea"/>
                <a:cs typeface="Calibri Light"/>
              </a:rPr>
              <a:t>④ 誰一人取り残されない</a:t>
            </a:r>
            <a:endParaRPr lang="en-US" altLang="ja-JP" sz="1700" b="1">
              <a:solidFill>
                <a:srgbClr val="1E50B5"/>
              </a:solidFill>
              <a:latin typeface="+mn-ea"/>
              <a:cs typeface="Calibri Light"/>
            </a:endParaRPr>
          </a:p>
          <a:p>
            <a:pPr algn="ctr"/>
            <a:r>
              <a:rPr lang="ja-JP" altLang="en-US" sz="1700" b="1">
                <a:solidFill>
                  <a:srgbClr val="1E50B5"/>
                </a:solidFill>
                <a:latin typeface="+mn-ea"/>
                <a:cs typeface="Calibri Light"/>
              </a:rPr>
              <a:t>デジタル社会</a:t>
            </a:r>
          </a:p>
        </p:txBody>
      </p:sp>
      <p:sp>
        <p:nvSpPr>
          <p:cNvPr id="18" name="正方形/長方形 17">
            <a:extLst>
              <a:ext uri="{FF2B5EF4-FFF2-40B4-BE49-F238E27FC236}">
                <a16:creationId xmlns:a16="http://schemas.microsoft.com/office/drawing/2014/main" id="{F5C50A20-AF8E-5834-B018-535A02821559}"/>
              </a:ext>
            </a:extLst>
          </p:cNvPr>
          <p:cNvSpPr/>
          <p:nvPr/>
        </p:nvSpPr>
        <p:spPr>
          <a:xfrm>
            <a:off x="5214982" y="2612801"/>
            <a:ext cx="3240000" cy="540000"/>
          </a:xfrm>
          <a:prstGeom prst="rect">
            <a:avLst/>
          </a:prstGeom>
          <a:solidFill>
            <a:srgbClr val="E2EAFA"/>
          </a:solidFill>
          <a:ln w="28575">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ja-JP" altLang="en-US" sz="1700" b="1">
                <a:solidFill>
                  <a:srgbClr val="1E50B5"/>
                </a:solidFill>
                <a:latin typeface="+mn-ea"/>
                <a:cs typeface="Calibri Light"/>
              </a:rPr>
              <a:t>⑤ デジタル人材の育成・確保</a:t>
            </a:r>
          </a:p>
        </p:txBody>
      </p:sp>
      <p:sp>
        <p:nvSpPr>
          <p:cNvPr id="19" name="正方形/長方形 18">
            <a:extLst>
              <a:ext uri="{FF2B5EF4-FFF2-40B4-BE49-F238E27FC236}">
                <a16:creationId xmlns:a16="http://schemas.microsoft.com/office/drawing/2014/main" id="{75A1FEF2-2C07-47AF-94BB-03B34722ECFB}"/>
              </a:ext>
            </a:extLst>
          </p:cNvPr>
          <p:cNvSpPr/>
          <p:nvPr/>
        </p:nvSpPr>
        <p:spPr>
          <a:xfrm>
            <a:off x="8538361" y="2612801"/>
            <a:ext cx="3240000" cy="540000"/>
          </a:xfrm>
          <a:prstGeom prst="rect">
            <a:avLst/>
          </a:prstGeom>
          <a:solidFill>
            <a:srgbClr val="E2EAFA"/>
          </a:solidFill>
          <a:ln w="28575">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ja-JP" altLang="en-US" sz="1700" b="1">
                <a:solidFill>
                  <a:srgbClr val="1E50B5"/>
                </a:solidFill>
                <a:latin typeface="+mn-ea"/>
                <a:cs typeface="Calibri Light"/>
              </a:rPr>
              <a:t>⑥ </a:t>
            </a:r>
            <a:r>
              <a:rPr lang="en-US" altLang="ja-JP" sz="1700" b="1">
                <a:solidFill>
                  <a:srgbClr val="1E50B5"/>
                </a:solidFill>
                <a:latin typeface="+mn-ea"/>
                <a:cs typeface="Calibri Light"/>
              </a:rPr>
              <a:t>DFFT</a:t>
            </a:r>
            <a:r>
              <a:rPr lang="ja-JP" altLang="en-US" sz="1700" b="1">
                <a:solidFill>
                  <a:srgbClr val="1E50B5"/>
                </a:solidFill>
                <a:latin typeface="+mn-ea"/>
                <a:cs typeface="Calibri Light"/>
              </a:rPr>
              <a:t>の推進を始めとする</a:t>
            </a:r>
            <a:endParaRPr lang="en-US" altLang="ja-JP" sz="1700" b="1">
              <a:solidFill>
                <a:srgbClr val="1E50B5"/>
              </a:solidFill>
              <a:latin typeface="+mn-ea"/>
              <a:cs typeface="Calibri Light"/>
            </a:endParaRPr>
          </a:p>
          <a:p>
            <a:pPr algn="ctr"/>
            <a:r>
              <a:rPr lang="ja-JP" altLang="en-US" sz="1700" b="1">
                <a:solidFill>
                  <a:srgbClr val="1E50B5"/>
                </a:solidFill>
                <a:latin typeface="+mn-ea"/>
                <a:cs typeface="Calibri Light"/>
              </a:rPr>
              <a:t>国際戦略</a:t>
            </a:r>
          </a:p>
        </p:txBody>
      </p:sp>
      <p:sp>
        <p:nvSpPr>
          <p:cNvPr id="21" name="テキスト ボックス 20">
            <a:extLst>
              <a:ext uri="{FF2B5EF4-FFF2-40B4-BE49-F238E27FC236}">
                <a16:creationId xmlns:a16="http://schemas.microsoft.com/office/drawing/2014/main" id="{11A8DA9A-33C0-741C-D0D7-6C2A126D90C2}"/>
              </a:ext>
            </a:extLst>
          </p:cNvPr>
          <p:cNvSpPr txBox="1"/>
          <p:nvPr/>
        </p:nvSpPr>
        <p:spPr>
          <a:xfrm>
            <a:off x="6404847" y="4062680"/>
            <a:ext cx="5026503" cy="591124"/>
          </a:xfrm>
          <a:prstGeom prst="rect">
            <a:avLst/>
          </a:prstGeom>
          <a:noFill/>
        </p:spPr>
        <p:txBody>
          <a:bodyPr wrap="square">
            <a:noAutofit/>
          </a:bodyPr>
          <a:lstStyle/>
          <a:p>
            <a:pPr>
              <a:spcAft>
                <a:spcPts val="300"/>
              </a:spcAft>
            </a:pPr>
            <a:r>
              <a:rPr lang="ja-JP" altLang="en-US" sz="2000" b="1" dirty="0">
                <a:solidFill>
                  <a:srgbClr val="1E50B5"/>
                </a:solidFill>
                <a:latin typeface="+mn-ea"/>
                <a:cs typeface="Calibri Light"/>
              </a:rPr>
              <a:t>国の行政手続オンライン化の３原則</a:t>
            </a:r>
            <a:endParaRPr lang="en-US" altLang="ja-JP" sz="2000" b="1" dirty="0">
              <a:solidFill>
                <a:srgbClr val="1E50B5"/>
              </a:solidFill>
              <a:latin typeface="+mn-ea"/>
              <a:cs typeface="Calibri Light"/>
            </a:endParaRPr>
          </a:p>
          <a:p>
            <a:r>
              <a:rPr lang="ja-JP" altLang="en-US" sz="1400" dirty="0">
                <a:latin typeface="+mn-ea"/>
                <a:cs typeface="Calibri Light"/>
              </a:rPr>
              <a:t>デジタルファースト</a:t>
            </a:r>
            <a:br>
              <a:rPr lang="en-US" altLang="ja-JP" sz="1400" dirty="0">
                <a:latin typeface="+mn-ea"/>
                <a:cs typeface="Calibri Light"/>
              </a:rPr>
            </a:br>
            <a:r>
              <a:rPr lang="ja-JP" altLang="en-US" sz="1400" dirty="0">
                <a:latin typeface="+mn-ea"/>
                <a:cs typeface="Calibri Light"/>
              </a:rPr>
              <a:t>ワンスオンリー</a:t>
            </a:r>
            <a:br>
              <a:rPr lang="en-US" altLang="ja-JP" sz="1400" dirty="0">
                <a:latin typeface="+mn-ea"/>
                <a:cs typeface="Calibri Light"/>
              </a:rPr>
            </a:br>
            <a:r>
              <a:rPr lang="ja-JP" altLang="en-US" sz="1400" dirty="0">
                <a:latin typeface="+mn-ea"/>
                <a:cs typeface="Calibri Light"/>
              </a:rPr>
              <a:t>コネクテッド・ワンストップ</a:t>
            </a:r>
          </a:p>
        </p:txBody>
      </p:sp>
      <p:grpSp>
        <p:nvGrpSpPr>
          <p:cNvPr id="22" name="グループ化 21">
            <a:extLst>
              <a:ext uri="{FF2B5EF4-FFF2-40B4-BE49-F238E27FC236}">
                <a16:creationId xmlns:a16="http://schemas.microsoft.com/office/drawing/2014/main" id="{934E108D-05C7-B516-711E-368F5F1C0BAE}"/>
              </a:ext>
            </a:extLst>
          </p:cNvPr>
          <p:cNvGrpSpPr/>
          <p:nvPr/>
        </p:nvGrpSpPr>
        <p:grpSpPr>
          <a:xfrm>
            <a:off x="6404847" y="5294132"/>
            <a:ext cx="5231226" cy="1122493"/>
            <a:chOff x="22540" y="2837360"/>
            <a:chExt cx="2427051" cy="1122493"/>
          </a:xfrm>
        </p:grpSpPr>
        <p:sp>
          <p:nvSpPr>
            <p:cNvPr id="23" name="テキスト ボックス 22">
              <a:extLst>
                <a:ext uri="{FF2B5EF4-FFF2-40B4-BE49-F238E27FC236}">
                  <a16:creationId xmlns:a16="http://schemas.microsoft.com/office/drawing/2014/main" id="{1C6BE287-0CC8-F9CA-3AF2-705C7EBA9D44}"/>
                </a:ext>
              </a:extLst>
            </p:cNvPr>
            <p:cNvSpPr txBox="1"/>
            <p:nvPr/>
          </p:nvSpPr>
          <p:spPr>
            <a:xfrm>
              <a:off x="22540" y="2837360"/>
              <a:ext cx="2427051" cy="615553"/>
            </a:xfrm>
            <a:prstGeom prst="rect">
              <a:avLst/>
            </a:prstGeom>
            <a:noFill/>
          </p:spPr>
          <p:txBody>
            <a:bodyPr wrap="square">
              <a:spAutoFit/>
            </a:bodyPr>
            <a:lstStyle/>
            <a:p>
              <a:r>
                <a:rPr lang="ja-JP" altLang="en-US" sz="2000" b="1">
                  <a:solidFill>
                    <a:srgbClr val="1E50B5"/>
                  </a:solidFill>
                  <a:latin typeface="+mn-ea"/>
                  <a:cs typeface="Calibri Light"/>
                </a:rPr>
                <a:t>業務改革</a:t>
              </a:r>
              <a:r>
                <a:rPr lang="en-US" altLang="ja-JP" sz="2000" b="1">
                  <a:solidFill>
                    <a:srgbClr val="1E50B5"/>
                  </a:solidFill>
                  <a:latin typeface="+mn-ea"/>
                  <a:cs typeface="Calibri Light"/>
                </a:rPr>
                <a:t>(BPR)</a:t>
              </a:r>
              <a:r>
                <a:rPr lang="ja-JP" altLang="en-US" sz="2000" b="1">
                  <a:solidFill>
                    <a:srgbClr val="1E50B5"/>
                  </a:solidFill>
                  <a:latin typeface="+mn-ea"/>
                  <a:cs typeface="Calibri Light"/>
                </a:rPr>
                <a:t>と規制改革の必要性</a:t>
              </a:r>
              <a:endParaRPr lang="en-US" altLang="ja-JP" sz="2000" b="1">
                <a:solidFill>
                  <a:srgbClr val="1E50B5"/>
                </a:solidFill>
                <a:latin typeface="+mn-ea"/>
                <a:cs typeface="Calibri Light"/>
              </a:endParaRPr>
            </a:p>
            <a:p>
              <a:r>
                <a:rPr lang="ja-JP" altLang="en-US" sz="1400">
                  <a:latin typeface="+mn-ea"/>
                  <a:cs typeface="Calibri Light"/>
                </a:rPr>
                <a:t>サービス設計</a:t>
              </a:r>
              <a:r>
                <a:rPr lang="en-US" altLang="ja-JP" sz="1400">
                  <a:latin typeface="+mn-ea"/>
                  <a:cs typeface="Calibri Light"/>
                </a:rPr>
                <a:t>12</a:t>
              </a:r>
              <a:r>
                <a:rPr lang="ja-JP" altLang="en-US" sz="1400">
                  <a:latin typeface="+mn-ea"/>
                  <a:cs typeface="Calibri Light"/>
                </a:rPr>
                <a:t>箇条</a:t>
              </a:r>
            </a:p>
          </p:txBody>
        </p:sp>
        <p:sp>
          <p:nvSpPr>
            <p:cNvPr id="24" name="テキスト ボックス 23">
              <a:extLst>
                <a:ext uri="{FF2B5EF4-FFF2-40B4-BE49-F238E27FC236}">
                  <a16:creationId xmlns:a16="http://schemas.microsoft.com/office/drawing/2014/main" id="{8C88A0E5-2061-EF0D-9C60-53EFDB635965}"/>
                </a:ext>
              </a:extLst>
            </p:cNvPr>
            <p:cNvSpPr txBox="1"/>
            <p:nvPr/>
          </p:nvSpPr>
          <p:spPr>
            <a:xfrm>
              <a:off x="22540" y="3559743"/>
              <a:ext cx="2397412" cy="400110"/>
            </a:xfrm>
            <a:prstGeom prst="rect">
              <a:avLst/>
            </a:prstGeom>
            <a:noFill/>
          </p:spPr>
          <p:txBody>
            <a:bodyPr wrap="square">
              <a:spAutoFit/>
            </a:bodyPr>
            <a:lstStyle/>
            <a:p>
              <a:r>
                <a:rPr lang="ja-JP" altLang="en-US" sz="2000" b="1">
                  <a:solidFill>
                    <a:srgbClr val="1E50B5"/>
                  </a:solidFill>
                  <a:latin typeface="+mn-ea"/>
                  <a:cs typeface="Calibri Light"/>
                </a:rPr>
                <a:t>クラウド・バイ・デフォルト原則</a:t>
              </a:r>
            </a:p>
          </p:txBody>
        </p:sp>
      </p:grpSp>
      <p:sp>
        <p:nvSpPr>
          <p:cNvPr id="25" name="テキスト ボックス 24">
            <a:extLst>
              <a:ext uri="{FF2B5EF4-FFF2-40B4-BE49-F238E27FC236}">
                <a16:creationId xmlns:a16="http://schemas.microsoft.com/office/drawing/2014/main" id="{C3972E2C-2326-1DC3-698C-5BCD105B6199}"/>
              </a:ext>
            </a:extLst>
          </p:cNvPr>
          <p:cNvSpPr txBox="1"/>
          <p:nvPr/>
        </p:nvSpPr>
        <p:spPr>
          <a:xfrm>
            <a:off x="811304" y="5294132"/>
            <a:ext cx="5400600" cy="1084912"/>
          </a:xfrm>
          <a:prstGeom prst="rect">
            <a:avLst/>
          </a:prstGeom>
          <a:noFill/>
        </p:spPr>
        <p:txBody>
          <a:bodyPr wrap="square">
            <a:spAutoFit/>
          </a:bodyPr>
          <a:lstStyle/>
          <a:p>
            <a:pPr defTabSz="457200">
              <a:spcAft>
                <a:spcPts val="300"/>
              </a:spcAft>
              <a:defRPr/>
            </a:pPr>
            <a:r>
              <a:rPr lang="ja-JP" altLang="en-US" sz="2000" b="1" dirty="0">
                <a:solidFill>
                  <a:srgbClr val="1E50B5"/>
                </a:solidFill>
                <a:latin typeface="+mn-ea"/>
                <a:cs typeface="Calibri Light"/>
              </a:rPr>
              <a:t>構造改革のためのデジタル５原則</a:t>
            </a:r>
            <a:endParaRPr lang="en-US" altLang="ja-JP" sz="2000" b="1" dirty="0">
              <a:solidFill>
                <a:srgbClr val="1E50B5"/>
              </a:solidFill>
              <a:latin typeface="+mn-ea"/>
              <a:cs typeface="Calibri Light"/>
            </a:endParaRPr>
          </a:p>
          <a:p>
            <a:pPr defTabSz="457200">
              <a:spcAft>
                <a:spcPts val="300"/>
              </a:spcAft>
              <a:defRPr/>
            </a:pPr>
            <a:r>
              <a:rPr lang="ja-JP" altLang="en-US" sz="1400" spc="-130" dirty="0">
                <a:latin typeface="+mn-ea"/>
                <a:cs typeface="Calibri Light"/>
              </a:rPr>
              <a:t>①デジタル完結・自動化原則 </a:t>
            </a:r>
            <a:br>
              <a:rPr lang="en-US" altLang="ja-JP" sz="1400" spc="-130" dirty="0">
                <a:latin typeface="+mn-ea"/>
                <a:cs typeface="Calibri Light"/>
              </a:rPr>
            </a:br>
            <a:r>
              <a:rPr lang="ja-JP" altLang="en-US" sz="1400" spc="-130" dirty="0">
                <a:latin typeface="+mn-ea"/>
                <a:cs typeface="Calibri Light"/>
              </a:rPr>
              <a:t>②アジャイルガバナンス原則 ③官民連携原則 </a:t>
            </a:r>
            <a:br>
              <a:rPr lang="en-US" altLang="ja-JP" sz="1400" spc="-130" dirty="0">
                <a:latin typeface="+mn-ea"/>
                <a:cs typeface="Calibri Light"/>
              </a:rPr>
            </a:br>
            <a:r>
              <a:rPr lang="ja-JP" altLang="en-US" sz="1400" spc="-130" dirty="0">
                <a:latin typeface="+mn-ea"/>
                <a:cs typeface="Calibri Light"/>
              </a:rPr>
              <a:t>④相互運用性確保原則 ⑤共通基盤利用原則</a:t>
            </a:r>
          </a:p>
        </p:txBody>
      </p:sp>
      <p:grpSp>
        <p:nvGrpSpPr>
          <p:cNvPr id="26" name="グループ化 25">
            <a:extLst>
              <a:ext uri="{FF2B5EF4-FFF2-40B4-BE49-F238E27FC236}">
                <a16:creationId xmlns:a16="http://schemas.microsoft.com/office/drawing/2014/main" id="{4DF035E6-A82B-7420-FF0A-1D0C3418EAFF}"/>
              </a:ext>
            </a:extLst>
          </p:cNvPr>
          <p:cNvGrpSpPr/>
          <p:nvPr/>
        </p:nvGrpSpPr>
        <p:grpSpPr>
          <a:xfrm>
            <a:off x="618361" y="3710939"/>
            <a:ext cx="11160000" cy="2663735"/>
            <a:chOff x="699221" y="1828230"/>
            <a:chExt cx="11160000" cy="3105089"/>
          </a:xfrm>
        </p:grpSpPr>
        <p:sp>
          <p:nvSpPr>
            <p:cNvPr id="27" name="正方形/長方形 26">
              <a:extLst>
                <a:ext uri="{FF2B5EF4-FFF2-40B4-BE49-F238E27FC236}">
                  <a16:creationId xmlns:a16="http://schemas.microsoft.com/office/drawing/2014/main" id="{2D06BFBB-5FFB-2AA5-2741-851CE59DDB26}"/>
                </a:ext>
              </a:extLst>
            </p:cNvPr>
            <p:cNvSpPr/>
            <p:nvPr/>
          </p:nvSpPr>
          <p:spPr>
            <a:xfrm>
              <a:off x="699221" y="2035852"/>
              <a:ext cx="11160000" cy="2897467"/>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ja-JP" altLang="en-US" sz="2000" b="1">
                <a:solidFill>
                  <a:srgbClr val="1E50B5"/>
                </a:solidFill>
                <a:latin typeface="+mn-ea"/>
                <a:cs typeface="Calibri Light"/>
              </a:endParaRPr>
            </a:p>
          </p:txBody>
        </p:sp>
        <p:sp>
          <p:nvSpPr>
            <p:cNvPr id="28" name="正方形/長方形 27">
              <a:extLst>
                <a:ext uri="{FF2B5EF4-FFF2-40B4-BE49-F238E27FC236}">
                  <a16:creationId xmlns:a16="http://schemas.microsoft.com/office/drawing/2014/main" id="{9655926C-12C0-45AD-0C8E-8BAB9E073FD6}"/>
                </a:ext>
              </a:extLst>
            </p:cNvPr>
            <p:cNvSpPr/>
            <p:nvPr/>
          </p:nvSpPr>
          <p:spPr>
            <a:xfrm>
              <a:off x="699221" y="1828230"/>
              <a:ext cx="11160000" cy="409349"/>
            </a:xfrm>
            <a:prstGeom prst="rect">
              <a:avLst/>
            </a:prstGeom>
            <a:solidFill>
              <a:srgbClr val="C3D4F5"/>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2000" b="1">
                  <a:solidFill>
                    <a:srgbClr val="1E50B5"/>
                  </a:solidFill>
                  <a:latin typeface="+mn-ea"/>
                  <a:cs typeface="Calibri Light"/>
                </a:rPr>
                <a:t>具体策を考える上で前提となる理念・原則 </a:t>
              </a:r>
            </a:p>
          </p:txBody>
        </p:sp>
      </p:grpSp>
      <p:sp>
        <p:nvSpPr>
          <p:cNvPr id="8" name="テキスト ボックス 7">
            <a:extLst>
              <a:ext uri="{FF2B5EF4-FFF2-40B4-BE49-F238E27FC236}">
                <a16:creationId xmlns:a16="http://schemas.microsoft.com/office/drawing/2014/main" id="{C5E81552-B8FD-3CE0-3455-AAFDFC7D2B6F}"/>
              </a:ext>
            </a:extLst>
          </p:cNvPr>
          <p:cNvSpPr txBox="1"/>
          <p:nvPr/>
        </p:nvSpPr>
        <p:spPr>
          <a:xfrm>
            <a:off x="739600" y="3245631"/>
            <a:ext cx="6286500" cy="461665"/>
          </a:xfrm>
          <a:prstGeom prst="rect">
            <a:avLst/>
          </a:prstGeom>
          <a:noFill/>
        </p:spPr>
        <p:txBody>
          <a:bodyPr wrap="square">
            <a:spAutoFit/>
          </a:bodyPr>
          <a:lstStyle/>
          <a:p>
            <a:r>
              <a:rPr lang="ja-JP" altLang="en-US" sz="2400" b="1">
                <a:solidFill>
                  <a:prstClr val="black"/>
                </a:solidFill>
                <a:latin typeface="游ゴシック"/>
                <a:ea typeface="游ゴシック"/>
                <a:cs typeface="+mj-cs"/>
              </a:rPr>
              <a:t>　</a:t>
            </a:r>
            <a:r>
              <a:rPr kumimoji="1" lang="ja-JP" altLang="en-US" sz="2400" b="1" i="0" u="none" strike="noStrike" kern="1200" cap="none" spc="0" normalizeH="0" baseline="0" noProof="0">
                <a:ln>
                  <a:noFill/>
                </a:ln>
                <a:solidFill>
                  <a:prstClr val="black"/>
                </a:solidFill>
                <a:effectLst/>
                <a:uLnTx/>
                <a:uFillTx/>
                <a:latin typeface="游ゴシック"/>
                <a:ea typeface="游ゴシック"/>
                <a:cs typeface="+mj-cs"/>
              </a:rPr>
              <a:t>２</a:t>
            </a:r>
            <a:r>
              <a:rPr kumimoji="1" lang="en-US" altLang="ja-JP" sz="2400" b="1" i="0" u="none" strike="noStrike" kern="1200" cap="none" spc="0" normalizeH="0" baseline="0" noProof="0">
                <a:ln>
                  <a:noFill/>
                </a:ln>
                <a:solidFill>
                  <a:prstClr val="black"/>
                </a:solidFill>
                <a:effectLst/>
                <a:uLnTx/>
                <a:uFillTx/>
                <a:latin typeface="游ゴシック"/>
                <a:ea typeface="游ゴシック"/>
                <a:cs typeface="+mj-cs"/>
              </a:rPr>
              <a:t>.</a:t>
            </a:r>
            <a:r>
              <a:rPr kumimoji="1" lang="ja-JP" altLang="en-US" sz="2400" b="1" i="0" u="none" strike="noStrike" kern="1200" cap="none" spc="0" normalizeH="0" baseline="0" noProof="0">
                <a:ln>
                  <a:noFill/>
                </a:ln>
                <a:solidFill>
                  <a:prstClr val="black"/>
                </a:solidFill>
                <a:effectLst/>
                <a:uLnTx/>
                <a:uFillTx/>
                <a:latin typeface="游ゴシック"/>
                <a:ea typeface="游ゴシック"/>
                <a:cs typeface="+mj-cs"/>
              </a:rPr>
              <a:t> デジタル社会の実現に向けての原則</a:t>
            </a:r>
            <a:endParaRPr lang="ja-JP" altLang="en-US"/>
          </a:p>
        </p:txBody>
      </p:sp>
    </p:spTree>
    <p:extLst>
      <p:ext uri="{BB962C8B-B14F-4D97-AF65-F5344CB8AC3E}">
        <p14:creationId xmlns:p14="http://schemas.microsoft.com/office/powerpoint/2010/main" val="1794946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AF7A88FD-CB29-4CDA-A6BF-39A66A56E6DF}"/>
              </a:ext>
            </a:extLst>
          </p:cNvPr>
          <p:cNvSpPr txBox="1">
            <a:spLocks/>
          </p:cNvSpPr>
          <p:nvPr/>
        </p:nvSpPr>
        <p:spPr>
          <a:xfrm>
            <a:off x="1989946" y="1"/>
            <a:ext cx="9042272" cy="52832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400" b="1">
              <a:latin typeface="+mn-ea"/>
              <a:ea typeface="+mn-ea"/>
              <a:cs typeface="Calibri Light"/>
            </a:endParaRPr>
          </a:p>
        </p:txBody>
      </p:sp>
      <p:sp>
        <p:nvSpPr>
          <p:cNvPr id="2" name="タイトル 1">
            <a:extLst>
              <a:ext uri="{FF2B5EF4-FFF2-40B4-BE49-F238E27FC236}">
                <a16:creationId xmlns:a16="http://schemas.microsoft.com/office/drawing/2014/main" id="{70F0DCB7-C3F9-1823-BF1F-F4E10FFF8C9C}"/>
              </a:ext>
            </a:extLst>
          </p:cNvPr>
          <p:cNvSpPr>
            <a:spLocks noGrp="1"/>
          </p:cNvSpPr>
          <p:nvPr>
            <p:ph type="title"/>
          </p:nvPr>
        </p:nvSpPr>
        <p:spPr>
          <a:xfrm>
            <a:off x="739600" y="293599"/>
            <a:ext cx="10712800" cy="469443"/>
          </a:xfrm>
        </p:spPr>
        <p:txBody>
          <a:bodyPr/>
          <a:lstStyle/>
          <a:p>
            <a:r>
              <a:rPr lang="ja-JP" altLang="en-US" sz="2400" b="1" dirty="0"/>
              <a:t>第３ デジタル社会の実現に向けた戦略・施策</a:t>
            </a:r>
            <a:br>
              <a:rPr lang="en-US" altLang="ja-JP" sz="2400" b="1" dirty="0"/>
            </a:br>
            <a:r>
              <a:rPr lang="ja-JP" altLang="en-US" sz="2400" b="1" dirty="0"/>
              <a:t>　１． 戦略として取り組む政策群</a:t>
            </a:r>
          </a:p>
        </p:txBody>
      </p:sp>
      <p:sp>
        <p:nvSpPr>
          <p:cNvPr id="3" name="スライド番号プレースホルダー 1">
            <a:extLst>
              <a:ext uri="{FF2B5EF4-FFF2-40B4-BE49-F238E27FC236}">
                <a16:creationId xmlns:a16="http://schemas.microsoft.com/office/drawing/2014/main" id="{13CAF79D-DCC4-55BA-0E5D-BA99E32C5F06}"/>
              </a:ext>
            </a:extLst>
          </p:cNvPr>
          <p:cNvSpPr>
            <a:spLocks noGrp="1"/>
          </p:cNvSpPr>
          <p:nvPr>
            <p:ph type="sldNum" sz="quarter" idx="4"/>
          </p:nvPr>
        </p:nvSpPr>
        <p:spPr>
          <a:xfrm>
            <a:off x="10596001" y="6367301"/>
            <a:ext cx="1305344" cy="365125"/>
          </a:xfrm>
        </p:spPr>
        <p:txBody>
          <a:bodyPr vert="horz" lIns="91440" tIns="45720" rIns="91440" bIns="45720" rtlCol="0" anchor="ctr"/>
          <a:lstStyle/>
          <a:p>
            <a:fld id="{3202DECC-888D-4484-8ACD-C6BF8B24BC79}" type="slidenum">
              <a:rPr lang="ja-JP" altLang="en-US" sz="1800"/>
              <a:pPr/>
              <a:t>5</a:t>
            </a:fld>
            <a:endParaRPr lang="ja-JP" altLang="en-US" sz="1800"/>
          </a:p>
        </p:txBody>
      </p:sp>
      <p:grpSp>
        <p:nvGrpSpPr>
          <p:cNvPr id="10" name="グループ化 9">
            <a:extLst>
              <a:ext uri="{FF2B5EF4-FFF2-40B4-BE49-F238E27FC236}">
                <a16:creationId xmlns:a16="http://schemas.microsoft.com/office/drawing/2014/main" id="{5E848BA8-5BB9-C503-E7BB-68C7C8D5B585}"/>
              </a:ext>
            </a:extLst>
          </p:cNvPr>
          <p:cNvGrpSpPr/>
          <p:nvPr/>
        </p:nvGrpSpPr>
        <p:grpSpPr>
          <a:xfrm>
            <a:off x="516000" y="1503680"/>
            <a:ext cx="11160000" cy="4253516"/>
            <a:chOff x="699221" y="1503680"/>
            <a:chExt cx="11160000" cy="4253516"/>
          </a:xfrm>
        </p:grpSpPr>
        <p:sp>
          <p:nvSpPr>
            <p:cNvPr id="4" name="正方形/長方形 3">
              <a:extLst>
                <a:ext uri="{FF2B5EF4-FFF2-40B4-BE49-F238E27FC236}">
                  <a16:creationId xmlns:a16="http://schemas.microsoft.com/office/drawing/2014/main" id="{7EFD39EB-92A6-0ED7-8215-0925842406B4}"/>
                </a:ext>
              </a:extLst>
            </p:cNvPr>
            <p:cNvSpPr/>
            <p:nvPr/>
          </p:nvSpPr>
          <p:spPr>
            <a:xfrm>
              <a:off x="699221" y="2035852"/>
              <a:ext cx="11160000" cy="3721344"/>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ja-JP" altLang="en-US" sz="2400" b="1">
                <a:solidFill>
                  <a:srgbClr val="1E50B5"/>
                </a:solidFill>
                <a:latin typeface="+mn-ea"/>
                <a:cs typeface="Calibri Light"/>
              </a:endParaRPr>
            </a:p>
          </p:txBody>
        </p:sp>
        <p:sp>
          <p:nvSpPr>
            <p:cNvPr id="6" name="正方形/長方形 5">
              <a:extLst>
                <a:ext uri="{FF2B5EF4-FFF2-40B4-BE49-F238E27FC236}">
                  <a16:creationId xmlns:a16="http://schemas.microsoft.com/office/drawing/2014/main" id="{F504FC9D-FDB9-7335-ABBD-CB4A5D2E056E}"/>
                </a:ext>
              </a:extLst>
            </p:cNvPr>
            <p:cNvSpPr/>
            <p:nvPr/>
          </p:nvSpPr>
          <p:spPr>
            <a:xfrm>
              <a:off x="699221" y="1503680"/>
              <a:ext cx="11160000" cy="615585"/>
            </a:xfrm>
            <a:prstGeom prst="rect">
              <a:avLst/>
            </a:prstGeom>
            <a:solidFill>
              <a:srgbClr val="C3D4F5"/>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2400" b="1">
                  <a:solidFill>
                    <a:srgbClr val="1E50B5"/>
                  </a:solidFill>
                  <a:latin typeface="+mn-ea"/>
                  <a:cs typeface="Calibri Light"/>
                </a:rPr>
                <a:t>目指す姿を実現する上で有効な戦略的な取組（基本戦略）</a:t>
              </a:r>
            </a:p>
          </p:txBody>
        </p:sp>
      </p:grpSp>
      <p:sp>
        <p:nvSpPr>
          <p:cNvPr id="7" name="正方形/長方形 6">
            <a:extLst>
              <a:ext uri="{FF2B5EF4-FFF2-40B4-BE49-F238E27FC236}">
                <a16:creationId xmlns:a16="http://schemas.microsoft.com/office/drawing/2014/main" id="{B504FD24-DED9-FF64-090E-FB5549C5B74F}"/>
              </a:ext>
            </a:extLst>
          </p:cNvPr>
          <p:cNvSpPr/>
          <p:nvPr/>
        </p:nvSpPr>
        <p:spPr>
          <a:xfrm>
            <a:off x="516000" y="2140976"/>
            <a:ext cx="5291635" cy="37213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spcAft>
                <a:spcPts val="300"/>
              </a:spcAft>
            </a:pPr>
            <a:r>
              <a:rPr lang="ja-JP" altLang="en-US" sz="2000" b="1" dirty="0">
                <a:solidFill>
                  <a:srgbClr val="1E50B5"/>
                </a:solidFill>
                <a:latin typeface="+mn-ea"/>
                <a:cs typeface="Calibri Light"/>
              </a:rPr>
              <a:t>デジタル臨時行政調査会</a:t>
            </a:r>
            <a:endParaRPr lang="en-US" altLang="ja-JP" sz="2000" b="1" dirty="0">
              <a:solidFill>
                <a:srgbClr val="1E50B5"/>
              </a:solidFill>
              <a:latin typeface="+mn-ea"/>
              <a:cs typeface="Calibri Light"/>
            </a:endParaRPr>
          </a:p>
          <a:p>
            <a:pPr marL="180975" indent="-360000">
              <a:lnSpc>
                <a:spcPct val="110000"/>
              </a:lnSpc>
              <a:spcAft>
                <a:spcPts val="300"/>
              </a:spcAft>
            </a:pPr>
            <a:r>
              <a:rPr lang="ja-JP" altLang="en-US" sz="1600" dirty="0">
                <a:solidFill>
                  <a:schemeClr val="tx1"/>
                </a:solidFill>
                <a:latin typeface="+mn-ea"/>
                <a:cs typeface="Calibri Light"/>
              </a:rPr>
              <a:t>► アナログ規制の見直しに係る工程表確定・法案提出。技術検証の実施、テクノロジーマップ整備等を進め、工程表に沿った規制見直しを図る</a:t>
            </a:r>
            <a:endParaRPr lang="en-US" altLang="ja-JP" sz="1600" dirty="0">
              <a:solidFill>
                <a:schemeClr val="tx1"/>
              </a:solidFill>
              <a:latin typeface="+mn-ea"/>
              <a:cs typeface="Calibri Light"/>
            </a:endParaRPr>
          </a:p>
          <a:p>
            <a:pPr>
              <a:spcAft>
                <a:spcPts val="300"/>
              </a:spcAft>
            </a:pPr>
            <a:r>
              <a:rPr lang="ja-JP" altLang="en-US" sz="2000" b="1" dirty="0">
                <a:solidFill>
                  <a:srgbClr val="1E50B5"/>
                </a:solidFill>
                <a:latin typeface="+mn-ea"/>
                <a:cs typeface="Calibri Light"/>
              </a:rPr>
              <a:t>デジタル田園都市国家構想実現会議</a:t>
            </a:r>
            <a:endParaRPr lang="en-US" altLang="ja-JP" sz="2000" b="1" dirty="0">
              <a:solidFill>
                <a:srgbClr val="1E50B5"/>
              </a:solidFill>
              <a:latin typeface="+mn-ea"/>
              <a:cs typeface="Calibri Light"/>
            </a:endParaRPr>
          </a:p>
          <a:p>
            <a:pPr marL="180975" indent="-360000">
              <a:lnSpc>
                <a:spcPct val="110000"/>
              </a:lnSpc>
              <a:spcAft>
                <a:spcPts val="300"/>
              </a:spcAft>
            </a:pPr>
            <a:r>
              <a:rPr lang="ja-JP" altLang="en-US" sz="1600" dirty="0">
                <a:solidFill>
                  <a:schemeClr val="tx1"/>
                </a:solidFill>
                <a:latin typeface="+mn-ea"/>
                <a:cs typeface="Calibri Light"/>
              </a:rPr>
              <a:t>► デジタル田園都市国家構想交付金による支援等を通じ、マイナンバーカード利用サービスの横展開、「書かない窓口」等を推進する</a:t>
            </a:r>
            <a:endParaRPr lang="en-US" altLang="ja-JP" sz="1600" dirty="0">
              <a:solidFill>
                <a:schemeClr val="tx1"/>
              </a:solidFill>
              <a:latin typeface="+mn-ea"/>
              <a:cs typeface="Calibri Light"/>
            </a:endParaRPr>
          </a:p>
          <a:p>
            <a:pPr>
              <a:spcAft>
                <a:spcPts val="300"/>
              </a:spcAft>
            </a:pPr>
            <a:r>
              <a:rPr lang="ja-JP" altLang="en-US" sz="2000" b="1" dirty="0">
                <a:solidFill>
                  <a:srgbClr val="1E50B5"/>
                </a:solidFill>
                <a:latin typeface="+mn-ea"/>
                <a:cs typeface="Calibri Light"/>
              </a:rPr>
              <a:t>国際戦略の推進</a:t>
            </a:r>
            <a:endParaRPr lang="en-US" altLang="ja-JP" sz="2000" b="1" dirty="0">
              <a:solidFill>
                <a:srgbClr val="1E50B5"/>
              </a:solidFill>
              <a:latin typeface="+mn-ea"/>
              <a:cs typeface="Calibri Light"/>
            </a:endParaRPr>
          </a:p>
          <a:p>
            <a:pPr>
              <a:spcAft>
                <a:spcPts val="300"/>
              </a:spcAft>
            </a:pPr>
            <a:r>
              <a:rPr lang="ja-JP" altLang="en-US" sz="1600" dirty="0">
                <a:solidFill>
                  <a:schemeClr val="tx1"/>
                </a:solidFill>
                <a:latin typeface="+mn-ea"/>
                <a:cs typeface="Calibri Light"/>
              </a:rPr>
              <a:t>► </a:t>
            </a:r>
            <a:r>
              <a:rPr lang="en-US" altLang="ja-JP" sz="1600" spc="-80" dirty="0">
                <a:solidFill>
                  <a:schemeClr val="tx1"/>
                </a:solidFill>
                <a:latin typeface="+mn-ea"/>
                <a:cs typeface="Calibri Light"/>
              </a:rPr>
              <a:t>DFFT/</a:t>
            </a:r>
            <a:r>
              <a:rPr lang="ja-JP" altLang="en-US" sz="1600" spc="-80" dirty="0">
                <a:solidFill>
                  <a:schemeClr val="tx1"/>
                </a:solidFill>
                <a:latin typeface="+mn-ea"/>
                <a:cs typeface="Calibri Light"/>
              </a:rPr>
              <a:t>諸外国デジタル政策関連機関との連携強化</a:t>
            </a:r>
          </a:p>
          <a:p>
            <a:pPr>
              <a:spcAft>
                <a:spcPts val="300"/>
              </a:spcAft>
            </a:pPr>
            <a:endParaRPr lang="ja-JP" altLang="en-US" sz="1400" dirty="0">
              <a:solidFill>
                <a:srgbClr val="C00000"/>
              </a:solidFill>
              <a:latin typeface="+mn-ea"/>
              <a:cs typeface="Calibri Light"/>
            </a:endParaRPr>
          </a:p>
        </p:txBody>
      </p:sp>
      <p:sp>
        <p:nvSpPr>
          <p:cNvPr id="8" name="正方形/長方形 7">
            <a:extLst>
              <a:ext uri="{FF2B5EF4-FFF2-40B4-BE49-F238E27FC236}">
                <a16:creationId xmlns:a16="http://schemas.microsoft.com/office/drawing/2014/main" id="{549A2FC3-B7DB-CD57-C04A-824ABDCFBD2C}"/>
              </a:ext>
            </a:extLst>
          </p:cNvPr>
          <p:cNvSpPr/>
          <p:nvPr/>
        </p:nvSpPr>
        <p:spPr>
          <a:xfrm>
            <a:off x="5914663" y="2140976"/>
            <a:ext cx="5868365" cy="338077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2000" b="1">
                <a:solidFill>
                  <a:srgbClr val="1E50B5"/>
                </a:solidFill>
                <a:latin typeface="+mn-ea"/>
                <a:cs typeface="Calibri Light"/>
              </a:rPr>
              <a:t>サイバーセキュリティ等の安全・安心の確保</a:t>
            </a:r>
            <a:endParaRPr lang="en-US" altLang="ja-JP" sz="2000" b="1">
              <a:solidFill>
                <a:srgbClr val="1E50B5"/>
              </a:solidFill>
              <a:latin typeface="+mn-ea"/>
              <a:cs typeface="Calibri Light"/>
            </a:endParaRPr>
          </a:p>
          <a:p>
            <a:pPr marL="180975" indent="-360000">
              <a:lnSpc>
                <a:spcPct val="110000"/>
              </a:lnSpc>
              <a:spcAft>
                <a:spcPts val="300"/>
              </a:spcAft>
            </a:pPr>
            <a:r>
              <a:rPr lang="ja-JP" altLang="en-US" sz="1600">
                <a:solidFill>
                  <a:schemeClr val="tx1"/>
                </a:solidFill>
                <a:latin typeface="+mn-ea"/>
                <a:cs typeface="Calibri Light"/>
              </a:rPr>
              <a:t>► 国際情勢の変化等へ対応</a:t>
            </a:r>
            <a:r>
              <a:rPr lang="en-US" altLang="ja-JP" sz="1600">
                <a:solidFill>
                  <a:schemeClr val="tx1"/>
                </a:solidFill>
                <a:latin typeface="+mn-ea"/>
                <a:cs typeface="Calibri Light"/>
              </a:rPr>
              <a:t>/</a:t>
            </a:r>
            <a:r>
              <a:rPr lang="ja-JP" altLang="en-US" sz="1600">
                <a:solidFill>
                  <a:schemeClr val="tx1"/>
                </a:solidFill>
                <a:latin typeface="+mn-ea"/>
                <a:cs typeface="Calibri Light"/>
              </a:rPr>
              <a:t>国家安全保障上のリスクへの対応としてのサイバーセキュリティの確保</a:t>
            </a:r>
            <a:r>
              <a:rPr lang="en-US" altLang="ja-JP" sz="1600">
                <a:solidFill>
                  <a:schemeClr val="tx1"/>
                </a:solidFill>
                <a:latin typeface="+mn-ea"/>
                <a:cs typeface="Calibri Light"/>
              </a:rPr>
              <a:t>/</a:t>
            </a:r>
            <a:r>
              <a:rPr lang="ja-JP" altLang="en-US" sz="1600">
                <a:solidFill>
                  <a:schemeClr val="tx1"/>
                </a:solidFill>
                <a:latin typeface="+mn-ea"/>
                <a:cs typeface="Calibri Light"/>
              </a:rPr>
              <a:t>個人情報保護</a:t>
            </a:r>
            <a:endParaRPr lang="en-US" altLang="ja-JP" sz="1600">
              <a:solidFill>
                <a:schemeClr val="tx1"/>
              </a:solidFill>
              <a:latin typeface="+mn-ea"/>
              <a:cs typeface="Calibri Light"/>
            </a:endParaRPr>
          </a:p>
          <a:p>
            <a:r>
              <a:rPr lang="ja-JP" altLang="en-US" sz="700" b="1">
                <a:solidFill>
                  <a:schemeClr val="tx1"/>
                </a:solidFill>
                <a:latin typeface="+mn-ea"/>
                <a:cs typeface="Calibri Light"/>
              </a:rPr>
              <a:t>　</a:t>
            </a:r>
            <a:endParaRPr lang="en-US" altLang="ja-JP" sz="700" b="1">
              <a:solidFill>
                <a:schemeClr val="tx1"/>
              </a:solidFill>
              <a:latin typeface="+mn-ea"/>
              <a:cs typeface="Calibri Light"/>
            </a:endParaRPr>
          </a:p>
          <a:p>
            <a:pPr marR="0" lvl="0" indent="0" fontAlgn="auto">
              <a:lnSpc>
                <a:spcPct val="100000"/>
              </a:lnSpc>
              <a:spcBef>
                <a:spcPts val="0"/>
              </a:spcBef>
              <a:spcAft>
                <a:spcPts val="0"/>
              </a:spcAft>
              <a:buClrTx/>
              <a:buSzTx/>
              <a:buFontTx/>
              <a:buNone/>
              <a:tabLst/>
              <a:defRPr/>
            </a:pPr>
            <a:r>
              <a:rPr lang="ja-JP" altLang="en-US" sz="2000" b="1">
                <a:solidFill>
                  <a:srgbClr val="1E50B5"/>
                </a:solidFill>
                <a:latin typeface="+mn-ea"/>
                <a:cs typeface="Calibri Light"/>
              </a:rPr>
              <a:t>急速な</a:t>
            </a:r>
            <a:r>
              <a:rPr lang="en-US" altLang="ja-JP" sz="2000" b="1">
                <a:solidFill>
                  <a:srgbClr val="1E50B5"/>
                </a:solidFill>
                <a:latin typeface="+mn-ea"/>
                <a:cs typeface="Calibri Light"/>
              </a:rPr>
              <a:t>AI</a:t>
            </a:r>
            <a:r>
              <a:rPr lang="ja-JP" altLang="en-US" sz="2000" b="1">
                <a:solidFill>
                  <a:srgbClr val="1E50B5"/>
                </a:solidFill>
                <a:latin typeface="+mn-ea"/>
                <a:cs typeface="Calibri Light"/>
              </a:rPr>
              <a:t>の進歩・普及を踏まえた対応</a:t>
            </a:r>
            <a:endParaRPr lang="en-US" altLang="ja-JP" sz="2000" b="1">
              <a:solidFill>
                <a:srgbClr val="1E50B5"/>
              </a:solidFill>
              <a:latin typeface="+mn-ea"/>
              <a:cs typeface="Calibri Light"/>
            </a:endParaRPr>
          </a:p>
          <a:p>
            <a:pPr marL="88900" marR="0" lvl="0" indent="-88900" fontAlgn="auto">
              <a:lnSpc>
                <a:spcPct val="110000"/>
              </a:lnSpc>
              <a:spcBef>
                <a:spcPts val="0"/>
              </a:spcBef>
              <a:spcAft>
                <a:spcPts val="0"/>
              </a:spcAft>
              <a:buClrTx/>
              <a:buSzTx/>
              <a:buFontTx/>
              <a:buNone/>
              <a:tabLst/>
              <a:defRPr/>
            </a:pPr>
            <a:r>
              <a:rPr lang="ja-JP" altLang="en-US" sz="1600">
                <a:solidFill>
                  <a:schemeClr val="tx1"/>
                </a:solidFill>
                <a:latin typeface="+mn-ea"/>
                <a:cs typeface="Calibri Light"/>
              </a:rPr>
              <a:t>► </a:t>
            </a:r>
            <a:r>
              <a:rPr lang="en-US" altLang="ja-JP" sz="1600">
                <a:solidFill>
                  <a:schemeClr val="tx1"/>
                </a:solidFill>
                <a:latin typeface="+mn-ea"/>
                <a:cs typeface="Calibri Light"/>
              </a:rPr>
              <a:t>AI</a:t>
            </a:r>
            <a:r>
              <a:rPr lang="ja-JP" altLang="en-US" sz="1600">
                <a:solidFill>
                  <a:schemeClr val="tx1"/>
                </a:solidFill>
                <a:latin typeface="+mn-ea"/>
                <a:cs typeface="Calibri Light"/>
              </a:rPr>
              <a:t>戦略チーム等の連携体制</a:t>
            </a:r>
            <a:r>
              <a:rPr lang="en-US" altLang="ja-JP" sz="1600">
                <a:solidFill>
                  <a:schemeClr val="tx1"/>
                </a:solidFill>
                <a:latin typeface="+mn-ea"/>
                <a:cs typeface="Calibri Light"/>
              </a:rPr>
              <a:t>/AI</a:t>
            </a:r>
            <a:r>
              <a:rPr lang="ja-JP" altLang="en-US" sz="1600">
                <a:solidFill>
                  <a:schemeClr val="tx1"/>
                </a:solidFill>
                <a:latin typeface="+mn-ea"/>
                <a:cs typeface="Calibri Light"/>
              </a:rPr>
              <a:t>の社会実装</a:t>
            </a:r>
            <a:endParaRPr lang="en-US" altLang="ja-JP" sz="1600">
              <a:solidFill>
                <a:schemeClr val="tx1"/>
              </a:solidFill>
              <a:latin typeface="+mn-ea"/>
              <a:cs typeface="Calibri Light"/>
            </a:endParaRPr>
          </a:p>
          <a:p>
            <a:pPr marL="88900" marR="0" lvl="0" indent="-88900" algn="l" defTabSz="914400" rtl="0" eaLnBrk="1" fontAlgn="auto" latinLnBrk="0" hangingPunct="1">
              <a:lnSpc>
                <a:spcPct val="100000"/>
              </a:lnSpc>
              <a:spcBef>
                <a:spcPts val="0"/>
              </a:spcBef>
              <a:spcAft>
                <a:spcPts val="0"/>
              </a:spcAft>
              <a:buClrTx/>
              <a:buSzTx/>
              <a:buFontTx/>
              <a:buNone/>
              <a:tabLst/>
              <a:defRPr/>
            </a:pPr>
            <a:endParaRPr lang="en-US" altLang="ja-JP" sz="700">
              <a:solidFill>
                <a:schemeClr val="tx1"/>
              </a:solidFill>
              <a:latin typeface="+mn-ea"/>
              <a:cs typeface="Calibri Light"/>
            </a:endParaRPr>
          </a:p>
          <a:p>
            <a:r>
              <a:rPr lang="ja-JP" altLang="en-US" sz="2000" b="1">
                <a:solidFill>
                  <a:srgbClr val="1E50B5"/>
                </a:solidFill>
                <a:latin typeface="+mn-ea"/>
                <a:cs typeface="Calibri Light"/>
              </a:rPr>
              <a:t>包括的データ戦略の推進と今後の取組</a:t>
            </a:r>
            <a:endParaRPr lang="en-US" altLang="ja-JP" sz="2000" b="1">
              <a:solidFill>
                <a:srgbClr val="1E50B5"/>
              </a:solidFill>
              <a:latin typeface="+mn-ea"/>
              <a:cs typeface="Calibri Light"/>
            </a:endParaRPr>
          </a:p>
          <a:p>
            <a:pPr marL="88900" indent="-88900">
              <a:lnSpc>
                <a:spcPct val="110000"/>
              </a:lnSpc>
            </a:pPr>
            <a:r>
              <a:rPr lang="ja-JP" altLang="en-US" sz="1600">
                <a:solidFill>
                  <a:schemeClr val="tx1"/>
                </a:solidFill>
                <a:latin typeface="+mn-ea"/>
                <a:cs typeface="Calibri Light"/>
              </a:rPr>
              <a:t>►データ連携基盤、ベース・レジストリ等を重点的に取り組む</a:t>
            </a:r>
            <a:endParaRPr lang="en-US" altLang="ja-JP" sz="1600">
              <a:solidFill>
                <a:schemeClr val="tx1"/>
              </a:solidFill>
              <a:latin typeface="+mn-ea"/>
              <a:cs typeface="Calibri Light"/>
            </a:endParaRPr>
          </a:p>
          <a:p>
            <a:r>
              <a:rPr lang="ja-JP" altLang="en-US" sz="700">
                <a:solidFill>
                  <a:schemeClr val="tx1"/>
                </a:solidFill>
                <a:latin typeface="+mn-ea"/>
                <a:cs typeface="Calibri Light"/>
              </a:rPr>
              <a:t>　</a:t>
            </a:r>
            <a:endParaRPr lang="en-US" altLang="ja-JP" sz="800">
              <a:solidFill>
                <a:schemeClr val="tx1"/>
              </a:solidFill>
              <a:latin typeface="+mn-ea"/>
              <a:cs typeface="Calibri Light"/>
            </a:endParaRPr>
          </a:p>
          <a:p>
            <a:r>
              <a:rPr lang="en-US" altLang="ja-JP" sz="2000" b="1">
                <a:solidFill>
                  <a:srgbClr val="1E50B5"/>
                </a:solidFill>
                <a:latin typeface="+mn-ea"/>
                <a:cs typeface="Calibri Light"/>
              </a:rPr>
              <a:t>Web3.0</a:t>
            </a:r>
            <a:r>
              <a:rPr lang="ja-JP" altLang="en-US" sz="2000" b="1">
                <a:solidFill>
                  <a:srgbClr val="1E50B5"/>
                </a:solidFill>
                <a:latin typeface="+mn-ea"/>
                <a:cs typeface="Calibri Light"/>
              </a:rPr>
              <a:t>の推進</a:t>
            </a:r>
          </a:p>
          <a:p>
            <a:pPr marL="88900" indent="-88900">
              <a:lnSpc>
                <a:spcPct val="110000"/>
              </a:lnSpc>
            </a:pPr>
            <a:r>
              <a:rPr lang="ja-JP" altLang="en-US" sz="1600">
                <a:solidFill>
                  <a:schemeClr val="tx1"/>
                </a:solidFill>
                <a:latin typeface="+mn-ea"/>
                <a:cs typeface="Calibri Light"/>
              </a:rPr>
              <a:t>►ブロックチェーン技術を基盤とする</a:t>
            </a:r>
            <a:r>
              <a:rPr lang="en-US" altLang="ja-JP" sz="1600">
                <a:solidFill>
                  <a:schemeClr val="tx1"/>
                </a:solidFill>
                <a:latin typeface="+mn-ea"/>
                <a:cs typeface="Calibri Light"/>
              </a:rPr>
              <a:t>NFT</a:t>
            </a:r>
            <a:r>
              <a:rPr lang="ja-JP" altLang="en-US" sz="1600">
                <a:solidFill>
                  <a:schemeClr val="tx1"/>
                </a:solidFill>
                <a:latin typeface="+mn-ea"/>
                <a:cs typeface="Calibri Light"/>
              </a:rPr>
              <a:t>の利用等の環境整備</a:t>
            </a:r>
            <a:endParaRPr lang="en-US" altLang="ja-JP" sz="1600">
              <a:solidFill>
                <a:schemeClr val="tx1"/>
              </a:solidFill>
              <a:latin typeface="+mn-ea"/>
              <a:cs typeface="Calibri Light"/>
            </a:endParaRPr>
          </a:p>
          <a:p>
            <a:endParaRPr kumimoji="0" lang="en-US" altLang="ja-JP">
              <a:solidFill>
                <a:schemeClr val="tx1"/>
              </a:solidFill>
              <a:latin typeface="+mn-ea"/>
              <a:cs typeface="Calibri Light"/>
            </a:endParaRPr>
          </a:p>
        </p:txBody>
      </p:sp>
    </p:spTree>
    <p:extLst>
      <p:ext uri="{BB962C8B-B14F-4D97-AF65-F5344CB8AC3E}">
        <p14:creationId xmlns:p14="http://schemas.microsoft.com/office/powerpoint/2010/main" val="1091957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AF7A88FD-CB29-4CDA-A6BF-39A66A56E6DF}"/>
              </a:ext>
            </a:extLst>
          </p:cNvPr>
          <p:cNvSpPr txBox="1">
            <a:spLocks/>
          </p:cNvSpPr>
          <p:nvPr/>
        </p:nvSpPr>
        <p:spPr>
          <a:xfrm>
            <a:off x="1989946" y="1"/>
            <a:ext cx="9042272" cy="52832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400" b="1">
              <a:latin typeface="+mn-ea"/>
              <a:ea typeface="+mn-ea"/>
              <a:cs typeface="Calibri Light"/>
            </a:endParaRPr>
          </a:p>
        </p:txBody>
      </p:sp>
      <p:sp>
        <p:nvSpPr>
          <p:cNvPr id="2" name="タイトル 1">
            <a:extLst>
              <a:ext uri="{FF2B5EF4-FFF2-40B4-BE49-F238E27FC236}">
                <a16:creationId xmlns:a16="http://schemas.microsoft.com/office/drawing/2014/main" id="{70F0DCB7-C3F9-1823-BF1F-F4E10FFF8C9C}"/>
              </a:ext>
            </a:extLst>
          </p:cNvPr>
          <p:cNvSpPr>
            <a:spLocks noGrp="1"/>
          </p:cNvSpPr>
          <p:nvPr>
            <p:ph type="title"/>
          </p:nvPr>
        </p:nvSpPr>
        <p:spPr>
          <a:xfrm>
            <a:off x="739600" y="293599"/>
            <a:ext cx="11045032" cy="469443"/>
          </a:xfrm>
        </p:spPr>
        <p:txBody>
          <a:bodyPr/>
          <a:lstStyle/>
          <a:p>
            <a:r>
              <a:rPr lang="ja-JP" altLang="en-US" sz="2400" b="1" dirty="0"/>
              <a:t>第３ デジタル社会の実現に向けた戦略・施策</a:t>
            </a:r>
            <a:br>
              <a:rPr lang="en-US" altLang="ja-JP" sz="2400" b="1" dirty="0"/>
            </a:br>
            <a:r>
              <a:rPr lang="ja-JP" altLang="en-US" sz="2400" b="1" dirty="0"/>
              <a:t>　２． 各分野における基本的な施策</a:t>
            </a:r>
          </a:p>
        </p:txBody>
      </p:sp>
      <p:sp>
        <p:nvSpPr>
          <p:cNvPr id="3" name="スライド番号プレースホルダー 1">
            <a:extLst>
              <a:ext uri="{FF2B5EF4-FFF2-40B4-BE49-F238E27FC236}">
                <a16:creationId xmlns:a16="http://schemas.microsoft.com/office/drawing/2014/main" id="{13CAF79D-DCC4-55BA-0E5D-BA99E32C5F06}"/>
              </a:ext>
            </a:extLst>
          </p:cNvPr>
          <p:cNvSpPr>
            <a:spLocks noGrp="1"/>
          </p:cNvSpPr>
          <p:nvPr>
            <p:ph type="sldNum" sz="quarter" idx="4"/>
          </p:nvPr>
        </p:nvSpPr>
        <p:spPr>
          <a:xfrm>
            <a:off x="10596001" y="6367301"/>
            <a:ext cx="1305344" cy="365125"/>
          </a:xfrm>
        </p:spPr>
        <p:txBody>
          <a:bodyPr vert="horz" lIns="91440" tIns="45720" rIns="91440" bIns="45720" rtlCol="0" anchor="ctr"/>
          <a:lstStyle/>
          <a:p>
            <a:fld id="{3202DECC-888D-4484-8ACD-C6BF8B24BC79}" type="slidenum">
              <a:rPr lang="ja-JP" altLang="en-US" sz="1800"/>
              <a:pPr/>
              <a:t>6</a:t>
            </a:fld>
            <a:endParaRPr lang="ja-JP" altLang="en-US" sz="1800" dirty="0"/>
          </a:p>
        </p:txBody>
      </p:sp>
      <p:sp>
        <p:nvSpPr>
          <p:cNvPr id="5" name="テキスト ボックス 4">
            <a:extLst>
              <a:ext uri="{FF2B5EF4-FFF2-40B4-BE49-F238E27FC236}">
                <a16:creationId xmlns:a16="http://schemas.microsoft.com/office/drawing/2014/main" id="{0120D052-3722-2E6C-9A23-EB0ECFA7BE86}"/>
              </a:ext>
            </a:extLst>
          </p:cNvPr>
          <p:cNvSpPr txBox="1"/>
          <p:nvPr/>
        </p:nvSpPr>
        <p:spPr>
          <a:xfrm>
            <a:off x="209643" y="1340768"/>
            <a:ext cx="3991978" cy="3911520"/>
          </a:xfrm>
          <a:prstGeom prst="rect">
            <a:avLst/>
          </a:prstGeom>
          <a:noFill/>
          <a:ln>
            <a:noFill/>
          </a:ln>
        </p:spPr>
        <p:txBody>
          <a:bodyPr wrap="square" lIns="91440" tIns="45720" rIns="0" bIns="45720" anchor="t">
            <a:spAutoFit/>
          </a:bodyPr>
          <a:lstStyle/>
          <a:p>
            <a:r>
              <a:rPr lang="ja-JP" altLang="en-US" sz="1600" b="1" dirty="0">
                <a:solidFill>
                  <a:srgbClr val="1E50B5"/>
                </a:solidFill>
                <a:latin typeface="+mn-ea"/>
                <a:cs typeface="Calibri Light"/>
              </a:rPr>
              <a:t>国民に対する行政サービスのデジタル化</a:t>
            </a:r>
            <a:endParaRPr lang="en-US" altLang="ja-JP" sz="1600" b="1" dirty="0">
              <a:solidFill>
                <a:srgbClr val="1E50B5"/>
              </a:solidFill>
              <a:latin typeface="+mn-ea"/>
              <a:cs typeface="Calibri Light"/>
            </a:endParaRPr>
          </a:p>
          <a:p>
            <a:pPr marL="88900" indent="-85725" defTabSz="396000">
              <a:lnSpc>
                <a:spcPct val="110000"/>
              </a:lnSpc>
              <a:buFont typeface="Arial" panose="020B0604020202020204" pitchFamily="34" charset="0"/>
              <a:buChar char="•"/>
            </a:pPr>
            <a:r>
              <a:rPr lang="ja-JP" altLang="en-US" sz="1200" b="1" dirty="0">
                <a:latin typeface="+mn-ea"/>
                <a:cs typeface="Calibri Light"/>
              </a:rPr>
              <a:t>国・地方公共団体・民間を通じたトータルデザイン</a:t>
            </a:r>
            <a:endParaRPr lang="en-US" altLang="ja-JP" sz="1200" b="1" dirty="0">
              <a:latin typeface="+mn-ea"/>
              <a:cs typeface="Calibri Light"/>
            </a:endParaRPr>
          </a:p>
          <a:p>
            <a:pPr marL="3175" defTabSz="396000">
              <a:lnSpc>
                <a:spcPct val="110000"/>
              </a:lnSpc>
            </a:pPr>
            <a:r>
              <a:rPr lang="ja-JP" altLang="en-US" sz="1050" dirty="0">
                <a:latin typeface="+mn-ea"/>
                <a:cs typeface="Calibri Light"/>
              </a:rPr>
              <a:t>　アーキテクチャの将来像整理</a:t>
            </a:r>
            <a:r>
              <a:rPr lang="en-US" altLang="ja-JP" sz="1050" dirty="0">
                <a:latin typeface="+mn-ea"/>
                <a:cs typeface="Calibri Light"/>
              </a:rPr>
              <a:t>/</a:t>
            </a:r>
            <a:r>
              <a:rPr lang="ja-JP" altLang="en-US" sz="1050" dirty="0">
                <a:latin typeface="+mn-ea"/>
                <a:cs typeface="Calibri Light"/>
              </a:rPr>
              <a:t>公共サービスメッシュの整備</a:t>
            </a:r>
            <a:endParaRPr lang="en-US" altLang="ja-JP" sz="1050" dirty="0">
              <a:latin typeface="+mn-ea"/>
              <a:cs typeface="Calibri Light"/>
            </a:endParaRPr>
          </a:p>
          <a:p>
            <a:pPr marL="88900" indent="-85725" defTabSz="396000">
              <a:lnSpc>
                <a:spcPct val="110000"/>
              </a:lnSpc>
              <a:buFont typeface="Arial" panose="020B0604020202020204" pitchFamily="34" charset="0"/>
              <a:buChar char="•"/>
            </a:pPr>
            <a:r>
              <a:rPr lang="ja-JP" altLang="en-US" sz="1400" b="1" dirty="0">
                <a:latin typeface="+mn-ea"/>
                <a:cs typeface="Calibri Light"/>
              </a:rPr>
              <a:t>マイナンバー制度の利用の推進</a:t>
            </a:r>
            <a:endParaRPr lang="en-US" altLang="ja-JP" sz="1400" b="1" dirty="0">
              <a:latin typeface="+mn-ea"/>
              <a:cs typeface="Calibri Light"/>
            </a:endParaRPr>
          </a:p>
          <a:p>
            <a:pPr marL="3175" defTabSz="396000">
              <a:lnSpc>
                <a:spcPct val="110000"/>
              </a:lnSpc>
            </a:pPr>
            <a:r>
              <a:rPr lang="ja-JP" altLang="en-US" sz="1050" dirty="0">
                <a:latin typeface="+mn-ea"/>
                <a:cs typeface="Calibri Light"/>
              </a:rPr>
              <a:t>　情報連携の拡大</a:t>
            </a:r>
            <a:r>
              <a:rPr lang="en-US" altLang="ja-JP" sz="1050" dirty="0">
                <a:latin typeface="+mn-ea"/>
                <a:cs typeface="Calibri Light"/>
              </a:rPr>
              <a:t>/</a:t>
            </a:r>
            <a:r>
              <a:rPr lang="ja-JP" altLang="en-US" sz="1050" dirty="0">
                <a:latin typeface="+mn-ea"/>
                <a:cs typeface="Calibri Light"/>
              </a:rPr>
              <a:t>国家資格等のデジタル化の推進</a:t>
            </a:r>
            <a:r>
              <a:rPr lang="en-US" altLang="ja-JP" sz="1050" dirty="0">
                <a:latin typeface="+mn-ea"/>
                <a:cs typeface="Calibri Light"/>
              </a:rPr>
              <a:t>/</a:t>
            </a:r>
            <a:r>
              <a:rPr lang="ja-JP" altLang="en-US" sz="1050" dirty="0">
                <a:latin typeface="+mn-ea"/>
                <a:cs typeface="Calibri Light"/>
              </a:rPr>
              <a:t>特定公的</a:t>
            </a:r>
            <a:endParaRPr lang="en-US" altLang="ja-JP" sz="1050" dirty="0">
              <a:latin typeface="+mn-ea"/>
              <a:cs typeface="Calibri Light"/>
            </a:endParaRPr>
          </a:p>
          <a:p>
            <a:pPr marL="3175" defTabSz="396000">
              <a:lnSpc>
                <a:spcPct val="110000"/>
              </a:lnSpc>
            </a:pPr>
            <a:r>
              <a:rPr lang="ja-JP" altLang="en-US" sz="1050" dirty="0">
                <a:latin typeface="+mn-ea"/>
                <a:cs typeface="Calibri Light"/>
              </a:rPr>
              <a:t>　給付制度の活用及び公金受取口座の登録・利用の推進</a:t>
            </a:r>
            <a:endParaRPr lang="en-US" altLang="ja-JP" sz="1050" dirty="0">
              <a:latin typeface="+mn-ea"/>
              <a:cs typeface="Calibri Light"/>
            </a:endParaRPr>
          </a:p>
          <a:p>
            <a:pPr marL="88900" indent="-85725" defTabSz="396000">
              <a:lnSpc>
                <a:spcPct val="110000"/>
              </a:lnSpc>
              <a:buFont typeface="Arial" panose="020B0604020202020204" pitchFamily="34" charset="0"/>
              <a:buChar char="•"/>
            </a:pPr>
            <a:r>
              <a:rPr lang="ja-JP" altLang="en-US" sz="1400" b="1" dirty="0">
                <a:latin typeface="+mn-ea"/>
                <a:cs typeface="Calibri Light"/>
              </a:rPr>
              <a:t>マイナンバーカードの普及及び利用の推進</a:t>
            </a:r>
            <a:endParaRPr lang="en-US" altLang="ja-JP" sz="1400" b="1" dirty="0">
              <a:latin typeface="+mn-ea"/>
              <a:cs typeface="Calibri Light"/>
            </a:endParaRPr>
          </a:p>
          <a:p>
            <a:pPr marL="3175" defTabSz="396000">
              <a:lnSpc>
                <a:spcPct val="110000"/>
              </a:lnSpc>
            </a:pPr>
            <a:r>
              <a:rPr lang="ja-JP" altLang="en-US" sz="1050" b="1" dirty="0">
                <a:latin typeface="+mn-ea"/>
                <a:cs typeface="Calibri Light"/>
              </a:rPr>
              <a:t>　</a:t>
            </a:r>
            <a:r>
              <a:rPr lang="ja-JP" altLang="en-US" sz="1050" dirty="0">
                <a:latin typeface="+mn-ea"/>
                <a:cs typeface="Calibri Light"/>
              </a:rPr>
              <a:t>オンライン市役所サービス</a:t>
            </a:r>
            <a:r>
              <a:rPr lang="en-US" altLang="ja-JP" sz="1050" dirty="0">
                <a:latin typeface="+mn-ea"/>
                <a:cs typeface="Calibri Light"/>
              </a:rPr>
              <a:t>/</a:t>
            </a:r>
            <a:r>
              <a:rPr lang="ja-JP" altLang="en-US" sz="1050" dirty="0">
                <a:latin typeface="+mn-ea"/>
                <a:cs typeface="Calibri Light"/>
              </a:rPr>
              <a:t>市民カード化</a:t>
            </a:r>
            <a:r>
              <a:rPr lang="en-US" altLang="ja-JP" sz="1050" dirty="0">
                <a:latin typeface="+mn-ea"/>
                <a:cs typeface="Calibri Light"/>
              </a:rPr>
              <a:t>/</a:t>
            </a:r>
            <a:r>
              <a:rPr lang="ja-JP" altLang="en-US" sz="1050" dirty="0">
                <a:latin typeface="+mn-ea"/>
                <a:cs typeface="Calibri Light"/>
              </a:rPr>
              <a:t>民間利用推進</a:t>
            </a:r>
            <a:r>
              <a:rPr lang="en-US" altLang="ja-JP" sz="1050" dirty="0">
                <a:latin typeface="+mn-ea"/>
                <a:cs typeface="Calibri Light"/>
              </a:rPr>
              <a:t>/</a:t>
            </a:r>
          </a:p>
          <a:p>
            <a:pPr marL="3175" defTabSz="396000">
              <a:lnSpc>
                <a:spcPct val="110000"/>
              </a:lnSpc>
            </a:pPr>
            <a:r>
              <a:rPr lang="ja-JP" altLang="en-US" sz="1050" dirty="0">
                <a:latin typeface="+mn-ea"/>
                <a:cs typeface="Calibri Light"/>
              </a:rPr>
              <a:t>　健康保険証利用</a:t>
            </a:r>
            <a:r>
              <a:rPr lang="en-US" altLang="ja-JP" sz="1050" dirty="0">
                <a:latin typeface="+mn-ea"/>
                <a:cs typeface="Calibri Light"/>
              </a:rPr>
              <a:t>/</a:t>
            </a:r>
            <a:r>
              <a:rPr lang="ja-JP" altLang="en-US" sz="1050" dirty="0">
                <a:latin typeface="+mn-ea"/>
                <a:cs typeface="Calibri Light"/>
              </a:rPr>
              <a:t>運転免許証と一体化</a:t>
            </a:r>
            <a:r>
              <a:rPr lang="en-US" altLang="ja-JP" sz="1050" dirty="0">
                <a:latin typeface="+mn-ea"/>
                <a:cs typeface="Calibri Light"/>
              </a:rPr>
              <a:t>/</a:t>
            </a:r>
            <a:r>
              <a:rPr lang="ja-JP" altLang="en-US" sz="1050" dirty="0">
                <a:latin typeface="+mn-ea"/>
                <a:cs typeface="Calibri Light"/>
              </a:rPr>
              <a:t>個人認証アプリの</a:t>
            </a:r>
            <a:br>
              <a:rPr lang="en-US" altLang="ja-JP" sz="1050" dirty="0">
                <a:latin typeface="+mn-ea"/>
                <a:cs typeface="Calibri Light"/>
              </a:rPr>
            </a:br>
            <a:r>
              <a:rPr lang="ja-JP" altLang="en-US" sz="1050" dirty="0">
                <a:latin typeface="+mn-ea"/>
                <a:cs typeface="Calibri Light"/>
              </a:rPr>
              <a:t>　開発・活用促進</a:t>
            </a:r>
            <a:r>
              <a:rPr lang="en-US" altLang="ja-JP" sz="1050" dirty="0">
                <a:latin typeface="+mn-ea"/>
                <a:cs typeface="Calibri Light"/>
              </a:rPr>
              <a:t>/</a:t>
            </a:r>
            <a:r>
              <a:rPr lang="ja-JP" altLang="en-US" sz="1050" dirty="0">
                <a:latin typeface="+mn-ea"/>
                <a:cs typeface="Calibri Light"/>
              </a:rPr>
              <a:t>次期マイナンバーカード検討</a:t>
            </a:r>
            <a:endParaRPr lang="en-US" altLang="ja-JP" sz="1050" dirty="0">
              <a:latin typeface="+mn-ea"/>
              <a:cs typeface="Calibri Light"/>
            </a:endParaRPr>
          </a:p>
          <a:p>
            <a:pPr marL="88900" indent="-85725" defTabSz="396000">
              <a:lnSpc>
                <a:spcPct val="110000"/>
              </a:lnSpc>
              <a:buFont typeface="Arial" panose="020B0604020202020204" pitchFamily="34" charset="0"/>
              <a:buChar char="•"/>
            </a:pPr>
            <a:r>
              <a:rPr lang="ja-JP" altLang="en-US" sz="1400" b="1" dirty="0">
                <a:latin typeface="+mn-ea"/>
                <a:cs typeface="Calibri Light"/>
              </a:rPr>
              <a:t>公共フロントサービスの提供等</a:t>
            </a:r>
            <a:endParaRPr lang="en-US" altLang="ja-JP" sz="1400" b="1" dirty="0">
              <a:latin typeface="+mn-ea"/>
              <a:cs typeface="Calibri Light"/>
            </a:endParaRPr>
          </a:p>
          <a:p>
            <a:pPr marL="3175" defTabSz="396000">
              <a:lnSpc>
                <a:spcPct val="110000"/>
              </a:lnSpc>
            </a:pPr>
            <a:r>
              <a:rPr lang="ja-JP" altLang="en-US" sz="1050" dirty="0">
                <a:latin typeface="+mn-ea"/>
                <a:cs typeface="Calibri Light"/>
              </a:rPr>
              <a:t>　マイナポータル継続改善</a:t>
            </a:r>
            <a:r>
              <a:rPr lang="en-US" altLang="ja-JP" sz="1050" dirty="0">
                <a:latin typeface="+mn-ea"/>
                <a:cs typeface="Calibri Light"/>
              </a:rPr>
              <a:t>/</a:t>
            </a:r>
            <a:r>
              <a:rPr lang="ja-JP" altLang="en-US" sz="1050" dirty="0">
                <a:latin typeface="+mn-ea"/>
                <a:cs typeface="Calibri Light"/>
              </a:rPr>
              <a:t>預貯金付番の円滑化</a:t>
            </a:r>
            <a:endParaRPr lang="en-US" altLang="ja-JP" sz="1050" dirty="0">
              <a:latin typeface="+mn-ea"/>
              <a:cs typeface="Calibri Light"/>
            </a:endParaRPr>
          </a:p>
          <a:p>
            <a:pPr>
              <a:lnSpc>
                <a:spcPct val="120000"/>
              </a:lnSpc>
            </a:pPr>
            <a:r>
              <a:rPr lang="ja-JP" altLang="en-US" sz="1600" b="1" dirty="0">
                <a:solidFill>
                  <a:srgbClr val="1E50B5"/>
                </a:solidFill>
                <a:latin typeface="+mn-ea"/>
                <a:cs typeface="Calibri Light"/>
              </a:rPr>
              <a:t>安全・安心で便利な暮らしのデジタル化</a:t>
            </a:r>
            <a:endParaRPr lang="en-US" altLang="ja-JP" sz="1600" b="1" dirty="0">
              <a:solidFill>
                <a:srgbClr val="1E50B5"/>
              </a:solidFill>
              <a:latin typeface="+mn-ea"/>
              <a:cs typeface="Calibri Light"/>
            </a:endParaRPr>
          </a:p>
          <a:p>
            <a:pPr marL="88900" indent="-85725" defTabSz="396000">
              <a:lnSpc>
                <a:spcPct val="110000"/>
              </a:lnSpc>
              <a:buFont typeface="Arial" panose="020B0604020202020204" pitchFamily="34" charset="0"/>
              <a:buChar char="•"/>
            </a:pPr>
            <a:r>
              <a:rPr lang="ja-JP" altLang="en-US" sz="1400" b="1" dirty="0">
                <a:latin typeface="+mn-ea"/>
                <a:cs typeface="Calibri Light"/>
              </a:rPr>
              <a:t>準公共分野のデジタル化の推進等</a:t>
            </a:r>
            <a:endParaRPr lang="en-US" altLang="ja-JP" sz="1400" b="1" dirty="0">
              <a:latin typeface="+mn-ea"/>
              <a:cs typeface="Calibri Light"/>
            </a:endParaRPr>
          </a:p>
          <a:p>
            <a:pPr marL="85725" indent="-85725">
              <a:lnSpc>
                <a:spcPct val="110000"/>
              </a:lnSpc>
            </a:pPr>
            <a:r>
              <a:rPr lang="ja-JP" altLang="en-US" sz="1050" dirty="0">
                <a:latin typeface="+mn-ea"/>
                <a:cs typeface="Calibri Light"/>
              </a:rPr>
              <a:t>　健康・医療・介護</a:t>
            </a:r>
            <a:br>
              <a:rPr lang="en-US" altLang="ja-JP" sz="1050" dirty="0">
                <a:latin typeface="+mn-ea"/>
                <a:cs typeface="Calibri Light"/>
              </a:rPr>
            </a:br>
            <a:r>
              <a:rPr lang="ja-JP" altLang="en-US" sz="1050" dirty="0">
                <a:latin typeface="+mn-ea"/>
                <a:cs typeface="Calibri Light"/>
              </a:rPr>
              <a:t>　</a:t>
            </a:r>
            <a:r>
              <a:rPr lang="en-US" altLang="ja-JP" sz="1050" dirty="0">
                <a:latin typeface="+mn-ea"/>
                <a:cs typeface="Calibri Light"/>
              </a:rPr>
              <a:t>(</a:t>
            </a:r>
            <a:r>
              <a:rPr lang="ja-JP" altLang="en-US" sz="1050" dirty="0">
                <a:latin typeface="+mn-ea"/>
                <a:cs typeface="Calibri Light"/>
              </a:rPr>
              <a:t>医療</a:t>
            </a:r>
            <a:r>
              <a:rPr lang="en-US" altLang="ja-JP" sz="1050" dirty="0">
                <a:latin typeface="+mn-ea"/>
                <a:cs typeface="Calibri Light"/>
              </a:rPr>
              <a:t>DX/</a:t>
            </a:r>
            <a:r>
              <a:rPr lang="ja-JP" altLang="en-US" sz="1050" dirty="0">
                <a:latin typeface="+mn-ea"/>
                <a:cs typeface="Calibri Light"/>
              </a:rPr>
              <a:t>オンライン診療</a:t>
            </a:r>
            <a:r>
              <a:rPr lang="en-US" altLang="ja-JP" sz="1050" dirty="0">
                <a:latin typeface="+mn-ea"/>
                <a:cs typeface="Calibri Light"/>
              </a:rPr>
              <a:t>/</a:t>
            </a:r>
            <a:r>
              <a:rPr lang="ja-JP" altLang="en-US" sz="1050" dirty="0">
                <a:latin typeface="+mn-ea"/>
                <a:cs typeface="Calibri Light"/>
              </a:rPr>
              <a:t>次の感染症危機への備え</a:t>
            </a:r>
            <a:r>
              <a:rPr lang="en-US" altLang="ja-JP" sz="1050" dirty="0">
                <a:latin typeface="+mn-ea"/>
                <a:cs typeface="Calibri Light"/>
              </a:rPr>
              <a:t>)/</a:t>
            </a:r>
          </a:p>
          <a:p>
            <a:pPr marL="85725" indent="-85725">
              <a:lnSpc>
                <a:spcPct val="110000"/>
              </a:lnSpc>
            </a:pPr>
            <a:r>
              <a:rPr lang="ja-JP" altLang="en-US" sz="1050" dirty="0">
                <a:latin typeface="+mn-ea"/>
                <a:cs typeface="Calibri Light"/>
              </a:rPr>
              <a:t>　教育</a:t>
            </a:r>
            <a:r>
              <a:rPr lang="en-US" altLang="ja-JP" sz="1050" dirty="0">
                <a:latin typeface="+mn-ea"/>
                <a:cs typeface="Calibri Light"/>
              </a:rPr>
              <a:t>(GIGA</a:t>
            </a:r>
            <a:r>
              <a:rPr lang="ja-JP" altLang="en-US" sz="1050" dirty="0">
                <a:latin typeface="+mn-ea"/>
                <a:cs typeface="Calibri Light"/>
              </a:rPr>
              <a:t>スクール構想</a:t>
            </a:r>
            <a:r>
              <a:rPr lang="en-US" altLang="ja-JP" sz="1050" dirty="0">
                <a:latin typeface="+mn-ea"/>
                <a:cs typeface="Calibri Light"/>
              </a:rPr>
              <a:t>/</a:t>
            </a:r>
            <a:r>
              <a:rPr lang="ja-JP" altLang="en-US" sz="1050" dirty="0">
                <a:latin typeface="+mn-ea"/>
                <a:cs typeface="Calibri Light"/>
              </a:rPr>
              <a:t>教育データ利活用</a:t>
            </a:r>
            <a:r>
              <a:rPr lang="en-US" altLang="ja-JP" sz="1050" dirty="0">
                <a:latin typeface="+mn-ea"/>
                <a:cs typeface="Calibri Light"/>
              </a:rPr>
              <a:t>)</a:t>
            </a:r>
          </a:p>
          <a:p>
            <a:pPr marL="85725" indent="-85725">
              <a:lnSpc>
                <a:spcPct val="110000"/>
              </a:lnSpc>
            </a:pPr>
            <a:r>
              <a:rPr lang="ja-JP" altLang="en-US" sz="1050" dirty="0">
                <a:latin typeface="+mn-ea"/>
                <a:cs typeface="Calibri Light"/>
              </a:rPr>
              <a:t>　防災</a:t>
            </a:r>
            <a:r>
              <a:rPr lang="en-US" altLang="ja-JP" sz="1050" dirty="0">
                <a:latin typeface="+mn-ea"/>
                <a:cs typeface="Calibri Light"/>
              </a:rPr>
              <a:t>(</a:t>
            </a:r>
            <a:r>
              <a:rPr lang="ja-JP" altLang="en-US" sz="1050" dirty="0">
                <a:latin typeface="+mn-ea"/>
                <a:cs typeface="Calibri Light"/>
              </a:rPr>
              <a:t>防災デジタルプラットフォーム/防災DXサービスマップ</a:t>
            </a:r>
            <a:r>
              <a:rPr lang="en-US" altLang="ja-JP" sz="1050" dirty="0">
                <a:latin typeface="+mn-ea"/>
                <a:cs typeface="Calibri Light"/>
              </a:rPr>
              <a:t>)/</a:t>
            </a:r>
          </a:p>
          <a:p>
            <a:pPr marL="85725" indent="-85725">
              <a:lnSpc>
                <a:spcPct val="110000"/>
              </a:lnSpc>
            </a:pPr>
            <a:r>
              <a:rPr lang="ja-JP" altLang="en-US" sz="1050" dirty="0">
                <a:latin typeface="+mn-ea"/>
                <a:cs typeface="Calibri Light"/>
              </a:rPr>
              <a:t>　こども</a:t>
            </a:r>
            <a:r>
              <a:rPr lang="en-US" altLang="ja-JP" sz="1050" dirty="0">
                <a:latin typeface="+mn-ea"/>
                <a:cs typeface="Calibri Light"/>
              </a:rPr>
              <a:t>/</a:t>
            </a:r>
            <a:r>
              <a:rPr lang="ja-JP" altLang="en-US" sz="1050" dirty="0">
                <a:latin typeface="+mn-ea"/>
                <a:cs typeface="Calibri Light"/>
              </a:rPr>
              <a:t>モビリティ</a:t>
            </a:r>
            <a:r>
              <a:rPr lang="en-US" altLang="ja-JP" sz="1050" dirty="0">
                <a:latin typeface="+mn-ea"/>
                <a:cs typeface="Calibri Light"/>
              </a:rPr>
              <a:t>/</a:t>
            </a:r>
            <a:r>
              <a:rPr lang="ja-JP" altLang="en-US" sz="1050" dirty="0">
                <a:latin typeface="+mn-ea"/>
                <a:cs typeface="Calibri Light"/>
              </a:rPr>
              <a:t>取引</a:t>
            </a:r>
            <a:r>
              <a:rPr lang="en-US" altLang="ja-JP" sz="1050" dirty="0">
                <a:latin typeface="+mn-ea"/>
                <a:cs typeface="Calibri Light"/>
              </a:rPr>
              <a:t>(</a:t>
            </a:r>
            <a:r>
              <a:rPr lang="ja-JP" altLang="en-US" sz="1050" dirty="0">
                <a:latin typeface="+mn-ea"/>
                <a:cs typeface="Calibri Light"/>
              </a:rPr>
              <a:t>デジタルインボイス等</a:t>
            </a:r>
            <a:r>
              <a:rPr lang="en-US" altLang="ja-JP" sz="1050" dirty="0">
                <a:latin typeface="+mn-ea"/>
                <a:cs typeface="Calibri Light"/>
              </a:rPr>
              <a:t>)/</a:t>
            </a:r>
          </a:p>
        </p:txBody>
      </p:sp>
      <p:sp>
        <p:nvSpPr>
          <p:cNvPr id="11" name="テキスト ボックス 10">
            <a:extLst>
              <a:ext uri="{FF2B5EF4-FFF2-40B4-BE49-F238E27FC236}">
                <a16:creationId xmlns:a16="http://schemas.microsoft.com/office/drawing/2014/main" id="{2F8AFDE6-0511-987A-443D-A2C4107C8F12}"/>
              </a:ext>
            </a:extLst>
          </p:cNvPr>
          <p:cNvSpPr txBox="1"/>
          <p:nvPr/>
        </p:nvSpPr>
        <p:spPr>
          <a:xfrm>
            <a:off x="4064725" y="1340768"/>
            <a:ext cx="3732617" cy="3649140"/>
          </a:xfrm>
          <a:prstGeom prst="rect">
            <a:avLst/>
          </a:prstGeom>
          <a:noFill/>
          <a:ln>
            <a:noFill/>
          </a:ln>
        </p:spPr>
        <p:txBody>
          <a:bodyPr wrap="square" lIns="91440" tIns="45720" rIns="91440" bIns="45720" anchor="t">
            <a:spAutoFit/>
          </a:bodyPr>
          <a:lstStyle/>
          <a:p>
            <a:pPr>
              <a:lnSpc>
                <a:spcPct val="110000"/>
              </a:lnSpc>
              <a:defRPr/>
            </a:pPr>
            <a:r>
              <a:rPr lang="ja-JP" altLang="en-US" sz="1600" b="1" dirty="0">
                <a:solidFill>
                  <a:srgbClr val="1E50B5"/>
                </a:solidFill>
                <a:latin typeface="+mn-ea"/>
                <a:cs typeface="Calibri Light"/>
              </a:rPr>
              <a:t>アクセシビリティの確保</a:t>
            </a:r>
            <a:endParaRPr lang="en-US" altLang="ja-JP" sz="1600" b="1" dirty="0">
              <a:solidFill>
                <a:srgbClr val="1E50B5"/>
              </a:solidFill>
              <a:latin typeface="+mn-ea"/>
              <a:cs typeface="Calibri Light"/>
            </a:endParaRPr>
          </a:p>
          <a:p>
            <a:pPr marL="92075">
              <a:lnSpc>
                <a:spcPct val="110000"/>
              </a:lnSpc>
              <a:defRPr/>
            </a:pPr>
            <a:r>
              <a:rPr lang="ja-JP" altLang="en-US" sz="1050" dirty="0">
                <a:latin typeface="+mn-ea"/>
                <a:cs typeface="Calibri Light"/>
              </a:rPr>
              <a:t>サービスデザイン体制強化</a:t>
            </a:r>
            <a:r>
              <a:rPr lang="en-US" altLang="ja-JP" sz="1050" dirty="0">
                <a:latin typeface="+mn-ea"/>
                <a:cs typeface="Calibri Light"/>
              </a:rPr>
              <a:t>/</a:t>
            </a:r>
            <a:r>
              <a:rPr lang="ja-JP" altLang="en-US" sz="1050" dirty="0">
                <a:latin typeface="+mn-ea"/>
                <a:cs typeface="Calibri Light"/>
              </a:rPr>
              <a:t>ウェブアクセシビリティ</a:t>
            </a:r>
            <a:r>
              <a:rPr lang="en-US" altLang="ja-JP" sz="1050" dirty="0">
                <a:latin typeface="+mn-ea"/>
                <a:cs typeface="Calibri Light"/>
              </a:rPr>
              <a:t>/</a:t>
            </a:r>
            <a:br>
              <a:rPr lang="en-US" altLang="ja-JP" sz="1050" dirty="0">
                <a:latin typeface="+mn-ea"/>
                <a:cs typeface="Calibri Light"/>
              </a:rPr>
            </a:br>
            <a:r>
              <a:rPr lang="ja-JP" altLang="en-US" sz="1050" dirty="0">
                <a:latin typeface="+mn-ea"/>
                <a:cs typeface="Calibri Light"/>
              </a:rPr>
              <a:t>デジタル推進委員</a:t>
            </a:r>
            <a:r>
              <a:rPr lang="en-US" altLang="ja-JP" sz="1050" dirty="0">
                <a:latin typeface="+mn-ea"/>
                <a:cs typeface="Calibri Light"/>
              </a:rPr>
              <a:t>/</a:t>
            </a:r>
            <a:r>
              <a:rPr lang="en-US" altLang="ja-JP" sz="1050" dirty="0" err="1">
                <a:latin typeface="+mn-ea"/>
                <a:cs typeface="Calibri Light"/>
              </a:rPr>
              <a:t>多言語対応</a:t>
            </a:r>
            <a:endParaRPr lang="ja-JP" altLang="en-US" sz="1050" dirty="0">
              <a:latin typeface="+mn-ea"/>
              <a:cs typeface="Calibri Light"/>
            </a:endParaRPr>
          </a:p>
          <a:p>
            <a:pPr>
              <a:lnSpc>
                <a:spcPct val="110000"/>
              </a:lnSpc>
              <a:defRPr/>
            </a:pPr>
            <a:r>
              <a:rPr lang="ja-JP" altLang="en-US" sz="1600" b="1" dirty="0">
                <a:solidFill>
                  <a:srgbClr val="1E50B5"/>
                </a:solidFill>
                <a:latin typeface="+mn-ea"/>
                <a:cs typeface="Calibri Light"/>
              </a:rPr>
              <a:t>産業のデジタル化</a:t>
            </a:r>
            <a:endParaRPr lang="en-US" altLang="ja-JP" sz="1600" b="1" dirty="0">
              <a:solidFill>
                <a:srgbClr val="1E50B5"/>
              </a:solidFill>
              <a:latin typeface="+mn-ea"/>
              <a:cs typeface="Calibri Light"/>
            </a:endParaRPr>
          </a:p>
          <a:p>
            <a:pPr marL="88900" indent="-85725" defTabSz="396000">
              <a:lnSpc>
                <a:spcPct val="110000"/>
              </a:lnSpc>
              <a:buFont typeface="Arial" panose="020B0604020202020204" pitchFamily="34" charset="0"/>
              <a:buChar char="•"/>
              <a:defRPr/>
            </a:pPr>
            <a:r>
              <a:rPr lang="ja-JP" altLang="en-US" sz="1400" b="1" dirty="0">
                <a:latin typeface="+mn-ea"/>
                <a:cs typeface="Calibri Light"/>
              </a:rPr>
              <a:t>デジタルによる新たな産業の創出・育成</a:t>
            </a:r>
            <a:endParaRPr lang="en-US" altLang="ja-JP" sz="1400" b="1" dirty="0">
              <a:latin typeface="+mn-ea"/>
              <a:cs typeface="Calibri Light"/>
            </a:endParaRPr>
          </a:p>
          <a:p>
            <a:pPr marL="3175" defTabSz="396000">
              <a:lnSpc>
                <a:spcPct val="110000"/>
              </a:lnSpc>
              <a:defRPr/>
            </a:pPr>
            <a:r>
              <a:rPr lang="ja-JP" altLang="en-US" sz="1050" dirty="0">
                <a:latin typeface="+mn-ea"/>
                <a:cs typeface="Calibri Light"/>
              </a:rPr>
              <a:t>　クラウドサービス産業の育成</a:t>
            </a:r>
            <a:r>
              <a:rPr lang="en-US" altLang="ja-JP" sz="1050" dirty="0">
                <a:latin typeface="+mn-ea"/>
                <a:cs typeface="Calibri Light"/>
              </a:rPr>
              <a:t>/IT</a:t>
            </a:r>
            <a:r>
              <a:rPr lang="ja-JP" altLang="en-US" sz="1050" dirty="0">
                <a:latin typeface="+mn-ea"/>
                <a:cs typeface="Calibri Light"/>
              </a:rPr>
              <a:t>スタートアップ等の育成</a:t>
            </a:r>
            <a:endParaRPr lang="en-US" altLang="ja-JP" sz="1050" dirty="0">
              <a:latin typeface="+mn-ea"/>
              <a:cs typeface="Calibri Light"/>
            </a:endParaRPr>
          </a:p>
          <a:p>
            <a:pPr marL="88900" indent="-85725" defTabSz="396000">
              <a:lnSpc>
                <a:spcPct val="110000"/>
              </a:lnSpc>
              <a:buFont typeface="Arial" panose="020B0604020202020204" pitchFamily="34" charset="0"/>
              <a:buChar char="•"/>
            </a:pPr>
            <a:r>
              <a:rPr lang="ja-JP" altLang="en-US" sz="1400" b="1" dirty="0">
                <a:latin typeface="+mn-ea"/>
                <a:cs typeface="Calibri Light"/>
              </a:rPr>
              <a:t>事業者向け行政サービスの質の向上に向けた取組</a:t>
            </a:r>
            <a:endParaRPr lang="en-US" altLang="ja-JP" sz="1400" b="1" dirty="0">
              <a:latin typeface="+mn-ea"/>
              <a:cs typeface="Calibri Light"/>
            </a:endParaRPr>
          </a:p>
          <a:p>
            <a:pPr marL="3175" defTabSz="396000">
              <a:lnSpc>
                <a:spcPct val="110000"/>
              </a:lnSpc>
            </a:pPr>
            <a:r>
              <a:rPr lang="ja-JP" altLang="en-US" sz="1050" dirty="0">
                <a:latin typeface="+mn-ea"/>
                <a:cs typeface="Calibri Light"/>
              </a:rPr>
              <a:t>　</a:t>
            </a:r>
            <a:r>
              <a:rPr lang="en-US" altLang="ja-JP" sz="1050" dirty="0">
                <a:latin typeface="+mn-ea"/>
                <a:cs typeface="Calibri Light"/>
              </a:rPr>
              <a:t>e-Gov</a:t>
            </a:r>
            <a:r>
              <a:rPr lang="ja-JP" altLang="en-US" sz="1050" dirty="0">
                <a:latin typeface="+mn-ea"/>
                <a:cs typeface="Calibri Light"/>
              </a:rPr>
              <a:t>のガバメントクラウド移行・利便性向上</a:t>
            </a:r>
            <a:r>
              <a:rPr lang="en-US" altLang="ja-JP" sz="1050" dirty="0">
                <a:latin typeface="+mn-ea"/>
                <a:cs typeface="Calibri Light"/>
              </a:rPr>
              <a:t>/</a:t>
            </a:r>
            <a:br>
              <a:rPr lang="en-US" altLang="ja-JP" sz="1050" dirty="0">
                <a:latin typeface="+mn-ea"/>
                <a:cs typeface="Calibri Light"/>
              </a:rPr>
            </a:br>
            <a:r>
              <a:rPr lang="ja-JP" altLang="en-US" sz="1050" dirty="0">
                <a:latin typeface="+mn-ea"/>
                <a:cs typeface="Calibri Light"/>
              </a:rPr>
              <a:t>　Ｊグランツの内部開発推進・利用拡大</a:t>
            </a:r>
            <a:endParaRPr lang="en-US" altLang="ja-JP" sz="1050" dirty="0">
              <a:latin typeface="+mn-ea"/>
              <a:cs typeface="Calibri Light"/>
            </a:endParaRPr>
          </a:p>
          <a:p>
            <a:pPr marL="3175" defTabSz="396000">
              <a:lnSpc>
                <a:spcPct val="110000"/>
              </a:lnSpc>
            </a:pPr>
            <a:r>
              <a:rPr lang="ja-JP" altLang="en-US" sz="1400" b="1" dirty="0">
                <a:latin typeface="+mn-ea"/>
                <a:cs typeface="Calibri Light"/>
              </a:rPr>
              <a:t>･中小企業のデジタル化の支援</a:t>
            </a:r>
            <a:endParaRPr lang="en-US" altLang="ja-JP" sz="1400" b="1" dirty="0">
              <a:latin typeface="+mn-ea"/>
              <a:cs typeface="Calibri Light"/>
            </a:endParaRPr>
          </a:p>
          <a:p>
            <a:pPr marL="3175" defTabSz="396000">
              <a:lnSpc>
                <a:spcPct val="110000"/>
              </a:lnSpc>
            </a:pPr>
            <a:r>
              <a:rPr lang="ja-JP" altLang="en-US" sz="1050" dirty="0">
                <a:latin typeface="+mn-ea"/>
                <a:cs typeface="Calibri Light"/>
              </a:rPr>
              <a:t>　</a:t>
            </a:r>
            <a:r>
              <a:rPr lang="en-US" altLang="ja-JP" sz="1050" dirty="0">
                <a:latin typeface="+mn-ea"/>
                <a:cs typeface="Calibri Light"/>
              </a:rPr>
              <a:t>IT</a:t>
            </a:r>
            <a:r>
              <a:rPr lang="ja-JP" altLang="en-US" sz="1050" dirty="0">
                <a:latin typeface="+mn-ea"/>
                <a:cs typeface="Calibri Light"/>
              </a:rPr>
              <a:t>専門家派遣</a:t>
            </a:r>
            <a:r>
              <a:rPr lang="en-US" altLang="ja-JP" sz="1050" dirty="0">
                <a:latin typeface="+mn-ea"/>
                <a:cs typeface="Calibri Light"/>
              </a:rPr>
              <a:t>/IT</a:t>
            </a:r>
            <a:r>
              <a:rPr lang="ja-JP" altLang="en-US" sz="1050" dirty="0">
                <a:latin typeface="+mn-ea"/>
                <a:cs typeface="Calibri Light"/>
              </a:rPr>
              <a:t>導入補助金</a:t>
            </a:r>
            <a:r>
              <a:rPr lang="en-US" altLang="ja-JP" sz="1050" dirty="0">
                <a:latin typeface="+mn-ea"/>
                <a:cs typeface="Calibri Light"/>
              </a:rPr>
              <a:t>/</a:t>
            </a:r>
          </a:p>
          <a:p>
            <a:pPr marL="3175" defTabSz="396000">
              <a:lnSpc>
                <a:spcPct val="110000"/>
              </a:lnSpc>
            </a:pPr>
            <a:r>
              <a:rPr lang="ja-JP" altLang="en-US" sz="1050" dirty="0">
                <a:latin typeface="+mn-ea"/>
                <a:cs typeface="Calibri Light"/>
              </a:rPr>
              <a:t>　サイバーセキュリティ対策支援</a:t>
            </a:r>
            <a:endParaRPr lang="en-US" altLang="ja-JP" sz="1050" dirty="0">
              <a:latin typeface="+mn-ea"/>
              <a:cs typeface="Calibri Light"/>
            </a:endParaRPr>
          </a:p>
          <a:p>
            <a:pPr marL="88900" indent="-85725" defTabSz="396000">
              <a:lnSpc>
                <a:spcPct val="110000"/>
              </a:lnSpc>
              <a:buFont typeface="Arial" panose="020B0604020202020204" pitchFamily="34" charset="0"/>
              <a:buChar char="•"/>
            </a:pPr>
            <a:r>
              <a:rPr lang="ja-JP" altLang="en-US" sz="1400" b="1" dirty="0">
                <a:latin typeface="+mn-ea"/>
                <a:cs typeface="Calibri Light"/>
              </a:rPr>
              <a:t>産業全体のデジタルトランスフォーメーション</a:t>
            </a:r>
            <a:endParaRPr lang="en-US" altLang="ja-JP" sz="1400" b="1" dirty="0">
              <a:latin typeface="+mn-ea"/>
              <a:cs typeface="Calibri Light"/>
            </a:endParaRPr>
          </a:p>
          <a:p>
            <a:pPr marL="3175" defTabSz="396000">
              <a:lnSpc>
                <a:spcPct val="110000"/>
              </a:lnSpc>
            </a:pPr>
            <a:r>
              <a:rPr lang="ja-JP" altLang="en-US" sz="1050" dirty="0">
                <a:latin typeface="+mn-ea"/>
                <a:cs typeface="Calibri Light"/>
              </a:rPr>
              <a:t>　</a:t>
            </a:r>
            <a:r>
              <a:rPr lang="en-US" altLang="ja-JP" sz="1050" dirty="0">
                <a:latin typeface="+mn-ea"/>
                <a:cs typeface="Calibri Light"/>
              </a:rPr>
              <a:t>DX</a:t>
            </a:r>
            <a:r>
              <a:rPr lang="ja-JP" altLang="en-US" sz="1050" dirty="0">
                <a:latin typeface="+mn-ea"/>
                <a:cs typeface="Calibri Light"/>
              </a:rPr>
              <a:t>認定制度</a:t>
            </a:r>
            <a:r>
              <a:rPr lang="en-US" altLang="ja-JP" sz="1050" dirty="0">
                <a:latin typeface="+mn-ea"/>
                <a:cs typeface="Calibri Light"/>
              </a:rPr>
              <a:t>/DX</a:t>
            </a:r>
            <a:r>
              <a:rPr lang="ja-JP" altLang="en-US" sz="1050" dirty="0">
                <a:latin typeface="+mn-ea"/>
                <a:cs typeface="Calibri Light"/>
              </a:rPr>
              <a:t>銘柄</a:t>
            </a:r>
            <a:r>
              <a:rPr lang="en-US" altLang="ja-JP" sz="1050" dirty="0">
                <a:latin typeface="+mn-ea"/>
                <a:cs typeface="Calibri Light"/>
              </a:rPr>
              <a:t>/DX</a:t>
            </a:r>
            <a:r>
              <a:rPr lang="ja-JP" altLang="en-US" sz="1050" dirty="0">
                <a:latin typeface="+mn-ea"/>
                <a:cs typeface="Calibri Light"/>
              </a:rPr>
              <a:t>セレクション</a:t>
            </a:r>
            <a:r>
              <a:rPr lang="en-US" altLang="ja-JP" sz="1050" dirty="0">
                <a:latin typeface="+mn-ea"/>
                <a:cs typeface="Calibri Light"/>
              </a:rPr>
              <a:t>/DX</a:t>
            </a:r>
            <a:r>
              <a:rPr lang="ja-JP" altLang="en-US" sz="1050" dirty="0">
                <a:latin typeface="+mn-ea"/>
                <a:cs typeface="Calibri Light"/>
              </a:rPr>
              <a:t>投資促進税制</a:t>
            </a:r>
            <a:r>
              <a:rPr lang="en-US" altLang="ja-JP" sz="1050" dirty="0">
                <a:latin typeface="+mn-ea"/>
                <a:cs typeface="Calibri Light"/>
              </a:rPr>
              <a:t>/</a:t>
            </a:r>
            <a:br>
              <a:rPr lang="en-US" altLang="ja-JP" sz="1050" dirty="0">
                <a:latin typeface="+mn-ea"/>
                <a:cs typeface="Calibri Light"/>
              </a:rPr>
            </a:br>
            <a:r>
              <a:rPr lang="ja-JP" altLang="en-US" sz="1050" dirty="0">
                <a:latin typeface="+mn-ea"/>
                <a:cs typeface="Calibri Light"/>
              </a:rPr>
              <a:t>　サイバーセキュリティ強化</a:t>
            </a:r>
            <a:endParaRPr lang="en-US" altLang="ja-JP" sz="1050" dirty="0">
              <a:latin typeface="+mn-ea"/>
              <a:cs typeface="Calibri Light"/>
            </a:endParaRPr>
          </a:p>
        </p:txBody>
      </p:sp>
      <p:sp>
        <p:nvSpPr>
          <p:cNvPr id="14" name="テキスト ボックス 13">
            <a:extLst>
              <a:ext uri="{FF2B5EF4-FFF2-40B4-BE49-F238E27FC236}">
                <a16:creationId xmlns:a16="http://schemas.microsoft.com/office/drawing/2014/main" id="{AFB538DE-D519-1BA9-AA8B-2CC04987107A}"/>
              </a:ext>
            </a:extLst>
          </p:cNvPr>
          <p:cNvSpPr txBox="1"/>
          <p:nvPr/>
        </p:nvSpPr>
        <p:spPr>
          <a:xfrm>
            <a:off x="7680176" y="1340768"/>
            <a:ext cx="4407895" cy="3760260"/>
          </a:xfrm>
          <a:prstGeom prst="rect">
            <a:avLst/>
          </a:prstGeom>
          <a:noFill/>
          <a:ln>
            <a:noFill/>
          </a:ln>
        </p:spPr>
        <p:txBody>
          <a:bodyPr wrap="square" lIns="91440" tIns="45720" rIns="91440" bIns="45720" anchor="t">
            <a:spAutoFit/>
          </a:bodyPr>
          <a:lstStyle/>
          <a:p>
            <a:r>
              <a:rPr lang="ja-JP" altLang="en-US" sz="1600" b="1">
                <a:solidFill>
                  <a:srgbClr val="1E50B5"/>
                </a:solidFill>
                <a:latin typeface="+mn-ea"/>
                <a:cs typeface="Calibri Light"/>
              </a:rPr>
              <a:t>デジタル社会を支えるシステム・技術</a:t>
            </a:r>
            <a:endParaRPr lang="en-US" altLang="ja-JP" sz="1600" b="1">
              <a:solidFill>
                <a:srgbClr val="1E50B5"/>
              </a:solidFill>
              <a:latin typeface="+mn-ea"/>
              <a:cs typeface="Calibri Light"/>
            </a:endParaRPr>
          </a:p>
          <a:p>
            <a:pPr marL="88900" indent="-85725" defTabSz="396000">
              <a:lnSpc>
                <a:spcPct val="110000"/>
              </a:lnSpc>
              <a:buFont typeface="Arial" panose="020B0604020202020204" pitchFamily="34" charset="0"/>
              <a:buChar char="•"/>
            </a:pPr>
            <a:r>
              <a:rPr lang="ja-JP" altLang="en-US" sz="1400" b="1">
                <a:latin typeface="+mn-ea"/>
                <a:cs typeface="Calibri Light"/>
              </a:rPr>
              <a:t>国の情報システムの刷新</a:t>
            </a:r>
            <a:endParaRPr lang="en-US" altLang="ja-JP" sz="1400" b="1">
              <a:latin typeface="+mn-ea"/>
              <a:cs typeface="Calibri Light"/>
            </a:endParaRPr>
          </a:p>
          <a:p>
            <a:pPr marL="3175" defTabSz="396000">
              <a:lnSpc>
                <a:spcPct val="110000"/>
              </a:lnSpc>
            </a:pPr>
            <a:r>
              <a:rPr lang="ja-JP" altLang="en-US" sz="1050">
                <a:latin typeface="+mn-ea"/>
                <a:cs typeface="Calibri Light"/>
              </a:rPr>
              <a:t>　情報システム整備方針の策定・一元的なプロジェクト監理</a:t>
            </a:r>
            <a:r>
              <a:rPr lang="en-US" altLang="ja-JP" sz="1050">
                <a:latin typeface="+mn-ea"/>
                <a:cs typeface="Calibri Light"/>
              </a:rPr>
              <a:t>/</a:t>
            </a:r>
          </a:p>
          <a:p>
            <a:pPr marL="3175" defTabSz="396000">
              <a:lnSpc>
                <a:spcPct val="110000"/>
              </a:lnSpc>
            </a:pPr>
            <a:r>
              <a:rPr lang="ja-JP" altLang="en-US" sz="1050">
                <a:latin typeface="+mn-ea"/>
                <a:cs typeface="Calibri Light"/>
              </a:rPr>
              <a:t>　ガバメントクラウドの整備</a:t>
            </a:r>
            <a:r>
              <a:rPr lang="en-US" altLang="ja-JP" sz="1050">
                <a:latin typeface="+mn-ea"/>
                <a:cs typeface="Calibri Light"/>
              </a:rPr>
              <a:t>/</a:t>
            </a:r>
            <a:r>
              <a:rPr lang="ja-JP" altLang="en-US" sz="1050">
                <a:latin typeface="+mn-ea"/>
                <a:cs typeface="Calibri Light"/>
              </a:rPr>
              <a:t>ネットワークの整備及び府省</a:t>
            </a:r>
            <a:r>
              <a:rPr lang="en-US" altLang="ja-JP" sz="1050">
                <a:latin typeface="+mn-ea"/>
                <a:cs typeface="Calibri Light"/>
              </a:rPr>
              <a:t>LAN</a:t>
            </a:r>
            <a:r>
              <a:rPr lang="ja-JP" altLang="en-US" sz="1050">
                <a:latin typeface="+mn-ea"/>
                <a:cs typeface="Calibri Light"/>
              </a:rPr>
              <a:t>統合</a:t>
            </a:r>
            <a:r>
              <a:rPr lang="en-US" altLang="ja-JP" sz="1050">
                <a:latin typeface="+mn-ea"/>
                <a:cs typeface="Calibri Light"/>
              </a:rPr>
              <a:t>/</a:t>
            </a:r>
          </a:p>
          <a:p>
            <a:pPr marL="3175" defTabSz="396000">
              <a:lnSpc>
                <a:spcPct val="110000"/>
              </a:lnSpc>
            </a:pPr>
            <a:r>
              <a:rPr lang="ja-JP" altLang="en-US" sz="1050">
                <a:latin typeface="+mn-ea"/>
                <a:cs typeface="Calibri Light"/>
              </a:rPr>
              <a:t>　デジタルマーケットプレイス</a:t>
            </a:r>
            <a:r>
              <a:rPr lang="en-US" altLang="ja-JP" sz="1050">
                <a:latin typeface="+mn-ea"/>
                <a:cs typeface="Calibri Light"/>
              </a:rPr>
              <a:t>/</a:t>
            </a:r>
            <a:r>
              <a:rPr lang="ja-JP" altLang="en-US" sz="1050">
                <a:latin typeface="+mn-ea"/>
                <a:cs typeface="Calibri Light"/>
              </a:rPr>
              <a:t>スタートアップ参画促進</a:t>
            </a:r>
            <a:endParaRPr lang="en-US" altLang="ja-JP" sz="1050">
              <a:latin typeface="+mn-ea"/>
              <a:cs typeface="Calibri Light"/>
            </a:endParaRPr>
          </a:p>
          <a:p>
            <a:pPr marL="88900" indent="-85725" defTabSz="396000">
              <a:lnSpc>
                <a:spcPct val="110000"/>
              </a:lnSpc>
              <a:buFont typeface="Arial" panose="020B0604020202020204" pitchFamily="34" charset="0"/>
              <a:buChar char="•"/>
            </a:pPr>
            <a:r>
              <a:rPr lang="ja-JP" altLang="en-US" sz="1400" b="1">
                <a:latin typeface="+mn-ea"/>
                <a:cs typeface="Calibri Light"/>
              </a:rPr>
              <a:t>地方の情報システムの刷新</a:t>
            </a:r>
            <a:r>
              <a:rPr lang="ja-JP" altLang="en-US" sz="1050" b="1">
                <a:latin typeface="+mn-ea"/>
                <a:cs typeface="Calibri Light"/>
              </a:rPr>
              <a:t>　</a:t>
            </a:r>
            <a:r>
              <a:rPr lang="ja-JP" altLang="en-US" sz="1050">
                <a:latin typeface="+mn-ea"/>
                <a:cs typeface="Calibri Light"/>
              </a:rPr>
              <a:t>標準準拠システムへの移行支援</a:t>
            </a:r>
            <a:endParaRPr lang="en-US" altLang="ja-JP" sz="1050">
              <a:latin typeface="+mn-ea"/>
              <a:cs typeface="Calibri Light"/>
            </a:endParaRPr>
          </a:p>
          <a:p>
            <a:pPr marL="88900" indent="-85725" defTabSz="396000">
              <a:lnSpc>
                <a:spcPct val="110000"/>
              </a:lnSpc>
              <a:buFont typeface="Arial" panose="020B0604020202020204" pitchFamily="34" charset="0"/>
              <a:buChar char="•"/>
            </a:pPr>
            <a:r>
              <a:rPr lang="ja-JP" altLang="en-US" sz="1400" b="1">
                <a:latin typeface="+mn-ea"/>
                <a:cs typeface="Calibri Light"/>
              </a:rPr>
              <a:t>デジタル化を支えるインフラの整備</a:t>
            </a:r>
            <a:endParaRPr lang="en-US" altLang="ja-JP" sz="1400" b="1">
              <a:latin typeface="+mn-ea"/>
              <a:cs typeface="Calibri Light"/>
            </a:endParaRPr>
          </a:p>
          <a:p>
            <a:pPr marL="3175" defTabSz="396000">
              <a:lnSpc>
                <a:spcPct val="110000"/>
              </a:lnSpc>
            </a:pPr>
            <a:r>
              <a:rPr lang="ja-JP" altLang="en-US" sz="1050">
                <a:latin typeface="+mn-ea"/>
                <a:cs typeface="Calibri Light"/>
              </a:rPr>
              <a:t>　</a:t>
            </a:r>
            <a:r>
              <a:rPr lang="en-US" altLang="ja-JP" sz="1050">
                <a:latin typeface="+mn-ea"/>
                <a:cs typeface="Calibri Light"/>
              </a:rPr>
              <a:t>Beyond 5G(6G)/</a:t>
            </a:r>
            <a:r>
              <a:rPr lang="ja-JP" altLang="en-US" sz="1050">
                <a:latin typeface="+mn-ea"/>
                <a:cs typeface="Calibri Light"/>
              </a:rPr>
              <a:t>半導体</a:t>
            </a:r>
            <a:r>
              <a:rPr lang="en-US" altLang="ja-JP" sz="1050">
                <a:latin typeface="+mn-ea"/>
                <a:cs typeface="Calibri Light"/>
              </a:rPr>
              <a:t>/</a:t>
            </a:r>
            <a:r>
              <a:rPr lang="ja-JP" altLang="en-US" sz="1050">
                <a:latin typeface="+mn-ea"/>
                <a:cs typeface="Calibri Light"/>
              </a:rPr>
              <a:t>自動運転･ドローン物流</a:t>
            </a:r>
            <a:endParaRPr lang="en-US" altLang="ja-JP" sz="1050">
              <a:latin typeface="+mn-ea"/>
              <a:cs typeface="Calibri Light"/>
            </a:endParaRPr>
          </a:p>
          <a:p>
            <a:pPr marL="88900" indent="-85725" defTabSz="396000">
              <a:lnSpc>
                <a:spcPct val="110000"/>
              </a:lnSpc>
              <a:buFont typeface="Arial" panose="020B0604020202020204" pitchFamily="34" charset="0"/>
              <a:buChar char="•"/>
            </a:pPr>
            <a:r>
              <a:rPr lang="ja-JP" altLang="en-US" sz="1400" b="1">
                <a:latin typeface="+mn-ea"/>
                <a:cs typeface="Calibri Light"/>
              </a:rPr>
              <a:t>デジタル社会に必要な技術の研究開発･実証の推進</a:t>
            </a:r>
            <a:endParaRPr lang="en-US" altLang="ja-JP" sz="1400" b="1">
              <a:latin typeface="+mn-ea"/>
              <a:cs typeface="Calibri Light"/>
            </a:endParaRPr>
          </a:p>
          <a:p>
            <a:pPr marL="3175" defTabSz="396000">
              <a:lnSpc>
                <a:spcPct val="110000"/>
              </a:lnSpc>
            </a:pPr>
            <a:r>
              <a:rPr lang="ja-JP" altLang="en-US" sz="1050">
                <a:latin typeface="+mn-ea"/>
                <a:cs typeface="Calibri Light"/>
              </a:rPr>
              <a:t>　情報通信・コンピューティング・セキュリティ技術高度化</a:t>
            </a:r>
            <a:endParaRPr lang="en-US" altLang="ja-JP" sz="1050">
              <a:latin typeface="+mn-ea"/>
              <a:cs typeface="Calibri Light"/>
            </a:endParaRPr>
          </a:p>
          <a:p>
            <a:pPr indent="180975"/>
            <a:endParaRPr lang="ja-JP" altLang="en-US" sz="500">
              <a:latin typeface="+mn-ea"/>
              <a:cs typeface="Calibri Light"/>
            </a:endParaRPr>
          </a:p>
          <a:p>
            <a:r>
              <a:rPr lang="ja-JP" altLang="en-US" sz="1600" b="1">
                <a:solidFill>
                  <a:srgbClr val="1E50B5"/>
                </a:solidFill>
                <a:latin typeface="+mn-ea"/>
                <a:cs typeface="Calibri Light"/>
              </a:rPr>
              <a:t>デジタル社会のライフスタイル・人材</a:t>
            </a:r>
            <a:endParaRPr lang="en-US" altLang="ja-JP" sz="1600" b="1">
              <a:solidFill>
                <a:srgbClr val="1E50B5"/>
              </a:solidFill>
              <a:latin typeface="+mn-ea"/>
              <a:cs typeface="Calibri Light"/>
            </a:endParaRPr>
          </a:p>
          <a:p>
            <a:pPr marL="88900" indent="-85725" defTabSz="396000">
              <a:lnSpc>
                <a:spcPct val="110000"/>
              </a:lnSpc>
              <a:buFont typeface="Arial" panose="020B0604020202020204" pitchFamily="34" charset="0"/>
              <a:buChar char="•"/>
            </a:pPr>
            <a:r>
              <a:rPr lang="ja-JP" altLang="en-US" sz="1400" b="1">
                <a:latin typeface="+mn-ea"/>
                <a:cs typeface="Calibri Light"/>
              </a:rPr>
              <a:t>テレワーク・シェアリングエコノミーの推進</a:t>
            </a:r>
            <a:endParaRPr lang="en-US" altLang="ja-JP" sz="1400" b="1">
              <a:latin typeface="+mn-ea"/>
              <a:cs typeface="Calibri Light"/>
            </a:endParaRPr>
          </a:p>
          <a:p>
            <a:pPr marL="3175" defTabSz="396000">
              <a:lnSpc>
                <a:spcPct val="110000"/>
              </a:lnSpc>
            </a:pPr>
            <a:r>
              <a:rPr lang="ja-JP" altLang="en-US" sz="1050" b="1">
                <a:latin typeface="+mn-ea"/>
                <a:cs typeface="Calibri Light"/>
              </a:rPr>
              <a:t>　</a:t>
            </a:r>
            <a:r>
              <a:rPr lang="ja-JP" sz="1050">
                <a:ea typeface="+mn-lt"/>
                <a:cs typeface="+mn-lt"/>
              </a:rPr>
              <a:t>民間・地方でのテレワーク推進</a:t>
            </a:r>
            <a:r>
              <a:rPr lang="en-US" altLang="ja-JP" sz="1050">
                <a:ea typeface="+mn-lt"/>
                <a:cs typeface="+mn-lt"/>
              </a:rPr>
              <a:t>/</a:t>
            </a:r>
            <a:r>
              <a:rPr lang="ja-JP" sz="1050">
                <a:ea typeface="+mn-lt"/>
                <a:cs typeface="+mn-lt"/>
              </a:rPr>
              <a:t>国家公務員のテレワーク定着・推進</a:t>
            </a:r>
            <a:endParaRPr lang="en-US" altLang="ja-JP" sz="1050">
              <a:ea typeface="+mn-lt"/>
              <a:cs typeface="+mn-lt"/>
            </a:endParaRPr>
          </a:p>
          <a:p>
            <a:pPr marL="88900" indent="-85725" defTabSz="396000">
              <a:lnSpc>
                <a:spcPct val="110000"/>
              </a:lnSpc>
              <a:buFont typeface="Arial" panose="020B0604020202020204" pitchFamily="34" charset="0"/>
              <a:buChar char="•"/>
            </a:pPr>
            <a:r>
              <a:rPr lang="ja-JP" altLang="en-US" sz="1400" b="1">
                <a:latin typeface="+mn-ea"/>
                <a:cs typeface="Calibri Light"/>
              </a:rPr>
              <a:t>デジタル人材の育成・確保</a:t>
            </a:r>
            <a:r>
              <a:rPr lang="ja-JP" altLang="en-US" sz="1050" b="1">
                <a:latin typeface="+mn-ea"/>
                <a:cs typeface="Calibri Light"/>
              </a:rPr>
              <a:t>　</a:t>
            </a:r>
            <a:r>
              <a:rPr lang="ja-JP" altLang="en-US" sz="1050">
                <a:latin typeface="+mn-ea"/>
                <a:cs typeface="Calibri Light"/>
              </a:rPr>
              <a:t>プログラミング必修化</a:t>
            </a:r>
            <a:r>
              <a:rPr lang="en-US" altLang="ja-JP" sz="1050">
                <a:latin typeface="+mn-ea"/>
                <a:cs typeface="Calibri Light"/>
              </a:rPr>
              <a:t>/</a:t>
            </a:r>
          </a:p>
          <a:p>
            <a:pPr marL="3175" defTabSz="396000">
              <a:lnSpc>
                <a:spcPct val="110000"/>
              </a:lnSpc>
            </a:pPr>
            <a:r>
              <a:rPr lang="ja-JP" altLang="en-US" sz="1050">
                <a:latin typeface="+mn-ea"/>
                <a:cs typeface="Calibri Light"/>
              </a:rPr>
              <a:t>　リカレント教育</a:t>
            </a:r>
            <a:r>
              <a:rPr lang="en-US" altLang="ja-JP" sz="1050">
                <a:latin typeface="+mn-ea"/>
                <a:cs typeface="Calibri Light"/>
              </a:rPr>
              <a:t>/</a:t>
            </a:r>
            <a:r>
              <a:rPr lang="en-US" sz="1050">
                <a:latin typeface="+mn-ea"/>
                <a:cs typeface="Calibri Light"/>
              </a:rPr>
              <a:t>AI</a:t>
            </a:r>
            <a:r>
              <a:rPr lang="ja-JP" altLang="en-US" sz="1050">
                <a:latin typeface="+mn-ea"/>
                <a:cs typeface="Calibri Light"/>
              </a:rPr>
              <a:t>普及等を踏まえたデジタルスキル標準アップ</a:t>
            </a:r>
            <a:endParaRPr lang="en-US" altLang="ja-JP" sz="1050">
              <a:latin typeface="+mn-ea"/>
              <a:cs typeface="Calibri Light"/>
            </a:endParaRPr>
          </a:p>
          <a:p>
            <a:pPr marL="3175" defTabSz="396000">
              <a:lnSpc>
                <a:spcPct val="110000"/>
              </a:lnSpc>
            </a:pPr>
            <a:r>
              <a:rPr lang="ja-JP" altLang="en-US" sz="1050">
                <a:latin typeface="+mn-ea"/>
                <a:cs typeface="Calibri Light"/>
              </a:rPr>
              <a:t>　デート</a:t>
            </a:r>
            <a:r>
              <a:rPr lang="en-US" altLang="ja-JP" sz="1050">
                <a:latin typeface="+mn-ea"/>
                <a:cs typeface="Calibri Light"/>
              </a:rPr>
              <a:t>/</a:t>
            </a:r>
            <a:r>
              <a:rPr lang="ja-JP" altLang="en-US" sz="1050">
                <a:latin typeface="+mn-ea"/>
                <a:cs typeface="Calibri Light"/>
              </a:rPr>
              <a:t>デジタル人材教育プログラム充実</a:t>
            </a:r>
            <a:endParaRPr lang="en-US" altLang="ja-JP" sz="1050">
              <a:latin typeface="+mn-ea"/>
              <a:cs typeface="Calibri Light"/>
            </a:endParaRPr>
          </a:p>
          <a:p>
            <a:pPr marL="3175" defTabSz="396000">
              <a:lnSpc>
                <a:spcPct val="110000"/>
              </a:lnSpc>
            </a:pPr>
            <a:r>
              <a:rPr lang="ja-JP" altLang="en-US" sz="1050">
                <a:latin typeface="+mn-ea"/>
                <a:cs typeface="Calibri Light"/>
              </a:rPr>
              <a:t>　</a:t>
            </a:r>
            <a:r>
              <a:rPr lang="en-US" altLang="ja-JP" sz="1050">
                <a:latin typeface="+mn-ea"/>
                <a:cs typeface="Calibri Light"/>
              </a:rPr>
              <a:t>/</a:t>
            </a:r>
            <a:r>
              <a:rPr lang="ja-JP" altLang="en-US" sz="1050">
                <a:latin typeface="+mn-ea"/>
                <a:cs typeface="Calibri Light"/>
              </a:rPr>
              <a:t>数理・データサイエンス・</a:t>
            </a:r>
            <a:r>
              <a:rPr lang="en-US" altLang="ja-JP" sz="1050">
                <a:latin typeface="+mn-ea"/>
                <a:cs typeface="Calibri Light"/>
              </a:rPr>
              <a:t>AI</a:t>
            </a:r>
            <a:r>
              <a:rPr lang="ja-JP" altLang="en-US" sz="1050">
                <a:latin typeface="+mn-ea"/>
                <a:cs typeface="Calibri Light"/>
              </a:rPr>
              <a:t>教育の推進</a:t>
            </a:r>
            <a:r>
              <a:rPr lang="en-US" altLang="ja-JP" sz="1050">
                <a:latin typeface="+mn-ea"/>
                <a:cs typeface="Calibri Light"/>
              </a:rPr>
              <a:t>/</a:t>
            </a:r>
            <a:r>
              <a:rPr lang="ja-JP" altLang="en-US" sz="1050">
                <a:latin typeface="+mn-ea"/>
                <a:cs typeface="Calibri Light"/>
              </a:rPr>
              <a:t>女性人材</a:t>
            </a:r>
            <a:endParaRPr lang="en-US" altLang="ja-JP" sz="1050">
              <a:latin typeface="+mn-ea"/>
              <a:cs typeface="Calibri Light"/>
            </a:endParaRPr>
          </a:p>
          <a:p>
            <a:pPr marL="92075"/>
            <a:r>
              <a:rPr lang="ja-JP" altLang="en-US" sz="500">
                <a:latin typeface="+mn-ea"/>
                <a:cs typeface="Calibri Light"/>
              </a:rPr>
              <a:t>　</a:t>
            </a:r>
            <a:endParaRPr lang="en-US" altLang="ja-JP" sz="1100">
              <a:latin typeface="+mn-ea"/>
              <a:cs typeface="Calibri Light"/>
            </a:endParaRPr>
          </a:p>
        </p:txBody>
      </p:sp>
      <p:sp>
        <p:nvSpPr>
          <p:cNvPr id="7" name="テキスト ボックス 6">
            <a:extLst>
              <a:ext uri="{FF2B5EF4-FFF2-40B4-BE49-F238E27FC236}">
                <a16:creationId xmlns:a16="http://schemas.microsoft.com/office/drawing/2014/main" id="{B8047910-5D67-10B5-C5CB-0C40634568A6}"/>
              </a:ext>
            </a:extLst>
          </p:cNvPr>
          <p:cNvSpPr txBox="1"/>
          <p:nvPr/>
        </p:nvSpPr>
        <p:spPr>
          <a:xfrm>
            <a:off x="739600" y="5301208"/>
            <a:ext cx="6095198" cy="461665"/>
          </a:xfrm>
          <a:prstGeom prst="rect">
            <a:avLst/>
          </a:prstGeom>
          <a:noFill/>
        </p:spPr>
        <p:txBody>
          <a:bodyPr wrap="square">
            <a:spAutoFit/>
          </a:bodyPr>
          <a:lstStyle/>
          <a:p>
            <a:r>
              <a:rPr lang="ja-JP" altLang="en-US" sz="2400" b="1" dirty="0"/>
              <a:t>第４ 今後の推進体制</a:t>
            </a:r>
            <a:endParaRPr lang="ja-JP" altLang="en-US" sz="2400" dirty="0"/>
          </a:p>
        </p:txBody>
      </p:sp>
      <p:sp>
        <p:nvSpPr>
          <p:cNvPr id="9" name="テキスト ボックス 8">
            <a:extLst>
              <a:ext uri="{FF2B5EF4-FFF2-40B4-BE49-F238E27FC236}">
                <a16:creationId xmlns:a16="http://schemas.microsoft.com/office/drawing/2014/main" id="{43D27D0A-2F1E-3FFA-37C9-77E47BCCDEC0}"/>
              </a:ext>
            </a:extLst>
          </p:cNvPr>
          <p:cNvSpPr txBox="1"/>
          <p:nvPr/>
        </p:nvSpPr>
        <p:spPr>
          <a:xfrm>
            <a:off x="1048777" y="5771598"/>
            <a:ext cx="11161240" cy="738664"/>
          </a:xfrm>
          <a:prstGeom prst="rect">
            <a:avLst/>
          </a:prstGeom>
          <a:noFill/>
        </p:spPr>
        <p:txBody>
          <a:bodyPr wrap="square">
            <a:spAutoFit/>
          </a:bodyPr>
          <a:lstStyle/>
          <a:p>
            <a:pPr marL="92075" indent="-92075"/>
            <a:r>
              <a:rPr lang="ja-JP" altLang="en-US" b="1" dirty="0">
                <a:solidFill>
                  <a:srgbClr val="1E50B5"/>
                </a:solidFill>
                <a:latin typeface="+mn-ea"/>
                <a:cs typeface="Calibri Light"/>
              </a:rPr>
              <a:t>今後の推進体制</a:t>
            </a:r>
            <a:endParaRPr lang="en-US" altLang="ja-JP" b="1" dirty="0">
              <a:solidFill>
                <a:srgbClr val="1E50B5"/>
              </a:solidFill>
              <a:latin typeface="+mn-ea"/>
              <a:cs typeface="Calibri Light"/>
            </a:endParaRPr>
          </a:p>
          <a:p>
            <a:pPr marL="92075" indent="-92075"/>
            <a:r>
              <a:rPr lang="ja-JP" altLang="en-US" sz="1200" dirty="0">
                <a:latin typeface="+mn-ea"/>
                <a:cs typeface="Calibri Light"/>
              </a:rPr>
              <a:t>　デジタル庁の役割と政府における推進体制</a:t>
            </a:r>
            <a:r>
              <a:rPr lang="en-US" altLang="ja-JP" sz="1200" dirty="0">
                <a:latin typeface="+mn-ea"/>
                <a:cs typeface="Calibri Light"/>
              </a:rPr>
              <a:t>/</a:t>
            </a:r>
            <a:r>
              <a:rPr lang="ja-JP" altLang="en-US" sz="1200" dirty="0">
                <a:latin typeface="+mn-ea"/>
                <a:cs typeface="Calibri Light"/>
              </a:rPr>
              <a:t>政府におけるデジタル改革の推進体制の強化</a:t>
            </a:r>
            <a:r>
              <a:rPr lang="en-US" altLang="ja-JP" sz="1200" dirty="0">
                <a:latin typeface="+mn-ea"/>
                <a:cs typeface="Calibri Light"/>
              </a:rPr>
              <a:t>/</a:t>
            </a:r>
            <a:r>
              <a:rPr lang="ja-JP" altLang="en-US" sz="1200" dirty="0">
                <a:latin typeface="+mn-ea"/>
                <a:cs typeface="Calibri Light"/>
              </a:rPr>
              <a:t>関係会議の開催</a:t>
            </a:r>
            <a:r>
              <a:rPr lang="en-US" altLang="ja-JP" sz="1200" dirty="0">
                <a:latin typeface="+mn-ea"/>
                <a:cs typeface="Calibri Light"/>
              </a:rPr>
              <a:t>/</a:t>
            </a:r>
          </a:p>
          <a:p>
            <a:pPr marL="92075" indent="-92075"/>
            <a:r>
              <a:rPr lang="ja-JP" altLang="en-US" sz="1200" dirty="0">
                <a:latin typeface="+mn-ea"/>
                <a:cs typeface="Calibri Light"/>
              </a:rPr>
              <a:t>　政府情報システム保守運用体制に係る関係機関との連携強化</a:t>
            </a:r>
            <a:r>
              <a:rPr lang="en-US" altLang="ja-JP" sz="1200" dirty="0">
                <a:latin typeface="+mn-ea"/>
                <a:cs typeface="Calibri Light"/>
              </a:rPr>
              <a:t>/</a:t>
            </a:r>
            <a:r>
              <a:rPr lang="ja-JP" altLang="en-US" sz="1200" dirty="0">
                <a:latin typeface="+mn-ea"/>
                <a:cs typeface="Calibri Light"/>
              </a:rPr>
              <a:t>地方公共団体等との連携・協力</a:t>
            </a:r>
            <a:r>
              <a:rPr lang="en-US" altLang="ja-JP" sz="1200" dirty="0">
                <a:latin typeface="+mn-ea"/>
                <a:cs typeface="Calibri Light"/>
              </a:rPr>
              <a:t>/</a:t>
            </a:r>
            <a:r>
              <a:rPr lang="ja-JP" altLang="en-US" sz="1200" dirty="0">
                <a:latin typeface="+mn-ea"/>
                <a:cs typeface="Calibri Light"/>
              </a:rPr>
              <a:t>民間事業者等との連携・協力</a:t>
            </a:r>
          </a:p>
        </p:txBody>
      </p:sp>
    </p:spTree>
    <p:extLst>
      <p:ext uri="{BB962C8B-B14F-4D97-AF65-F5344CB8AC3E}">
        <p14:creationId xmlns:p14="http://schemas.microsoft.com/office/powerpoint/2010/main" val="2881901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正方形/長方形 85">
            <a:extLst>
              <a:ext uri="{FF2B5EF4-FFF2-40B4-BE49-F238E27FC236}">
                <a16:creationId xmlns:a16="http://schemas.microsoft.com/office/drawing/2014/main" id="{2ECF79B3-9CA2-40A2-AD6B-EA6BB3414BAF}"/>
              </a:ext>
            </a:extLst>
          </p:cNvPr>
          <p:cNvSpPr/>
          <p:nvPr/>
        </p:nvSpPr>
        <p:spPr>
          <a:xfrm>
            <a:off x="5608877" y="1762397"/>
            <a:ext cx="6292467" cy="1640614"/>
          </a:xfrm>
          <a:prstGeom prst="rect">
            <a:avLst/>
          </a:prstGeom>
          <a:noFill/>
          <a:ln w="28575">
            <a:solidFill>
              <a:srgbClr val="C3D4F5"/>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ja-JP" altLang="en-US" sz="1300" b="1">
              <a:solidFill>
                <a:srgbClr val="1E50B5"/>
              </a:solidFill>
              <a:latin typeface="+mn-ea"/>
              <a:cs typeface="Calibri Light"/>
            </a:endParaRPr>
          </a:p>
        </p:txBody>
      </p:sp>
      <p:sp>
        <p:nvSpPr>
          <p:cNvPr id="38" name="テキスト ボックス 37">
            <a:extLst>
              <a:ext uri="{FF2B5EF4-FFF2-40B4-BE49-F238E27FC236}">
                <a16:creationId xmlns:a16="http://schemas.microsoft.com/office/drawing/2014/main" id="{A1E93CD0-B7C6-4157-9A34-2C446E0822A8}"/>
              </a:ext>
            </a:extLst>
          </p:cNvPr>
          <p:cNvSpPr txBox="1"/>
          <p:nvPr/>
        </p:nvSpPr>
        <p:spPr>
          <a:xfrm>
            <a:off x="611295" y="1839216"/>
            <a:ext cx="2700000" cy="846386"/>
          </a:xfrm>
          <a:prstGeom prst="rect">
            <a:avLst/>
          </a:prstGeom>
          <a:noFill/>
        </p:spPr>
        <p:txBody>
          <a:bodyPr wrap="square">
            <a:noAutofit/>
          </a:bodyPr>
          <a:lstStyle/>
          <a:p>
            <a:pPr>
              <a:spcAft>
                <a:spcPts val="300"/>
              </a:spcAft>
            </a:pPr>
            <a:r>
              <a:rPr lang="ja-JP" altLang="en-US" sz="1100" b="1" dirty="0">
                <a:solidFill>
                  <a:srgbClr val="1E50B5"/>
                </a:solidFill>
                <a:latin typeface="+mn-ea"/>
                <a:cs typeface="Calibri Light"/>
              </a:rPr>
              <a:t>デジタル社会形成のための基本</a:t>
            </a:r>
            <a:r>
              <a:rPr lang="en-US" altLang="ja-JP" sz="1100" b="1" dirty="0">
                <a:solidFill>
                  <a:srgbClr val="1E50B5"/>
                </a:solidFill>
                <a:latin typeface="+mn-ea"/>
                <a:cs typeface="Calibri Light"/>
              </a:rPr>
              <a:t>10</a:t>
            </a:r>
            <a:r>
              <a:rPr lang="ja-JP" altLang="en-US" sz="1100" b="1" dirty="0">
                <a:solidFill>
                  <a:srgbClr val="1E50B5"/>
                </a:solidFill>
                <a:latin typeface="+mn-ea"/>
                <a:cs typeface="Calibri Light"/>
              </a:rPr>
              <a:t>原則</a:t>
            </a:r>
            <a:endParaRPr lang="en-US" altLang="ja-JP" sz="1100" b="1" dirty="0">
              <a:solidFill>
                <a:srgbClr val="1E50B5"/>
              </a:solidFill>
              <a:latin typeface="+mn-ea"/>
              <a:cs typeface="Calibri Light"/>
            </a:endParaRPr>
          </a:p>
          <a:p>
            <a:r>
              <a:rPr lang="ja-JP" altLang="en-US" sz="950" spc="-130" dirty="0">
                <a:latin typeface="+mn-ea"/>
                <a:cs typeface="Calibri Light"/>
              </a:rPr>
              <a:t>①オープン･透明    </a:t>
            </a:r>
            <a:r>
              <a:rPr lang="en-US" altLang="ja-JP" sz="950" spc="-130" dirty="0">
                <a:latin typeface="+mn-ea"/>
                <a:cs typeface="Calibri Light"/>
              </a:rPr>
              <a:t>②</a:t>
            </a:r>
            <a:r>
              <a:rPr lang="ja-JP" altLang="en-US" sz="950" spc="-130" dirty="0">
                <a:latin typeface="+mn-ea"/>
                <a:cs typeface="Calibri Light"/>
              </a:rPr>
              <a:t>公平･倫理</a:t>
            </a:r>
            <a:r>
              <a:rPr lang="en-US" altLang="ja-JP" sz="950" spc="-130" dirty="0">
                <a:latin typeface="+mn-ea"/>
                <a:cs typeface="Calibri Light"/>
              </a:rPr>
              <a:t>  </a:t>
            </a:r>
            <a:r>
              <a:rPr lang="ja-JP" altLang="en-US" sz="950" spc="-130" dirty="0">
                <a:latin typeface="+mn-ea"/>
                <a:cs typeface="Calibri Light"/>
              </a:rPr>
              <a:t>     </a:t>
            </a:r>
            <a:r>
              <a:rPr lang="en-US" altLang="ja-JP" sz="950" spc="-130" dirty="0">
                <a:latin typeface="+mn-ea"/>
                <a:cs typeface="Calibri Light"/>
              </a:rPr>
              <a:t>③</a:t>
            </a:r>
            <a:r>
              <a:rPr lang="ja-JP" altLang="en-US" sz="950" spc="-130" dirty="0">
                <a:latin typeface="+mn-ea"/>
                <a:cs typeface="Calibri Light"/>
              </a:rPr>
              <a:t>安全･安心</a:t>
            </a:r>
            <a:r>
              <a:rPr lang="en-US" altLang="ja-JP" sz="950" spc="-130" dirty="0">
                <a:latin typeface="+mn-ea"/>
                <a:cs typeface="Calibri Light"/>
              </a:rPr>
              <a:t> </a:t>
            </a:r>
            <a:br>
              <a:rPr lang="en-US" altLang="ja-JP" sz="950" spc="-130" dirty="0">
                <a:latin typeface="+mn-ea"/>
                <a:cs typeface="Calibri Light"/>
              </a:rPr>
            </a:br>
            <a:r>
              <a:rPr lang="en-US" altLang="ja-JP" sz="950" spc="-130" dirty="0">
                <a:latin typeface="+mn-ea"/>
                <a:cs typeface="Calibri Light"/>
              </a:rPr>
              <a:t>④</a:t>
            </a:r>
            <a:r>
              <a:rPr lang="ja-JP" altLang="en-US" sz="950" spc="-130" dirty="0">
                <a:latin typeface="+mn-ea"/>
                <a:cs typeface="Calibri Light"/>
              </a:rPr>
              <a:t>継続･安定･強靱</a:t>
            </a:r>
            <a:r>
              <a:rPr lang="en-US" altLang="ja-JP" sz="950" spc="-130" dirty="0">
                <a:latin typeface="+mn-ea"/>
                <a:cs typeface="Calibri Light"/>
              </a:rPr>
              <a:t>  ⑤</a:t>
            </a:r>
            <a:r>
              <a:rPr lang="ja-JP" altLang="en-US" sz="950" spc="-130" dirty="0">
                <a:latin typeface="+mn-ea"/>
                <a:cs typeface="Calibri Light"/>
              </a:rPr>
              <a:t>社会課題の解決</a:t>
            </a:r>
            <a:r>
              <a:rPr lang="en-US" altLang="ja-JP" sz="950" spc="-130" dirty="0">
                <a:latin typeface="+mn-ea"/>
                <a:cs typeface="Calibri Light"/>
              </a:rPr>
              <a:t>  </a:t>
            </a:r>
            <a:br>
              <a:rPr lang="en-US" altLang="ja-JP" sz="950" spc="-130" dirty="0">
                <a:latin typeface="+mn-ea"/>
                <a:cs typeface="Calibri Light"/>
              </a:rPr>
            </a:br>
            <a:r>
              <a:rPr lang="en-US" altLang="ja-JP" sz="950" spc="-130" dirty="0">
                <a:latin typeface="+mn-ea"/>
                <a:cs typeface="Calibri Light"/>
              </a:rPr>
              <a:t>⑥</a:t>
            </a:r>
            <a:r>
              <a:rPr lang="ja-JP" altLang="en-US" sz="950" spc="-130" dirty="0">
                <a:latin typeface="+mn-ea"/>
                <a:cs typeface="Calibri Light"/>
              </a:rPr>
              <a:t>迅速･柔軟</a:t>
            </a:r>
            <a:r>
              <a:rPr lang="en-US" altLang="ja-JP" sz="950" spc="-130" dirty="0">
                <a:latin typeface="+mn-ea"/>
                <a:cs typeface="Calibri Light"/>
              </a:rPr>
              <a:t>  </a:t>
            </a:r>
            <a:r>
              <a:rPr lang="ja-JP" altLang="en-US" sz="950" spc="-130" dirty="0">
                <a:latin typeface="+mn-ea"/>
                <a:cs typeface="Calibri Light"/>
              </a:rPr>
              <a:t>　　  </a:t>
            </a:r>
            <a:r>
              <a:rPr lang="en-US" altLang="ja-JP" sz="950" spc="-130" dirty="0">
                <a:latin typeface="+mn-ea"/>
                <a:cs typeface="Calibri Light"/>
              </a:rPr>
              <a:t>⑦</a:t>
            </a:r>
            <a:r>
              <a:rPr lang="ja-JP" altLang="en-US" sz="950" spc="-130" dirty="0">
                <a:latin typeface="+mn-ea"/>
                <a:cs typeface="Calibri Light"/>
              </a:rPr>
              <a:t>包摂･多様性</a:t>
            </a:r>
            <a:r>
              <a:rPr lang="en-US" altLang="ja-JP" sz="950" spc="-130" dirty="0">
                <a:latin typeface="+mn-ea"/>
                <a:cs typeface="Calibri Light"/>
              </a:rPr>
              <a:t> ⑧</a:t>
            </a:r>
            <a:r>
              <a:rPr lang="ja-JP" altLang="en-US" sz="950" spc="-130" dirty="0">
                <a:latin typeface="+mn-ea"/>
                <a:cs typeface="Calibri Light"/>
              </a:rPr>
              <a:t>浸透</a:t>
            </a:r>
            <a:r>
              <a:rPr lang="en-US" altLang="ja-JP" sz="950" spc="-130" dirty="0">
                <a:latin typeface="+mn-ea"/>
                <a:cs typeface="Calibri Light"/>
              </a:rPr>
              <a:t> </a:t>
            </a:r>
            <a:br>
              <a:rPr lang="en-US" altLang="ja-JP" sz="950" spc="-130" dirty="0">
                <a:latin typeface="+mn-ea"/>
                <a:cs typeface="Calibri Light"/>
              </a:rPr>
            </a:br>
            <a:r>
              <a:rPr lang="en-US" altLang="ja-JP" sz="950" spc="-130" dirty="0">
                <a:latin typeface="+mn-ea"/>
                <a:cs typeface="Calibri Light"/>
              </a:rPr>
              <a:t>⑨</a:t>
            </a:r>
            <a:r>
              <a:rPr lang="ja-JP" altLang="en-US" sz="950" spc="-130" dirty="0">
                <a:latin typeface="+mn-ea"/>
                <a:cs typeface="Calibri Light"/>
              </a:rPr>
              <a:t>新たな価値の創造</a:t>
            </a:r>
            <a:r>
              <a:rPr lang="en-US" altLang="ja-JP" sz="950" spc="-130" dirty="0">
                <a:latin typeface="+mn-ea"/>
                <a:cs typeface="Calibri Light"/>
              </a:rPr>
              <a:t> ⑩</a:t>
            </a:r>
            <a:r>
              <a:rPr lang="ja-JP" altLang="en-US" sz="950" spc="-130" dirty="0">
                <a:latin typeface="+mn-ea"/>
                <a:cs typeface="Calibri Light"/>
              </a:rPr>
              <a:t>飛躍･国際貢献</a:t>
            </a:r>
            <a:endParaRPr lang="en-US" altLang="ja-JP" sz="950" spc="-130" dirty="0">
              <a:latin typeface="+mn-ea"/>
              <a:cs typeface="Calibri Light"/>
            </a:endParaRPr>
          </a:p>
        </p:txBody>
      </p:sp>
      <p:sp>
        <p:nvSpPr>
          <p:cNvPr id="84" name="正方形/長方形 83">
            <a:extLst>
              <a:ext uri="{FF2B5EF4-FFF2-40B4-BE49-F238E27FC236}">
                <a16:creationId xmlns:a16="http://schemas.microsoft.com/office/drawing/2014/main" id="{D21A735C-7CBD-4181-8073-E98742AA24A9}"/>
              </a:ext>
            </a:extLst>
          </p:cNvPr>
          <p:cNvSpPr/>
          <p:nvPr/>
        </p:nvSpPr>
        <p:spPr>
          <a:xfrm>
            <a:off x="594360" y="1813615"/>
            <a:ext cx="4952901" cy="1590850"/>
          </a:xfrm>
          <a:prstGeom prst="rect">
            <a:avLst/>
          </a:prstGeom>
          <a:noFill/>
          <a:ln w="28575">
            <a:solidFill>
              <a:srgbClr val="C3D4F5"/>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ja-JP" altLang="en-US" sz="1300" b="1">
              <a:solidFill>
                <a:srgbClr val="1E50B5"/>
              </a:solidFill>
              <a:latin typeface="+mn-ea"/>
              <a:cs typeface="Calibri Light"/>
            </a:endParaRPr>
          </a:p>
        </p:txBody>
      </p:sp>
      <p:sp>
        <p:nvSpPr>
          <p:cNvPr id="13" name="Title 1">
            <a:extLst>
              <a:ext uri="{FF2B5EF4-FFF2-40B4-BE49-F238E27FC236}">
                <a16:creationId xmlns:a16="http://schemas.microsoft.com/office/drawing/2014/main" id="{AF7A88FD-CB29-4CDA-A6BF-39A66A56E6DF}"/>
              </a:ext>
            </a:extLst>
          </p:cNvPr>
          <p:cNvSpPr txBox="1">
            <a:spLocks/>
          </p:cNvSpPr>
          <p:nvPr/>
        </p:nvSpPr>
        <p:spPr>
          <a:xfrm>
            <a:off x="1087420" y="-90772"/>
            <a:ext cx="9944798" cy="52832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b="1" dirty="0">
                <a:latin typeface="+mn-ea"/>
                <a:ea typeface="+mn-ea"/>
                <a:cs typeface="Calibri Light"/>
              </a:rPr>
              <a:t>デジタル社会の実現に向けた重点計画の概要</a:t>
            </a:r>
          </a:p>
        </p:txBody>
      </p:sp>
      <p:pic>
        <p:nvPicPr>
          <p:cNvPr id="14" name="図 4" descr="図形, 四角形&#10;&#10;説明は自動で生成されたものです">
            <a:extLst>
              <a:ext uri="{FF2B5EF4-FFF2-40B4-BE49-F238E27FC236}">
                <a16:creationId xmlns:a16="http://schemas.microsoft.com/office/drawing/2014/main" id="{C26DB67A-74D6-4308-AD46-B21005A5581E}"/>
              </a:ext>
            </a:extLst>
          </p:cNvPr>
          <p:cNvPicPr>
            <a:picLocks noChangeAspect="1"/>
          </p:cNvPicPr>
          <p:nvPr/>
        </p:nvPicPr>
        <p:blipFill>
          <a:blip r:embed="rId3"/>
          <a:stretch>
            <a:fillRect/>
          </a:stretch>
        </p:blipFill>
        <p:spPr>
          <a:xfrm>
            <a:off x="578122" y="134791"/>
            <a:ext cx="509298" cy="77193"/>
          </a:xfrm>
          <a:prstGeom prst="rect">
            <a:avLst/>
          </a:prstGeom>
        </p:spPr>
      </p:pic>
      <p:sp>
        <p:nvSpPr>
          <p:cNvPr id="17" name="テキスト ボックス 16">
            <a:extLst>
              <a:ext uri="{FF2B5EF4-FFF2-40B4-BE49-F238E27FC236}">
                <a16:creationId xmlns:a16="http://schemas.microsoft.com/office/drawing/2014/main" id="{CB42E06F-1CBE-4ABC-B2C6-3C71C82C1D3A}"/>
              </a:ext>
            </a:extLst>
          </p:cNvPr>
          <p:cNvSpPr txBox="1"/>
          <p:nvPr/>
        </p:nvSpPr>
        <p:spPr>
          <a:xfrm>
            <a:off x="594360" y="3672686"/>
            <a:ext cx="4209152" cy="3248838"/>
          </a:xfrm>
          <a:prstGeom prst="rect">
            <a:avLst/>
          </a:prstGeom>
          <a:noFill/>
          <a:ln>
            <a:noFill/>
          </a:ln>
        </p:spPr>
        <p:txBody>
          <a:bodyPr wrap="square" lIns="91440" tIns="45720" rIns="91440" bIns="45720" anchor="t">
            <a:spAutoFit/>
          </a:bodyPr>
          <a:lstStyle/>
          <a:p>
            <a:r>
              <a:rPr lang="ja-JP" altLang="en-US" sz="1200" b="1" dirty="0">
                <a:solidFill>
                  <a:srgbClr val="1E50B5"/>
                </a:solidFill>
                <a:latin typeface="+mn-ea"/>
                <a:cs typeface="Calibri Light"/>
              </a:rPr>
              <a:t>国民に対する行政サービスのデジタル化</a:t>
            </a:r>
            <a:endParaRPr lang="en-US" altLang="ja-JP" sz="1200" b="1" dirty="0">
              <a:solidFill>
                <a:srgbClr val="1E50B5"/>
              </a:solidFill>
              <a:latin typeface="+mn-ea"/>
              <a:cs typeface="Calibri Light"/>
            </a:endParaRPr>
          </a:p>
          <a:p>
            <a:pPr marL="88900" indent="-85725" defTabSz="396000">
              <a:lnSpc>
                <a:spcPct val="110000"/>
              </a:lnSpc>
              <a:buFont typeface="Arial" panose="020B0604020202020204" pitchFamily="34" charset="0"/>
              <a:buChar char="•"/>
            </a:pPr>
            <a:r>
              <a:rPr lang="ja-JP" altLang="en-US" sz="1080" b="1" dirty="0">
                <a:latin typeface="+mn-ea"/>
                <a:cs typeface="Calibri Light"/>
              </a:rPr>
              <a:t>国・地方公共団体・民間を通じたトータルデザイン</a:t>
            </a:r>
            <a:endParaRPr lang="en-US" altLang="ja-JP" sz="1080" b="1" dirty="0">
              <a:latin typeface="+mn-ea"/>
              <a:cs typeface="Calibri Light"/>
            </a:endParaRPr>
          </a:p>
          <a:p>
            <a:pPr marL="3175" defTabSz="396000">
              <a:lnSpc>
                <a:spcPct val="110000"/>
              </a:lnSpc>
            </a:pPr>
            <a:r>
              <a:rPr lang="ja-JP" altLang="en-US" sz="900" dirty="0">
                <a:latin typeface="+mn-ea"/>
                <a:cs typeface="Calibri Light"/>
              </a:rPr>
              <a:t>　アーキテクチャの将来像整理</a:t>
            </a:r>
            <a:r>
              <a:rPr lang="en-US" altLang="ja-JP" sz="900" dirty="0">
                <a:latin typeface="+mn-ea"/>
                <a:cs typeface="Calibri Light"/>
              </a:rPr>
              <a:t>/</a:t>
            </a:r>
            <a:r>
              <a:rPr lang="ja-JP" altLang="en-US" sz="900" dirty="0">
                <a:latin typeface="+mn-ea"/>
                <a:cs typeface="Calibri Light"/>
              </a:rPr>
              <a:t>公共サービスメッシュの整備</a:t>
            </a:r>
            <a:endParaRPr lang="en-US" altLang="ja-JP" sz="900" dirty="0">
              <a:latin typeface="+mn-ea"/>
              <a:cs typeface="Calibri Light"/>
            </a:endParaRPr>
          </a:p>
          <a:p>
            <a:pPr marL="88900" indent="-85725" defTabSz="396000">
              <a:lnSpc>
                <a:spcPct val="110000"/>
              </a:lnSpc>
              <a:buFont typeface="Arial" panose="020B0604020202020204" pitchFamily="34" charset="0"/>
              <a:buChar char="•"/>
            </a:pPr>
            <a:r>
              <a:rPr lang="ja-JP" altLang="en-US" sz="1100" b="1" dirty="0">
                <a:latin typeface="+mn-ea"/>
                <a:cs typeface="Calibri Light"/>
              </a:rPr>
              <a:t>マイナンバー制度の利活用の推進</a:t>
            </a:r>
            <a:endParaRPr lang="en-US" altLang="ja-JP" sz="1100" b="1" dirty="0">
              <a:latin typeface="+mn-ea"/>
              <a:cs typeface="Calibri Light"/>
            </a:endParaRPr>
          </a:p>
          <a:p>
            <a:pPr marL="3175" defTabSz="396000">
              <a:lnSpc>
                <a:spcPct val="110000"/>
              </a:lnSpc>
            </a:pPr>
            <a:r>
              <a:rPr lang="ja-JP" altLang="en-US" sz="900" dirty="0">
                <a:latin typeface="+mn-ea"/>
                <a:cs typeface="Calibri Light"/>
              </a:rPr>
              <a:t>　情報連携の拡大</a:t>
            </a:r>
            <a:r>
              <a:rPr lang="en-US" altLang="ja-JP" sz="900" dirty="0">
                <a:latin typeface="+mn-ea"/>
                <a:cs typeface="Calibri Light"/>
              </a:rPr>
              <a:t>/</a:t>
            </a:r>
            <a:r>
              <a:rPr lang="ja-JP" altLang="en-US" sz="900" dirty="0">
                <a:latin typeface="+mn-ea"/>
                <a:cs typeface="Calibri Light"/>
              </a:rPr>
              <a:t>国家資格等のデジタル化の推進</a:t>
            </a:r>
            <a:r>
              <a:rPr lang="en-US" altLang="ja-JP" sz="900" dirty="0">
                <a:latin typeface="+mn-ea"/>
                <a:cs typeface="Calibri Light"/>
              </a:rPr>
              <a:t>/</a:t>
            </a:r>
            <a:r>
              <a:rPr lang="ja-JP" altLang="en-US" sz="900" dirty="0">
                <a:latin typeface="+mn-ea"/>
                <a:cs typeface="Calibri Light"/>
              </a:rPr>
              <a:t>特定公的</a:t>
            </a:r>
            <a:endParaRPr lang="en-US" altLang="ja-JP" sz="900" dirty="0">
              <a:latin typeface="+mn-ea"/>
              <a:cs typeface="Calibri Light"/>
            </a:endParaRPr>
          </a:p>
          <a:p>
            <a:pPr marL="3175" defTabSz="396000">
              <a:lnSpc>
                <a:spcPct val="110000"/>
              </a:lnSpc>
            </a:pPr>
            <a:r>
              <a:rPr lang="ja-JP" altLang="en-US" sz="900" dirty="0">
                <a:latin typeface="+mn-ea"/>
                <a:cs typeface="Calibri Light"/>
              </a:rPr>
              <a:t>　給付制度の活用及び公金受取口座の登録・利用の推進</a:t>
            </a:r>
            <a:endParaRPr lang="en-US" altLang="ja-JP" sz="900" dirty="0">
              <a:latin typeface="+mn-ea"/>
              <a:cs typeface="Calibri Light"/>
            </a:endParaRPr>
          </a:p>
          <a:p>
            <a:pPr marL="88900" indent="-85725" defTabSz="396000">
              <a:lnSpc>
                <a:spcPct val="110000"/>
              </a:lnSpc>
              <a:buFont typeface="Arial" panose="020B0604020202020204" pitchFamily="34" charset="0"/>
              <a:buChar char="•"/>
            </a:pPr>
            <a:r>
              <a:rPr lang="ja-JP" altLang="en-US" sz="1100" b="1" dirty="0">
                <a:latin typeface="+mn-ea"/>
                <a:cs typeface="Calibri Light"/>
              </a:rPr>
              <a:t>マイナンバーカードの普及及び利用の推進</a:t>
            </a:r>
            <a:endParaRPr lang="en-US" altLang="ja-JP" sz="1100" b="1" dirty="0">
              <a:latin typeface="+mn-ea"/>
              <a:cs typeface="Calibri Light"/>
            </a:endParaRPr>
          </a:p>
          <a:p>
            <a:pPr marL="3175" defTabSz="396000">
              <a:lnSpc>
                <a:spcPct val="110000"/>
              </a:lnSpc>
            </a:pPr>
            <a:r>
              <a:rPr lang="ja-JP" altLang="en-US" sz="900" b="1" dirty="0">
                <a:latin typeface="+mn-ea"/>
                <a:cs typeface="Calibri Light"/>
              </a:rPr>
              <a:t>　</a:t>
            </a:r>
            <a:r>
              <a:rPr lang="ja-JP" altLang="en-US" sz="900" dirty="0">
                <a:latin typeface="+mn-ea"/>
                <a:cs typeface="Calibri Light"/>
              </a:rPr>
              <a:t>オンライン市役所サービス</a:t>
            </a:r>
            <a:r>
              <a:rPr lang="en-US" altLang="ja-JP" sz="900" dirty="0">
                <a:latin typeface="+mn-ea"/>
                <a:cs typeface="Calibri Light"/>
              </a:rPr>
              <a:t>/</a:t>
            </a:r>
            <a:r>
              <a:rPr lang="ja-JP" altLang="en-US" sz="900" dirty="0">
                <a:latin typeface="+mn-ea"/>
                <a:cs typeface="Calibri Light"/>
              </a:rPr>
              <a:t>市民カード化</a:t>
            </a:r>
            <a:r>
              <a:rPr lang="en-US" altLang="ja-JP" sz="900" dirty="0">
                <a:latin typeface="+mn-ea"/>
                <a:cs typeface="Calibri Light"/>
              </a:rPr>
              <a:t>/</a:t>
            </a:r>
            <a:r>
              <a:rPr lang="ja-JP" altLang="en-US" sz="900" dirty="0">
                <a:latin typeface="+mn-ea"/>
                <a:cs typeface="Calibri Light"/>
              </a:rPr>
              <a:t>民間利用推進</a:t>
            </a:r>
            <a:r>
              <a:rPr lang="en-US" altLang="ja-JP" sz="900" dirty="0">
                <a:latin typeface="+mn-ea"/>
                <a:cs typeface="Calibri Light"/>
              </a:rPr>
              <a:t>/</a:t>
            </a:r>
          </a:p>
          <a:p>
            <a:pPr marL="85725" indent="-85725">
              <a:lnSpc>
                <a:spcPct val="110000"/>
              </a:lnSpc>
            </a:pPr>
            <a:r>
              <a:rPr lang="ja-JP" altLang="en-US" sz="900" dirty="0">
                <a:latin typeface="+mn-ea"/>
                <a:cs typeface="Calibri Light"/>
              </a:rPr>
              <a:t>　健康保険証利用</a:t>
            </a:r>
            <a:r>
              <a:rPr lang="en-US" altLang="ja-JP" sz="900" dirty="0">
                <a:latin typeface="+mn-ea"/>
                <a:cs typeface="Calibri Light"/>
              </a:rPr>
              <a:t>/</a:t>
            </a:r>
            <a:r>
              <a:rPr lang="ja-JP" altLang="en-US" sz="900" dirty="0">
                <a:latin typeface="+mn-ea"/>
                <a:cs typeface="Calibri Light"/>
              </a:rPr>
              <a:t>運転免許証と一体化</a:t>
            </a:r>
            <a:r>
              <a:rPr lang="en-US" altLang="ja-JP" sz="900" dirty="0">
                <a:latin typeface="+mn-ea"/>
                <a:cs typeface="Calibri Light"/>
              </a:rPr>
              <a:t>/</a:t>
            </a:r>
            <a:r>
              <a:rPr lang="ja-JP" altLang="en-US" sz="900" dirty="0">
                <a:latin typeface="+mn-ea"/>
                <a:cs typeface="Calibri Light"/>
              </a:rPr>
              <a:t>個人認証アプリの</a:t>
            </a:r>
            <a:endParaRPr lang="en-US" altLang="ja-JP" sz="900" dirty="0">
              <a:latin typeface="+mn-ea"/>
              <a:cs typeface="Calibri Light"/>
            </a:endParaRPr>
          </a:p>
          <a:p>
            <a:pPr marL="85725" indent="-85725">
              <a:lnSpc>
                <a:spcPct val="110000"/>
              </a:lnSpc>
            </a:pPr>
            <a:r>
              <a:rPr lang="ja-JP" altLang="en-US" sz="900" dirty="0">
                <a:latin typeface="+mn-ea"/>
                <a:cs typeface="Calibri Light"/>
              </a:rPr>
              <a:t>　開発・活用促進</a:t>
            </a:r>
            <a:r>
              <a:rPr lang="en-US" altLang="ja-JP" sz="900" dirty="0">
                <a:latin typeface="+mn-ea"/>
                <a:cs typeface="Calibri Light"/>
              </a:rPr>
              <a:t>/</a:t>
            </a:r>
            <a:r>
              <a:rPr lang="ja-JP" altLang="en-US" sz="900" dirty="0">
                <a:latin typeface="+mn-ea"/>
                <a:cs typeface="Calibri Light"/>
              </a:rPr>
              <a:t>次期マイナンバーカード検討</a:t>
            </a:r>
            <a:endParaRPr lang="en-US" altLang="ja-JP" sz="900" dirty="0">
              <a:latin typeface="+mn-ea"/>
              <a:cs typeface="Calibri Light"/>
            </a:endParaRPr>
          </a:p>
          <a:p>
            <a:pPr marL="88900" indent="-85725" defTabSz="396000">
              <a:lnSpc>
                <a:spcPct val="110000"/>
              </a:lnSpc>
              <a:buFont typeface="Arial" panose="020B0604020202020204" pitchFamily="34" charset="0"/>
              <a:buChar char="•"/>
            </a:pPr>
            <a:r>
              <a:rPr lang="ja-JP" altLang="en-US" sz="1100" b="1" dirty="0">
                <a:latin typeface="+mn-ea"/>
                <a:cs typeface="Calibri Light"/>
              </a:rPr>
              <a:t>公共フロントサービスの提供等</a:t>
            </a:r>
            <a:endParaRPr lang="en-US" altLang="ja-JP" sz="1100" b="1" dirty="0">
              <a:latin typeface="+mn-ea"/>
              <a:cs typeface="Calibri Light"/>
            </a:endParaRPr>
          </a:p>
          <a:p>
            <a:pPr marL="85725" indent="-85725">
              <a:lnSpc>
                <a:spcPct val="110000"/>
              </a:lnSpc>
            </a:pPr>
            <a:r>
              <a:rPr lang="ja-JP" altLang="en-US" sz="900" dirty="0">
                <a:latin typeface="+mn-ea"/>
                <a:cs typeface="Calibri Light"/>
              </a:rPr>
              <a:t>　マイナポータル継続改善</a:t>
            </a:r>
            <a:r>
              <a:rPr lang="en-US" altLang="ja-JP" sz="900" dirty="0">
                <a:latin typeface="+mn-ea"/>
                <a:cs typeface="Calibri Light"/>
              </a:rPr>
              <a:t>/</a:t>
            </a:r>
            <a:r>
              <a:rPr lang="ja-JP" altLang="en-US" sz="900" dirty="0">
                <a:latin typeface="+mn-ea"/>
                <a:cs typeface="Calibri Light"/>
              </a:rPr>
              <a:t>預貯金付番の円滑化</a:t>
            </a:r>
            <a:endParaRPr lang="en-US" altLang="ja-JP" sz="900" dirty="0">
              <a:latin typeface="+mn-ea"/>
              <a:cs typeface="Calibri Light"/>
            </a:endParaRPr>
          </a:p>
          <a:p>
            <a:pPr>
              <a:lnSpc>
                <a:spcPct val="120000"/>
              </a:lnSpc>
            </a:pPr>
            <a:r>
              <a:rPr lang="ja-JP" altLang="en-US" sz="1200" b="1" dirty="0">
                <a:solidFill>
                  <a:srgbClr val="1E50B5"/>
                </a:solidFill>
                <a:latin typeface="+mn-ea"/>
                <a:cs typeface="Calibri Light"/>
              </a:rPr>
              <a:t>安全・安心で便利な暮らしのデジタル化</a:t>
            </a:r>
          </a:p>
          <a:p>
            <a:pPr marL="88900" indent="-85725" defTabSz="396000">
              <a:lnSpc>
                <a:spcPct val="110000"/>
              </a:lnSpc>
              <a:buFont typeface="Arial" panose="020B0604020202020204" pitchFamily="34" charset="0"/>
              <a:buChar char="•"/>
            </a:pPr>
            <a:r>
              <a:rPr lang="ja-JP" altLang="en-US" sz="1100" b="1" dirty="0">
                <a:latin typeface="+mn-ea"/>
                <a:cs typeface="Calibri Light"/>
              </a:rPr>
              <a:t>準公共分野のデジタル化の推進等</a:t>
            </a:r>
            <a:endParaRPr lang="en-US" altLang="ja-JP" sz="1100" b="1" dirty="0">
              <a:latin typeface="+mn-ea"/>
              <a:cs typeface="Calibri Light"/>
            </a:endParaRPr>
          </a:p>
          <a:p>
            <a:pPr marL="85725" indent="-85725">
              <a:lnSpc>
                <a:spcPct val="110000"/>
              </a:lnSpc>
            </a:pPr>
            <a:r>
              <a:rPr lang="ja-JP" altLang="en-US" sz="900" dirty="0">
                <a:latin typeface="+mn-ea"/>
                <a:cs typeface="Calibri Light"/>
              </a:rPr>
              <a:t>　健康・医療・介護</a:t>
            </a:r>
            <a:br>
              <a:rPr lang="ja-JP" altLang="en-US" sz="900" dirty="0">
                <a:latin typeface="+mn-ea"/>
                <a:cs typeface="Calibri Light"/>
              </a:rPr>
            </a:br>
            <a:r>
              <a:rPr lang="ja-JP" altLang="en-US" sz="900" dirty="0">
                <a:latin typeface="+mn-ea"/>
                <a:cs typeface="Calibri Light"/>
              </a:rPr>
              <a:t>　</a:t>
            </a:r>
            <a:r>
              <a:rPr lang="en-US" altLang="ja-JP" sz="900" dirty="0">
                <a:latin typeface="+mn-ea"/>
                <a:cs typeface="Calibri Light"/>
              </a:rPr>
              <a:t>(</a:t>
            </a:r>
            <a:r>
              <a:rPr lang="ja-JP" altLang="en-US" sz="900" dirty="0">
                <a:latin typeface="+mn-ea"/>
                <a:cs typeface="Calibri Light"/>
              </a:rPr>
              <a:t>医療</a:t>
            </a:r>
            <a:r>
              <a:rPr lang="en-US" altLang="ja-JP" sz="900" dirty="0">
                <a:latin typeface="+mn-ea"/>
                <a:cs typeface="Calibri Light"/>
              </a:rPr>
              <a:t>DX/</a:t>
            </a:r>
            <a:r>
              <a:rPr lang="ja-JP" altLang="en-US" sz="900" dirty="0">
                <a:latin typeface="+mn-ea"/>
                <a:cs typeface="Calibri Light"/>
              </a:rPr>
              <a:t>オンライン診療</a:t>
            </a:r>
            <a:r>
              <a:rPr lang="en-US" altLang="ja-JP" sz="900" dirty="0">
                <a:latin typeface="+mn-ea"/>
                <a:cs typeface="Calibri Light"/>
              </a:rPr>
              <a:t>/</a:t>
            </a:r>
            <a:r>
              <a:rPr lang="ja-JP" altLang="en-US" sz="900" dirty="0">
                <a:latin typeface="+mn-ea"/>
                <a:cs typeface="Calibri Light"/>
              </a:rPr>
              <a:t>次の感染症危機への備え</a:t>
            </a:r>
            <a:r>
              <a:rPr lang="en-US" altLang="ja-JP" sz="900" dirty="0">
                <a:latin typeface="+mn-ea"/>
                <a:cs typeface="Calibri Light"/>
              </a:rPr>
              <a:t>)/</a:t>
            </a:r>
          </a:p>
          <a:p>
            <a:pPr marL="85725" indent="-85725">
              <a:lnSpc>
                <a:spcPct val="110000"/>
              </a:lnSpc>
            </a:pPr>
            <a:r>
              <a:rPr lang="ja-JP" altLang="en-US" sz="900" dirty="0">
                <a:latin typeface="+mn-ea"/>
                <a:cs typeface="Calibri Light"/>
              </a:rPr>
              <a:t>　教育</a:t>
            </a:r>
            <a:r>
              <a:rPr lang="en-US" altLang="ja-JP" sz="900" dirty="0">
                <a:latin typeface="+mn-ea"/>
                <a:cs typeface="Calibri Light"/>
              </a:rPr>
              <a:t>(GIGA</a:t>
            </a:r>
            <a:r>
              <a:rPr lang="ja-JP" altLang="en-US" sz="900" dirty="0">
                <a:latin typeface="+mn-ea"/>
                <a:cs typeface="Calibri Light"/>
              </a:rPr>
              <a:t>スクール構想</a:t>
            </a:r>
            <a:r>
              <a:rPr lang="en-US" altLang="ja-JP" sz="900" dirty="0">
                <a:latin typeface="+mn-ea"/>
                <a:cs typeface="Calibri Light"/>
              </a:rPr>
              <a:t>/</a:t>
            </a:r>
            <a:r>
              <a:rPr lang="ja-JP" altLang="en-US" sz="900" dirty="0">
                <a:latin typeface="+mn-ea"/>
                <a:cs typeface="Calibri Light"/>
              </a:rPr>
              <a:t>教育データ利活用</a:t>
            </a:r>
            <a:r>
              <a:rPr lang="en-US" altLang="ja-JP" sz="900" dirty="0">
                <a:latin typeface="+mn-ea"/>
                <a:cs typeface="Calibri Light"/>
              </a:rPr>
              <a:t>)</a:t>
            </a:r>
          </a:p>
          <a:p>
            <a:pPr marL="85725" indent="-85725">
              <a:lnSpc>
                <a:spcPct val="110000"/>
              </a:lnSpc>
            </a:pPr>
            <a:r>
              <a:rPr lang="ja-JP" altLang="en-US" sz="900" dirty="0">
                <a:latin typeface="+mn-ea"/>
                <a:cs typeface="Calibri Light"/>
              </a:rPr>
              <a:t>　防災</a:t>
            </a:r>
            <a:r>
              <a:rPr lang="en-US" altLang="ja-JP" sz="900" dirty="0">
                <a:latin typeface="+mn-ea"/>
                <a:cs typeface="Calibri Light"/>
              </a:rPr>
              <a:t>(</a:t>
            </a:r>
            <a:r>
              <a:rPr lang="ja-JP" altLang="en-US" sz="900" dirty="0">
                <a:latin typeface="+mn-ea"/>
                <a:cs typeface="Calibri Light"/>
              </a:rPr>
              <a:t>防災デジタルプラットフォーム</a:t>
            </a:r>
            <a:r>
              <a:rPr lang="en-US" altLang="ja-JP" sz="900" dirty="0">
                <a:latin typeface="+mn-ea"/>
                <a:cs typeface="Calibri Light"/>
              </a:rPr>
              <a:t>/</a:t>
            </a:r>
            <a:r>
              <a:rPr lang="ja-JP" altLang="en-US" sz="900" dirty="0">
                <a:latin typeface="+mn-ea"/>
                <a:cs typeface="Calibri Light"/>
              </a:rPr>
              <a:t>防災</a:t>
            </a:r>
            <a:r>
              <a:rPr lang="en-US" altLang="ja-JP" sz="900" dirty="0">
                <a:latin typeface="+mn-ea"/>
                <a:cs typeface="Calibri Light"/>
              </a:rPr>
              <a:t>DX</a:t>
            </a:r>
            <a:r>
              <a:rPr lang="ja-JP" altLang="en-US" sz="900" dirty="0">
                <a:latin typeface="+mn-ea"/>
                <a:cs typeface="Calibri Light"/>
              </a:rPr>
              <a:t>サービスマップ</a:t>
            </a:r>
            <a:r>
              <a:rPr lang="en-US" altLang="ja-JP" sz="900" dirty="0">
                <a:latin typeface="+mn-ea"/>
                <a:cs typeface="Calibri Light"/>
              </a:rPr>
              <a:t>)/</a:t>
            </a:r>
          </a:p>
          <a:p>
            <a:pPr marL="85725" indent="-85725">
              <a:lnSpc>
                <a:spcPct val="110000"/>
              </a:lnSpc>
            </a:pPr>
            <a:r>
              <a:rPr lang="ja-JP" altLang="en-US" sz="900" dirty="0">
                <a:latin typeface="+mn-ea"/>
                <a:cs typeface="Calibri Light"/>
              </a:rPr>
              <a:t>　こども</a:t>
            </a:r>
            <a:r>
              <a:rPr lang="en-US" altLang="ja-JP" sz="900" dirty="0">
                <a:latin typeface="+mn-ea"/>
                <a:cs typeface="Calibri Light"/>
              </a:rPr>
              <a:t>/</a:t>
            </a:r>
            <a:r>
              <a:rPr lang="ja-JP" altLang="en-US" sz="900" dirty="0">
                <a:latin typeface="+mn-ea"/>
                <a:cs typeface="Calibri Light"/>
              </a:rPr>
              <a:t>モビリティ</a:t>
            </a:r>
            <a:r>
              <a:rPr lang="en-US" altLang="ja-JP" sz="900" dirty="0">
                <a:latin typeface="+mn-ea"/>
                <a:cs typeface="Calibri Light"/>
              </a:rPr>
              <a:t>/</a:t>
            </a:r>
            <a:r>
              <a:rPr lang="ja-JP" altLang="en-US" sz="900" dirty="0">
                <a:latin typeface="+mn-ea"/>
                <a:cs typeface="Calibri Light"/>
              </a:rPr>
              <a:t>取引</a:t>
            </a:r>
            <a:r>
              <a:rPr lang="en-US" altLang="ja-JP" sz="900" dirty="0">
                <a:latin typeface="+mn-ea"/>
                <a:cs typeface="Calibri Light"/>
              </a:rPr>
              <a:t>(</a:t>
            </a:r>
            <a:r>
              <a:rPr lang="ja-JP" altLang="en-US" sz="900" dirty="0">
                <a:latin typeface="+mn-ea"/>
                <a:cs typeface="Calibri Light"/>
              </a:rPr>
              <a:t>デジタルインボイス等</a:t>
            </a:r>
            <a:r>
              <a:rPr lang="en-US" altLang="ja-JP" sz="900" dirty="0">
                <a:latin typeface="+mn-ea"/>
                <a:cs typeface="Calibri Light"/>
              </a:rPr>
              <a:t>)/</a:t>
            </a:r>
          </a:p>
        </p:txBody>
      </p:sp>
      <p:sp>
        <p:nvSpPr>
          <p:cNvPr id="9" name="正方形/長方形 8">
            <a:extLst>
              <a:ext uri="{FF2B5EF4-FFF2-40B4-BE49-F238E27FC236}">
                <a16:creationId xmlns:a16="http://schemas.microsoft.com/office/drawing/2014/main" id="{40C6ECAB-68CD-4E04-8EC0-CA19CA324ACE}"/>
              </a:ext>
            </a:extLst>
          </p:cNvPr>
          <p:cNvSpPr/>
          <p:nvPr/>
        </p:nvSpPr>
        <p:spPr>
          <a:xfrm>
            <a:off x="578123" y="871303"/>
            <a:ext cx="11342684" cy="229230"/>
          </a:xfrm>
          <a:prstGeom prst="rect">
            <a:avLst/>
          </a:prstGeom>
          <a:solidFill>
            <a:srgbClr val="C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400" b="1">
                <a:solidFill>
                  <a:srgbClr val="1E50B5"/>
                </a:solidFill>
                <a:latin typeface="+mn-ea"/>
                <a:cs typeface="Calibri Light"/>
              </a:rPr>
              <a:t>我が国が目指すデジタル社会</a:t>
            </a:r>
            <a:r>
              <a:rPr lang="ja-JP" altLang="en-US" sz="1150" b="1">
                <a:solidFill>
                  <a:schemeClr val="tx1"/>
                </a:solidFill>
                <a:latin typeface="+mn-ea"/>
              </a:rPr>
              <a:t>「デジタルの活用により、一人ひとりのニーズに合ったサービスを選ぶことができ、多様な幸せが実現できる社会」</a:t>
            </a:r>
            <a:endParaRPr lang="en-US" altLang="ja-JP" sz="1150" b="1">
              <a:solidFill>
                <a:schemeClr val="tx1"/>
              </a:solidFill>
              <a:latin typeface="+mn-ea"/>
            </a:endParaRPr>
          </a:p>
        </p:txBody>
      </p:sp>
      <p:sp>
        <p:nvSpPr>
          <p:cNvPr id="27" name="テキスト ボックス 26">
            <a:extLst>
              <a:ext uri="{FF2B5EF4-FFF2-40B4-BE49-F238E27FC236}">
                <a16:creationId xmlns:a16="http://schemas.microsoft.com/office/drawing/2014/main" id="{EE3749B2-C38A-42F1-A26C-585A5C32B5D6}"/>
              </a:ext>
            </a:extLst>
          </p:cNvPr>
          <p:cNvSpPr txBox="1"/>
          <p:nvPr/>
        </p:nvSpPr>
        <p:spPr>
          <a:xfrm>
            <a:off x="578122" y="351741"/>
            <a:ext cx="11323221" cy="507703"/>
          </a:xfrm>
          <a:prstGeom prst="rect">
            <a:avLst/>
          </a:prstGeom>
          <a:noFill/>
          <a:ln>
            <a:noFill/>
          </a:ln>
        </p:spPr>
        <p:txBody>
          <a:bodyPr wrap="square">
            <a:spAutoFit/>
          </a:bodyPr>
          <a:lstStyle/>
          <a:p>
            <a:pPr algn="just">
              <a:lnSpc>
                <a:spcPct val="110000"/>
              </a:lnSpc>
            </a:pPr>
            <a:r>
              <a:rPr lang="ja-JP" altLang="en-US" sz="1250" kern="100" dirty="0">
                <a:solidFill>
                  <a:srgbClr val="1E50B5"/>
                </a:solidFill>
                <a:latin typeface="+mn-ea"/>
                <a:cs typeface="Calibri Light"/>
              </a:rPr>
              <a:t>■ </a:t>
            </a:r>
            <a:r>
              <a:rPr lang="ja-JP" altLang="en-US" sz="1250" b="1" kern="100" dirty="0">
                <a:latin typeface="+mn-ea"/>
                <a:cs typeface="Calibri Light"/>
              </a:rPr>
              <a:t>デジタル社会の形成のために政府が迅速かつ重点的に実施すべき施策等</a:t>
            </a:r>
            <a:r>
              <a:rPr lang="ja-JP" altLang="en-US" sz="1250" kern="100" dirty="0">
                <a:latin typeface="+mn-ea"/>
                <a:cs typeface="Calibri Light"/>
              </a:rPr>
              <a:t>を定めるもの。（デジタル社会形成</a:t>
            </a:r>
            <a:r>
              <a:rPr lang="ja-JP" altLang="en-US" sz="1250" kern="100">
                <a:latin typeface="+mn-ea"/>
                <a:cs typeface="Calibri Light"/>
              </a:rPr>
              <a:t>基本法</a:t>
            </a:r>
            <a:r>
              <a:rPr lang="en-US" altLang="ja-JP" sz="1250" kern="100" dirty="0">
                <a:latin typeface="+mn-ea"/>
                <a:cs typeface="Calibri Light"/>
              </a:rPr>
              <a:t>38</a:t>
            </a:r>
            <a:r>
              <a:rPr lang="ja-JP" altLang="en-US" sz="1250" kern="100" dirty="0">
                <a:latin typeface="+mn-ea"/>
                <a:cs typeface="Calibri Light"/>
              </a:rPr>
              <a:t>②等） </a:t>
            </a:r>
            <a:endParaRPr lang="en-US" altLang="ja-JP" sz="1250" kern="100" dirty="0">
              <a:latin typeface="+mn-ea"/>
              <a:cs typeface="Calibri Light"/>
            </a:endParaRPr>
          </a:p>
          <a:p>
            <a:pPr algn="just">
              <a:lnSpc>
                <a:spcPct val="110000"/>
              </a:lnSpc>
            </a:pPr>
            <a:r>
              <a:rPr lang="ja-JP" altLang="en-US" sz="1250" kern="100" dirty="0">
                <a:solidFill>
                  <a:srgbClr val="1E50B5"/>
                </a:solidFill>
                <a:latin typeface="+mn-ea"/>
                <a:cs typeface="Calibri Light"/>
              </a:rPr>
              <a:t>■ </a:t>
            </a:r>
            <a:r>
              <a:rPr lang="ja-JP" altLang="en-US" sz="1250" b="1" kern="100" dirty="0">
                <a:latin typeface="+mn-ea"/>
                <a:cs typeface="Calibri Light"/>
              </a:rPr>
              <a:t>デジタル社会の実現の司令塔であるデジタル庁のみならず各省庁の取組も含め工程表などスケジュール</a:t>
            </a:r>
            <a:r>
              <a:rPr lang="ja-JP" altLang="en-US" sz="1250" kern="100" dirty="0">
                <a:latin typeface="+mn-ea"/>
                <a:cs typeface="Calibri Light"/>
              </a:rPr>
              <a:t>とあわせて明らかにするもの。</a:t>
            </a:r>
            <a:endParaRPr lang="en-US" altLang="ja-JP" sz="1250" kern="100" dirty="0">
              <a:latin typeface="+mn-ea"/>
              <a:cs typeface="Calibri Light"/>
            </a:endParaRPr>
          </a:p>
        </p:txBody>
      </p:sp>
      <p:sp>
        <p:nvSpPr>
          <p:cNvPr id="46" name="正方形/長方形 45">
            <a:extLst>
              <a:ext uri="{FF2B5EF4-FFF2-40B4-BE49-F238E27FC236}">
                <a16:creationId xmlns:a16="http://schemas.microsoft.com/office/drawing/2014/main" id="{7F3D5883-EA89-4CEC-B76D-727870882BF0}"/>
              </a:ext>
            </a:extLst>
          </p:cNvPr>
          <p:cNvSpPr/>
          <p:nvPr/>
        </p:nvSpPr>
        <p:spPr>
          <a:xfrm>
            <a:off x="578122" y="1145691"/>
            <a:ext cx="1164822" cy="397982"/>
          </a:xfrm>
          <a:prstGeom prst="rect">
            <a:avLst/>
          </a:prstGeom>
          <a:solidFill>
            <a:srgbClr val="C3D4F5"/>
          </a:solidFill>
          <a:ln w="28575">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lnSpc>
                <a:spcPct val="90000"/>
              </a:lnSpc>
            </a:pPr>
            <a:r>
              <a:rPr lang="ja-JP" altLang="en-US" sz="1050" b="1">
                <a:solidFill>
                  <a:srgbClr val="1E50B5"/>
                </a:solidFill>
                <a:latin typeface="+mn-ea"/>
                <a:cs typeface="Calibri Light"/>
              </a:rPr>
              <a:t>デジタル社会で目指す</a:t>
            </a:r>
            <a:r>
              <a:rPr lang="en-US" altLang="ja-JP" sz="1050" b="1">
                <a:solidFill>
                  <a:srgbClr val="1E50B5"/>
                </a:solidFill>
                <a:latin typeface="+mn-ea"/>
                <a:cs typeface="Calibri Light"/>
              </a:rPr>
              <a:t>6</a:t>
            </a:r>
            <a:r>
              <a:rPr lang="ja-JP" altLang="en-US" sz="1050" b="1">
                <a:solidFill>
                  <a:srgbClr val="1E50B5"/>
                </a:solidFill>
                <a:latin typeface="+mn-ea"/>
                <a:cs typeface="Calibri Light"/>
              </a:rPr>
              <a:t>つの姿</a:t>
            </a:r>
          </a:p>
        </p:txBody>
      </p:sp>
      <p:cxnSp>
        <p:nvCxnSpPr>
          <p:cNvPr id="41" name="直線コネクタ 40">
            <a:extLst>
              <a:ext uri="{FF2B5EF4-FFF2-40B4-BE49-F238E27FC236}">
                <a16:creationId xmlns:a16="http://schemas.microsoft.com/office/drawing/2014/main" id="{F1B4B229-AFDD-45BD-A0E6-1D6F9B047F65}"/>
              </a:ext>
            </a:extLst>
          </p:cNvPr>
          <p:cNvCxnSpPr/>
          <p:nvPr/>
        </p:nvCxnSpPr>
        <p:spPr>
          <a:xfrm>
            <a:off x="594359" y="819290"/>
            <a:ext cx="11340000" cy="0"/>
          </a:xfrm>
          <a:prstGeom prst="line">
            <a:avLst/>
          </a:prstGeom>
          <a:ln w="12700">
            <a:solidFill>
              <a:srgbClr val="1E50B5"/>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441D696B-0620-47D7-8DDE-ED3EB2337A3E}"/>
              </a:ext>
            </a:extLst>
          </p:cNvPr>
          <p:cNvCxnSpPr/>
          <p:nvPr/>
        </p:nvCxnSpPr>
        <p:spPr>
          <a:xfrm>
            <a:off x="594359" y="361051"/>
            <a:ext cx="11340000" cy="0"/>
          </a:xfrm>
          <a:prstGeom prst="line">
            <a:avLst/>
          </a:prstGeom>
          <a:ln w="12700">
            <a:solidFill>
              <a:srgbClr val="1E50B5"/>
            </a:solidFill>
          </a:ln>
        </p:spPr>
        <p:style>
          <a:lnRef idx="1">
            <a:schemeClr val="accent1"/>
          </a:lnRef>
          <a:fillRef idx="0">
            <a:schemeClr val="accent1"/>
          </a:fillRef>
          <a:effectRef idx="0">
            <a:schemeClr val="accent1"/>
          </a:effectRef>
          <a:fontRef idx="minor">
            <a:schemeClr val="tx1"/>
          </a:fontRef>
        </p:style>
      </p:cxnSp>
      <p:sp>
        <p:nvSpPr>
          <p:cNvPr id="44" name="テキスト ボックス 43">
            <a:extLst>
              <a:ext uri="{FF2B5EF4-FFF2-40B4-BE49-F238E27FC236}">
                <a16:creationId xmlns:a16="http://schemas.microsoft.com/office/drawing/2014/main" id="{A36D67DB-84E3-47E3-85AF-A2660301FF45}"/>
              </a:ext>
            </a:extLst>
          </p:cNvPr>
          <p:cNvSpPr txBox="1"/>
          <p:nvPr/>
        </p:nvSpPr>
        <p:spPr>
          <a:xfrm>
            <a:off x="594360" y="3393406"/>
            <a:ext cx="11015744" cy="307777"/>
          </a:xfrm>
          <a:prstGeom prst="rect">
            <a:avLst/>
          </a:prstGeom>
          <a:noFill/>
          <a:ln>
            <a:noFill/>
          </a:ln>
        </p:spPr>
        <p:txBody>
          <a:bodyPr wrap="square">
            <a:spAutoFit/>
          </a:bodyPr>
          <a:lstStyle/>
          <a:p>
            <a:r>
              <a:rPr lang="ja-JP" altLang="en-US" sz="1400" b="1" dirty="0">
                <a:solidFill>
                  <a:srgbClr val="1E50B5"/>
                </a:solidFill>
                <a:latin typeface="+mn-ea"/>
                <a:cs typeface="Calibri Light"/>
              </a:rPr>
              <a:t>デジタル社会の実現に向けた基本的な施策</a:t>
            </a:r>
          </a:p>
        </p:txBody>
      </p:sp>
      <p:sp>
        <p:nvSpPr>
          <p:cNvPr id="48" name="テキスト ボックス 47">
            <a:extLst>
              <a:ext uri="{FF2B5EF4-FFF2-40B4-BE49-F238E27FC236}">
                <a16:creationId xmlns:a16="http://schemas.microsoft.com/office/drawing/2014/main" id="{83ED580A-4C3C-4C42-9C70-ACFEF820328B}"/>
              </a:ext>
            </a:extLst>
          </p:cNvPr>
          <p:cNvSpPr txBox="1"/>
          <p:nvPr/>
        </p:nvSpPr>
        <p:spPr>
          <a:xfrm>
            <a:off x="4130040" y="3672685"/>
            <a:ext cx="3974883" cy="2490490"/>
          </a:xfrm>
          <a:prstGeom prst="rect">
            <a:avLst/>
          </a:prstGeom>
          <a:noFill/>
          <a:ln>
            <a:noFill/>
          </a:ln>
        </p:spPr>
        <p:txBody>
          <a:bodyPr wrap="square" lIns="91440" tIns="45720" rIns="91440" bIns="45720" anchor="t">
            <a:spAutoFit/>
          </a:bodyPr>
          <a:lstStyle/>
          <a:p>
            <a:pPr>
              <a:lnSpc>
                <a:spcPct val="110000"/>
              </a:lnSpc>
              <a:defRPr/>
            </a:pPr>
            <a:r>
              <a:rPr lang="ja-JP" altLang="en-US" sz="1200" b="1" dirty="0">
                <a:solidFill>
                  <a:srgbClr val="1E50B5"/>
                </a:solidFill>
                <a:latin typeface="+mn-ea"/>
                <a:cs typeface="Calibri Light"/>
              </a:rPr>
              <a:t>アクセシビリティの確保</a:t>
            </a:r>
            <a:endParaRPr lang="en-US" altLang="ja-JP" sz="1200" b="1" dirty="0">
              <a:solidFill>
                <a:srgbClr val="1E50B5"/>
              </a:solidFill>
              <a:latin typeface="+mn-ea"/>
              <a:cs typeface="Calibri Light"/>
            </a:endParaRPr>
          </a:p>
          <a:p>
            <a:pPr marL="92075">
              <a:lnSpc>
                <a:spcPct val="110000"/>
              </a:lnSpc>
              <a:defRPr/>
            </a:pPr>
            <a:r>
              <a:rPr lang="ja-JP" altLang="en-US" sz="900" dirty="0">
                <a:latin typeface="+mn-ea"/>
                <a:cs typeface="Calibri Light"/>
              </a:rPr>
              <a:t>サービスデザイン体制強化</a:t>
            </a:r>
            <a:r>
              <a:rPr lang="en-US" altLang="ja-JP" sz="900" dirty="0">
                <a:latin typeface="+mn-ea"/>
                <a:cs typeface="Calibri Light"/>
              </a:rPr>
              <a:t>/</a:t>
            </a:r>
            <a:r>
              <a:rPr lang="ja-JP" altLang="en-US" sz="900" dirty="0">
                <a:latin typeface="+mn-ea"/>
                <a:cs typeface="Calibri Light"/>
              </a:rPr>
              <a:t>ウェブアクセシビリティ</a:t>
            </a:r>
            <a:r>
              <a:rPr lang="en-US" altLang="ja-JP" sz="900" dirty="0">
                <a:latin typeface="+mn-ea"/>
                <a:cs typeface="Calibri Light"/>
              </a:rPr>
              <a:t>/</a:t>
            </a:r>
            <a:br>
              <a:rPr lang="en-US" altLang="ja-JP" sz="900" dirty="0">
                <a:latin typeface="+mn-ea"/>
                <a:cs typeface="Calibri Light"/>
              </a:rPr>
            </a:br>
            <a:r>
              <a:rPr lang="ja-JP" altLang="en-US" sz="900" dirty="0">
                <a:latin typeface="+mn-ea"/>
                <a:cs typeface="Calibri Light"/>
              </a:rPr>
              <a:t>デジタル推進委員</a:t>
            </a:r>
            <a:r>
              <a:rPr lang="en-US" altLang="ja-JP" sz="900" dirty="0">
                <a:latin typeface="+mn-ea"/>
                <a:cs typeface="Calibri Light"/>
              </a:rPr>
              <a:t>/</a:t>
            </a:r>
            <a:r>
              <a:rPr lang="en-US" altLang="ja-JP" sz="900" dirty="0" err="1">
                <a:latin typeface="+mn-ea"/>
                <a:cs typeface="Calibri Light"/>
              </a:rPr>
              <a:t>多言語対応</a:t>
            </a:r>
            <a:endParaRPr lang="ja-JP" altLang="en-US" sz="900" dirty="0">
              <a:latin typeface="+mn-ea"/>
              <a:cs typeface="Calibri Light"/>
            </a:endParaRPr>
          </a:p>
          <a:p>
            <a:pPr>
              <a:lnSpc>
                <a:spcPct val="110000"/>
              </a:lnSpc>
              <a:defRPr/>
            </a:pPr>
            <a:r>
              <a:rPr lang="ja-JP" altLang="en-US" sz="1200" b="1" dirty="0">
                <a:solidFill>
                  <a:srgbClr val="1E50B5"/>
                </a:solidFill>
                <a:latin typeface="+mn-ea"/>
                <a:cs typeface="Calibri Light"/>
              </a:rPr>
              <a:t>産業のデジタル化</a:t>
            </a:r>
            <a:endParaRPr lang="en-US" altLang="ja-JP" sz="1200" b="1" dirty="0">
              <a:solidFill>
                <a:srgbClr val="1E50B5"/>
              </a:solidFill>
              <a:latin typeface="+mn-ea"/>
              <a:cs typeface="Calibri Light"/>
            </a:endParaRPr>
          </a:p>
          <a:p>
            <a:pPr marL="88900" indent="-85725" defTabSz="396000">
              <a:lnSpc>
                <a:spcPct val="110000"/>
              </a:lnSpc>
              <a:buFont typeface="Arial" panose="020B0604020202020204" pitchFamily="34" charset="0"/>
              <a:buChar char="•"/>
              <a:defRPr/>
            </a:pPr>
            <a:r>
              <a:rPr lang="ja-JP" altLang="en-US" sz="1100" b="1" dirty="0">
                <a:latin typeface="+mn-ea"/>
                <a:cs typeface="Calibri Light"/>
              </a:rPr>
              <a:t>デジタルによる新たな産業の創出・育成</a:t>
            </a:r>
            <a:endParaRPr lang="en-US" altLang="ja-JP" sz="1100" b="1" dirty="0">
              <a:latin typeface="+mn-ea"/>
              <a:cs typeface="Calibri Light"/>
            </a:endParaRPr>
          </a:p>
          <a:p>
            <a:pPr marL="3175" defTabSz="396000">
              <a:lnSpc>
                <a:spcPct val="110000"/>
              </a:lnSpc>
              <a:defRPr/>
            </a:pPr>
            <a:r>
              <a:rPr lang="ja-JP" altLang="en-US" sz="900" dirty="0">
                <a:latin typeface="+mn-ea"/>
                <a:cs typeface="Calibri Light"/>
              </a:rPr>
              <a:t>　クラウドサービス産業の育成</a:t>
            </a:r>
            <a:r>
              <a:rPr lang="en-US" altLang="ja-JP" sz="900" dirty="0">
                <a:latin typeface="+mn-ea"/>
                <a:cs typeface="Calibri Light"/>
              </a:rPr>
              <a:t>/IT</a:t>
            </a:r>
            <a:r>
              <a:rPr lang="ja-JP" altLang="en-US" sz="900" dirty="0">
                <a:latin typeface="+mn-ea"/>
                <a:cs typeface="Calibri Light"/>
              </a:rPr>
              <a:t>スタートアップ等の育成</a:t>
            </a:r>
            <a:endParaRPr lang="en-US" altLang="ja-JP" sz="900" dirty="0">
              <a:latin typeface="+mn-ea"/>
              <a:cs typeface="Calibri Light"/>
            </a:endParaRPr>
          </a:p>
          <a:p>
            <a:pPr marL="88900" indent="-85725" defTabSz="396000">
              <a:lnSpc>
                <a:spcPct val="110000"/>
              </a:lnSpc>
              <a:buFont typeface="Arial" panose="020B0604020202020204" pitchFamily="34" charset="0"/>
              <a:buChar char="•"/>
            </a:pPr>
            <a:r>
              <a:rPr lang="ja-JP" altLang="en-US" sz="1100" b="1" dirty="0">
                <a:latin typeface="+mn-ea"/>
                <a:cs typeface="Calibri Light"/>
              </a:rPr>
              <a:t>事業者向け行政サービスの質の向上に向けた取組</a:t>
            </a:r>
            <a:endParaRPr lang="en-US" altLang="ja-JP" sz="1100" b="1" dirty="0">
              <a:latin typeface="+mn-ea"/>
              <a:cs typeface="Calibri Light"/>
            </a:endParaRPr>
          </a:p>
          <a:p>
            <a:pPr marL="3175" defTabSz="396000">
              <a:lnSpc>
                <a:spcPct val="110000"/>
              </a:lnSpc>
            </a:pPr>
            <a:r>
              <a:rPr lang="ja-JP" altLang="en-US" sz="900" dirty="0">
                <a:latin typeface="+mn-ea"/>
                <a:cs typeface="Calibri Light"/>
              </a:rPr>
              <a:t>　</a:t>
            </a:r>
            <a:r>
              <a:rPr lang="en-US" altLang="ja-JP" sz="900" dirty="0">
                <a:latin typeface="+mn-ea"/>
                <a:cs typeface="Calibri Light"/>
              </a:rPr>
              <a:t>e-Gov</a:t>
            </a:r>
            <a:r>
              <a:rPr lang="ja-JP" altLang="en-US" sz="900" dirty="0">
                <a:latin typeface="+mn-ea"/>
                <a:cs typeface="Calibri Light"/>
              </a:rPr>
              <a:t>のガバメントクラウド移行・利便性向上</a:t>
            </a:r>
            <a:r>
              <a:rPr lang="en-US" altLang="ja-JP" sz="900" dirty="0">
                <a:latin typeface="+mn-ea"/>
                <a:cs typeface="Calibri Light"/>
              </a:rPr>
              <a:t>/</a:t>
            </a:r>
            <a:br>
              <a:rPr lang="en-US" altLang="ja-JP" sz="900" dirty="0">
                <a:latin typeface="+mn-ea"/>
                <a:cs typeface="Calibri Light"/>
              </a:rPr>
            </a:br>
            <a:r>
              <a:rPr lang="ja-JP" altLang="en-US" sz="900" dirty="0">
                <a:latin typeface="+mn-ea"/>
                <a:cs typeface="Calibri Light"/>
              </a:rPr>
              <a:t>　Ｊグランツの内部開発推進・利用拡大</a:t>
            </a:r>
          </a:p>
          <a:p>
            <a:pPr marL="3175" defTabSz="396000">
              <a:lnSpc>
                <a:spcPct val="110000"/>
              </a:lnSpc>
            </a:pPr>
            <a:r>
              <a:rPr lang="ja-JP" altLang="en-US" sz="1100" b="1" dirty="0">
                <a:latin typeface="+mn-ea"/>
                <a:cs typeface="Calibri Light"/>
              </a:rPr>
              <a:t>･中小企業のデジタル化の支援</a:t>
            </a:r>
            <a:endParaRPr lang="en-US" altLang="ja-JP" sz="1100" b="1" dirty="0">
              <a:latin typeface="+mn-ea"/>
              <a:cs typeface="Calibri Light"/>
            </a:endParaRPr>
          </a:p>
          <a:p>
            <a:pPr marL="3175" defTabSz="396000">
              <a:lnSpc>
                <a:spcPct val="110000"/>
              </a:lnSpc>
            </a:pPr>
            <a:r>
              <a:rPr lang="ja-JP" altLang="en-US" sz="900" dirty="0">
                <a:latin typeface="+mn-ea"/>
                <a:cs typeface="Calibri Light"/>
              </a:rPr>
              <a:t>　</a:t>
            </a:r>
            <a:r>
              <a:rPr lang="en-US" altLang="ja-JP" sz="900" dirty="0">
                <a:latin typeface="+mn-ea"/>
                <a:cs typeface="Calibri Light"/>
              </a:rPr>
              <a:t>IT</a:t>
            </a:r>
            <a:r>
              <a:rPr lang="ja-JP" altLang="en-US" sz="900" dirty="0">
                <a:latin typeface="+mn-ea"/>
                <a:cs typeface="Calibri Light"/>
              </a:rPr>
              <a:t>専門家派遣</a:t>
            </a:r>
            <a:r>
              <a:rPr lang="en-US" altLang="ja-JP" sz="900" dirty="0">
                <a:latin typeface="+mn-ea"/>
                <a:cs typeface="Calibri Light"/>
              </a:rPr>
              <a:t>/IT</a:t>
            </a:r>
            <a:r>
              <a:rPr lang="ja-JP" altLang="en-US" sz="900" dirty="0">
                <a:latin typeface="+mn-ea"/>
                <a:cs typeface="Calibri Light"/>
              </a:rPr>
              <a:t>導入補助金</a:t>
            </a:r>
            <a:r>
              <a:rPr lang="en-US" altLang="ja-JP" sz="900" dirty="0">
                <a:latin typeface="+mn-ea"/>
                <a:cs typeface="Calibri Light"/>
              </a:rPr>
              <a:t>/</a:t>
            </a:r>
            <a:r>
              <a:rPr lang="ja-JP" altLang="en-US" sz="900" dirty="0">
                <a:latin typeface="+mn-ea"/>
                <a:cs typeface="Calibri Light"/>
              </a:rPr>
              <a:t>サイバーセキュリティ対策支援</a:t>
            </a:r>
            <a:endParaRPr lang="en-US" altLang="ja-JP" sz="900" dirty="0">
              <a:latin typeface="+mn-ea"/>
              <a:cs typeface="Calibri Light"/>
            </a:endParaRPr>
          </a:p>
          <a:p>
            <a:pPr marL="88900" indent="-85725" defTabSz="396000">
              <a:lnSpc>
                <a:spcPct val="110000"/>
              </a:lnSpc>
              <a:buFont typeface="Arial" panose="020B0604020202020204" pitchFamily="34" charset="0"/>
              <a:buChar char="•"/>
            </a:pPr>
            <a:r>
              <a:rPr lang="ja-JP" altLang="en-US" sz="1100" b="1" dirty="0">
                <a:latin typeface="+mn-ea"/>
                <a:cs typeface="Calibri Light"/>
              </a:rPr>
              <a:t>産業全体のデジタルトランスフォーメーション</a:t>
            </a:r>
            <a:endParaRPr lang="en-US" altLang="ja-JP" sz="1100" b="1" dirty="0">
              <a:latin typeface="+mn-ea"/>
              <a:cs typeface="Calibri Light"/>
            </a:endParaRPr>
          </a:p>
          <a:p>
            <a:pPr marL="3175" defTabSz="396000">
              <a:lnSpc>
                <a:spcPct val="110000"/>
              </a:lnSpc>
            </a:pPr>
            <a:r>
              <a:rPr lang="ja-JP" altLang="en-US" sz="900" dirty="0">
                <a:latin typeface="+mn-ea"/>
                <a:cs typeface="Calibri Light"/>
              </a:rPr>
              <a:t>　</a:t>
            </a:r>
            <a:r>
              <a:rPr lang="en-US" altLang="ja-JP" sz="900" dirty="0">
                <a:latin typeface="+mn-ea"/>
                <a:cs typeface="Calibri Light"/>
              </a:rPr>
              <a:t>DX</a:t>
            </a:r>
            <a:r>
              <a:rPr lang="ja-JP" altLang="en-US" sz="900" dirty="0">
                <a:latin typeface="+mn-ea"/>
                <a:cs typeface="Calibri Light"/>
              </a:rPr>
              <a:t>認定制度</a:t>
            </a:r>
            <a:r>
              <a:rPr lang="en-US" altLang="ja-JP" sz="900" dirty="0">
                <a:latin typeface="+mn-ea"/>
                <a:cs typeface="Calibri Light"/>
              </a:rPr>
              <a:t>/DX</a:t>
            </a:r>
            <a:r>
              <a:rPr lang="ja-JP" altLang="en-US" sz="900" dirty="0">
                <a:latin typeface="+mn-ea"/>
                <a:cs typeface="Calibri Light"/>
              </a:rPr>
              <a:t>銘柄</a:t>
            </a:r>
            <a:r>
              <a:rPr lang="en-US" altLang="ja-JP" sz="900" dirty="0">
                <a:latin typeface="+mn-ea"/>
                <a:cs typeface="Calibri Light"/>
              </a:rPr>
              <a:t>/DX</a:t>
            </a:r>
            <a:r>
              <a:rPr lang="ja-JP" altLang="en-US" sz="900" dirty="0">
                <a:latin typeface="+mn-ea"/>
                <a:cs typeface="Calibri Light"/>
              </a:rPr>
              <a:t>セレクション</a:t>
            </a:r>
            <a:r>
              <a:rPr lang="en-US" altLang="ja-JP" sz="900" dirty="0">
                <a:latin typeface="+mn-ea"/>
                <a:cs typeface="Calibri Light"/>
              </a:rPr>
              <a:t>/DX</a:t>
            </a:r>
            <a:r>
              <a:rPr lang="ja-JP" altLang="en-US" sz="900" dirty="0">
                <a:latin typeface="+mn-ea"/>
                <a:cs typeface="Calibri Light"/>
              </a:rPr>
              <a:t>投資促進税制</a:t>
            </a:r>
            <a:r>
              <a:rPr lang="en-US" altLang="ja-JP" sz="900" dirty="0">
                <a:latin typeface="+mn-ea"/>
                <a:cs typeface="Calibri Light"/>
              </a:rPr>
              <a:t>/</a:t>
            </a:r>
            <a:br>
              <a:rPr lang="en-US" altLang="ja-JP" sz="900" dirty="0">
                <a:latin typeface="+mn-ea"/>
                <a:cs typeface="Calibri Light"/>
              </a:rPr>
            </a:br>
            <a:r>
              <a:rPr lang="ja-JP" altLang="en-US" sz="900" dirty="0">
                <a:latin typeface="+mn-ea"/>
                <a:cs typeface="Calibri Light"/>
              </a:rPr>
              <a:t>　サイバーセキュリティ強化</a:t>
            </a:r>
            <a:endParaRPr lang="en-US" altLang="ja-JP" sz="900" dirty="0">
              <a:latin typeface="+mn-ea"/>
              <a:cs typeface="Calibri Light"/>
            </a:endParaRPr>
          </a:p>
        </p:txBody>
      </p:sp>
      <p:sp>
        <p:nvSpPr>
          <p:cNvPr id="54" name="正方形/長方形 53">
            <a:extLst>
              <a:ext uri="{FF2B5EF4-FFF2-40B4-BE49-F238E27FC236}">
                <a16:creationId xmlns:a16="http://schemas.microsoft.com/office/drawing/2014/main" id="{4B5B02C1-063C-487C-ABB9-9F2A620B3D8C}"/>
              </a:ext>
            </a:extLst>
          </p:cNvPr>
          <p:cNvSpPr/>
          <p:nvPr/>
        </p:nvSpPr>
        <p:spPr>
          <a:xfrm>
            <a:off x="1839004" y="1145779"/>
            <a:ext cx="3240000" cy="180000"/>
          </a:xfrm>
          <a:prstGeom prst="rect">
            <a:avLst/>
          </a:prstGeom>
          <a:solidFill>
            <a:srgbClr val="E2EAFA"/>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a:solidFill>
                  <a:srgbClr val="1E50B5"/>
                </a:solidFill>
                <a:latin typeface="+mn-ea"/>
                <a:cs typeface="Calibri Light"/>
              </a:rPr>
              <a:t>① デジタル化による成長戦略</a:t>
            </a:r>
          </a:p>
        </p:txBody>
      </p:sp>
      <p:sp>
        <p:nvSpPr>
          <p:cNvPr id="55" name="正方形/長方形 54">
            <a:extLst>
              <a:ext uri="{FF2B5EF4-FFF2-40B4-BE49-F238E27FC236}">
                <a16:creationId xmlns:a16="http://schemas.microsoft.com/office/drawing/2014/main" id="{3D309332-ADBA-489F-AD42-B0141E7A5BEF}"/>
              </a:ext>
            </a:extLst>
          </p:cNvPr>
          <p:cNvSpPr/>
          <p:nvPr/>
        </p:nvSpPr>
        <p:spPr>
          <a:xfrm>
            <a:off x="5259906" y="1145779"/>
            <a:ext cx="3240000" cy="180000"/>
          </a:xfrm>
          <a:prstGeom prst="rect">
            <a:avLst/>
          </a:prstGeom>
          <a:solidFill>
            <a:srgbClr val="E2EAFA"/>
          </a:solidFill>
          <a:ln w="28575">
            <a:no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r>
              <a:rPr lang="ja-JP" altLang="en-US" sz="1000" b="1">
                <a:solidFill>
                  <a:srgbClr val="1E50B5"/>
                </a:solidFill>
                <a:latin typeface="+mn-ea"/>
                <a:cs typeface="Calibri Light"/>
              </a:rPr>
              <a:t>②医</a:t>
            </a:r>
            <a:r>
              <a:rPr lang="ja-JP" altLang="en-US" sz="1000" b="1" spc="-200">
                <a:solidFill>
                  <a:srgbClr val="1E50B5"/>
                </a:solidFill>
                <a:latin typeface="+mn-ea"/>
                <a:cs typeface="Calibri Light"/>
              </a:rPr>
              <a:t>療・教育・防災・こ</a:t>
            </a:r>
            <a:r>
              <a:rPr lang="ja-JP" altLang="en-US" sz="1000" b="1">
                <a:solidFill>
                  <a:srgbClr val="1E50B5"/>
                </a:solidFill>
                <a:latin typeface="+mn-ea"/>
                <a:cs typeface="Calibri Light"/>
              </a:rPr>
              <a:t>ども等の準公共分野のデジタル化</a:t>
            </a:r>
          </a:p>
        </p:txBody>
      </p:sp>
      <p:sp>
        <p:nvSpPr>
          <p:cNvPr id="56" name="正方形/長方形 55">
            <a:extLst>
              <a:ext uri="{FF2B5EF4-FFF2-40B4-BE49-F238E27FC236}">
                <a16:creationId xmlns:a16="http://schemas.microsoft.com/office/drawing/2014/main" id="{7D4B0352-BF4B-48AF-B345-9261466C021D}"/>
              </a:ext>
            </a:extLst>
          </p:cNvPr>
          <p:cNvSpPr/>
          <p:nvPr/>
        </p:nvSpPr>
        <p:spPr>
          <a:xfrm>
            <a:off x="8680807" y="1145779"/>
            <a:ext cx="3240000" cy="180000"/>
          </a:xfrm>
          <a:prstGeom prst="rect">
            <a:avLst/>
          </a:prstGeom>
          <a:solidFill>
            <a:srgbClr val="E2EAFA"/>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a:solidFill>
                  <a:srgbClr val="1E50B5"/>
                </a:solidFill>
                <a:latin typeface="+mn-ea"/>
                <a:cs typeface="Calibri Light"/>
              </a:rPr>
              <a:t>③ デジタル化による地域の活性化</a:t>
            </a:r>
          </a:p>
        </p:txBody>
      </p:sp>
      <p:sp>
        <p:nvSpPr>
          <p:cNvPr id="57" name="正方形/長方形 56">
            <a:extLst>
              <a:ext uri="{FF2B5EF4-FFF2-40B4-BE49-F238E27FC236}">
                <a16:creationId xmlns:a16="http://schemas.microsoft.com/office/drawing/2014/main" id="{755DFA01-392E-4372-A0B3-81336450A712}"/>
              </a:ext>
            </a:extLst>
          </p:cNvPr>
          <p:cNvSpPr/>
          <p:nvPr/>
        </p:nvSpPr>
        <p:spPr>
          <a:xfrm>
            <a:off x="1839004" y="1363096"/>
            <a:ext cx="3240000" cy="180000"/>
          </a:xfrm>
          <a:prstGeom prst="rect">
            <a:avLst/>
          </a:prstGeom>
          <a:solidFill>
            <a:srgbClr val="E2EAFA"/>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a:solidFill>
                  <a:srgbClr val="1E50B5"/>
                </a:solidFill>
                <a:latin typeface="+mn-ea"/>
                <a:cs typeface="Calibri Light"/>
              </a:rPr>
              <a:t>④</a:t>
            </a:r>
            <a:r>
              <a:rPr lang="ja-JP" altLang="en-US" sz="1150" b="1">
                <a:solidFill>
                  <a:srgbClr val="1E50B5"/>
                </a:solidFill>
                <a:latin typeface="+mn-ea"/>
                <a:cs typeface="Calibri Light"/>
              </a:rPr>
              <a:t> 誰一人取り残されないデジタル社会</a:t>
            </a:r>
          </a:p>
        </p:txBody>
      </p:sp>
      <p:sp>
        <p:nvSpPr>
          <p:cNvPr id="58" name="正方形/長方形 57">
            <a:extLst>
              <a:ext uri="{FF2B5EF4-FFF2-40B4-BE49-F238E27FC236}">
                <a16:creationId xmlns:a16="http://schemas.microsoft.com/office/drawing/2014/main" id="{3BA73080-3E77-472B-A496-B9C137947A93}"/>
              </a:ext>
            </a:extLst>
          </p:cNvPr>
          <p:cNvSpPr/>
          <p:nvPr/>
        </p:nvSpPr>
        <p:spPr>
          <a:xfrm>
            <a:off x="5259906" y="1363096"/>
            <a:ext cx="3240000" cy="180000"/>
          </a:xfrm>
          <a:prstGeom prst="rect">
            <a:avLst/>
          </a:prstGeom>
          <a:solidFill>
            <a:srgbClr val="E2EAFA"/>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a:solidFill>
                  <a:srgbClr val="1E50B5"/>
                </a:solidFill>
                <a:latin typeface="+mn-ea"/>
                <a:cs typeface="Calibri Light"/>
              </a:rPr>
              <a:t>⑤ デジタル人材の育成・確保</a:t>
            </a:r>
          </a:p>
        </p:txBody>
      </p:sp>
      <p:sp>
        <p:nvSpPr>
          <p:cNvPr id="59" name="正方形/長方形 58">
            <a:extLst>
              <a:ext uri="{FF2B5EF4-FFF2-40B4-BE49-F238E27FC236}">
                <a16:creationId xmlns:a16="http://schemas.microsoft.com/office/drawing/2014/main" id="{24788A79-D15A-4B2F-9958-F6BFC525BC34}"/>
              </a:ext>
            </a:extLst>
          </p:cNvPr>
          <p:cNvSpPr/>
          <p:nvPr/>
        </p:nvSpPr>
        <p:spPr>
          <a:xfrm>
            <a:off x="8680808" y="1363096"/>
            <a:ext cx="3240000" cy="180000"/>
          </a:xfrm>
          <a:prstGeom prst="rect">
            <a:avLst/>
          </a:prstGeom>
          <a:solidFill>
            <a:srgbClr val="E2EAFA"/>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a:solidFill>
                  <a:srgbClr val="1E50B5"/>
                </a:solidFill>
                <a:latin typeface="+mn-ea"/>
                <a:cs typeface="Calibri Light"/>
              </a:rPr>
              <a:t>⑥ </a:t>
            </a:r>
            <a:r>
              <a:rPr lang="en-US" altLang="ja-JP" sz="1200" b="1">
                <a:solidFill>
                  <a:srgbClr val="1E50B5"/>
                </a:solidFill>
                <a:latin typeface="+mn-ea"/>
                <a:cs typeface="Calibri Light"/>
              </a:rPr>
              <a:t>DFFT</a:t>
            </a:r>
            <a:r>
              <a:rPr lang="ja-JP" altLang="en-US" sz="1200" b="1">
                <a:solidFill>
                  <a:srgbClr val="1E50B5"/>
                </a:solidFill>
                <a:latin typeface="+mn-ea"/>
                <a:cs typeface="Calibri Light"/>
              </a:rPr>
              <a:t>の推進を始めとする国際戦略</a:t>
            </a:r>
          </a:p>
        </p:txBody>
      </p:sp>
      <p:sp>
        <p:nvSpPr>
          <p:cNvPr id="62" name="正方形/長方形 61">
            <a:extLst>
              <a:ext uri="{FF2B5EF4-FFF2-40B4-BE49-F238E27FC236}">
                <a16:creationId xmlns:a16="http://schemas.microsoft.com/office/drawing/2014/main" id="{BB19554A-8328-4B6C-AE02-DA6A5166DA7C}"/>
              </a:ext>
            </a:extLst>
          </p:cNvPr>
          <p:cNvSpPr/>
          <p:nvPr/>
        </p:nvSpPr>
        <p:spPr>
          <a:xfrm>
            <a:off x="581025" y="1665810"/>
            <a:ext cx="4978748" cy="180000"/>
          </a:xfrm>
          <a:prstGeom prst="rect">
            <a:avLst/>
          </a:prstGeom>
          <a:solidFill>
            <a:srgbClr val="C3D4F5"/>
          </a:solidFill>
          <a:ln w="28575">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b="1">
                <a:solidFill>
                  <a:srgbClr val="1E50B5"/>
                </a:solidFill>
                <a:latin typeface="+mn-ea"/>
                <a:cs typeface="Calibri Light"/>
              </a:rPr>
              <a:t>具体策を考える上で前提となる理念・原則 </a:t>
            </a:r>
          </a:p>
        </p:txBody>
      </p:sp>
      <p:sp>
        <p:nvSpPr>
          <p:cNvPr id="67" name="正方形/長方形 66">
            <a:extLst>
              <a:ext uri="{FF2B5EF4-FFF2-40B4-BE49-F238E27FC236}">
                <a16:creationId xmlns:a16="http://schemas.microsoft.com/office/drawing/2014/main" id="{A9B8F622-6BA9-4D9E-B62F-D56AA10E8F87}"/>
              </a:ext>
            </a:extLst>
          </p:cNvPr>
          <p:cNvSpPr/>
          <p:nvPr/>
        </p:nvSpPr>
        <p:spPr>
          <a:xfrm>
            <a:off x="5594618" y="1665810"/>
            <a:ext cx="6326190" cy="180000"/>
          </a:xfrm>
          <a:prstGeom prst="rect">
            <a:avLst/>
          </a:prstGeom>
          <a:solidFill>
            <a:srgbClr val="C3D4F5"/>
          </a:solidFill>
          <a:ln w="28575">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b="1">
                <a:solidFill>
                  <a:srgbClr val="1E50B5"/>
                </a:solidFill>
                <a:latin typeface="+mn-ea"/>
                <a:cs typeface="Calibri Light"/>
              </a:rPr>
              <a:t>目指す姿を実現する上で有効な戦略的な取組（基本戦略）</a:t>
            </a:r>
          </a:p>
        </p:txBody>
      </p:sp>
      <p:cxnSp>
        <p:nvCxnSpPr>
          <p:cNvPr id="74" name="コネクタ: カギ線 73">
            <a:extLst>
              <a:ext uri="{FF2B5EF4-FFF2-40B4-BE49-F238E27FC236}">
                <a16:creationId xmlns:a16="http://schemas.microsoft.com/office/drawing/2014/main" id="{78A64699-AAB2-4EF3-89EF-9A71A69483B4}"/>
              </a:ext>
            </a:extLst>
          </p:cNvPr>
          <p:cNvCxnSpPr>
            <a:cxnSpLocks/>
          </p:cNvCxnSpPr>
          <p:nvPr/>
        </p:nvCxnSpPr>
        <p:spPr>
          <a:xfrm>
            <a:off x="594360" y="3451050"/>
            <a:ext cx="11326448" cy="221635"/>
          </a:xfrm>
          <a:prstGeom prst="bentConnector3">
            <a:avLst>
              <a:gd name="adj1" fmla="val 14"/>
            </a:avLst>
          </a:prstGeom>
          <a:ln w="19050">
            <a:solidFill>
              <a:srgbClr val="1E50B5"/>
            </a:solidFill>
          </a:ln>
        </p:spPr>
        <p:style>
          <a:lnRef idx="1">
            <a:schemeClr val="accent1"/>
          </a:lnRef>
          <a:fillRef idx="0">
            <a:schemeClr val="accent1"/>
          </a:fillRef>
          <a:effectRef idx="0">
            <a:schemeClr val="accent1"/>
          </a:effectRef>
          <a:fontRef idx="minor">
            <a:schemeClr val="tx1"/>
          </a:fontRef>
        </p:style>
      </p:cxnSp>
      <p:sp>
        <p:nvSpPr>
          <p:cNvPr id="78" name="二等辺三角形 77">
            <a:extLst>
              <a:ext uri="{FF2B5EF4-FFF2-40B4-BE49-F238E27FC236}">
                <a16:creationId xmlns:a16="http://schemas.microsoft.com/office/drawing/2014/main" id="{D1396FBA-C20B-497F-9940-4D88DAD67992}"/>
              </a:ext>
            </a:extLst>
          </p:cNvPr>
          <p:cNvSpPr/>
          <p:nvPr/>
        </p:nvSpPr>
        <p:spPr>
          <a:xfrm>
            <a:off x="594359" y="1581202"/>
            <a:ext cx="4965413" cy="54000"/>
          </a:xfrm>
          <a:prstGeom prst="triangle">
            <a:avLst>
              <a:gd name="adj" fmla="val 49480"/>
            </a:avLst>
          </a:prstGeom>
          <a:solidFill>
            <a:srgbClr val="1E50B5">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4" name="二等辺三角形 33">
            <a:extLst>
              <a:ext uri="{FF2B5EF4-FFF2-40B4-BE49-F238E27FC236}">
                <a16:creationId xmlns:a16="http://schemas.microsoft.com/office/drawing/2014/main" id="{7AFD3E32-3EFC-47FF-911E-909C4D0575B5}"/>
              </a:ext>
            </a:extLst>
          </p:cNvPr>
          <p:cNvSpPr/>
          <p:nvPr/>
        </p:nvSpPr>
        <p:spPr>
          <a:xfrm>
            <a:off x="5594618" y="1581202"/>
            <a:ext cx="6306725" cy="54000"/>
          </a:xfrm>
          <a:prstGeom prst="triangle">
            <a:avLst>
              <a:gd name="adj" fmla="val 49480"/>
            </a:avLst>
          </a:prstGeom>
          <a:solidFill>
            <a:srgbClr val="1E50B5">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9" name="テキスト ボックス 38">
            <a:extLst>
              <a:ext uri="{FF2B5EF4-FFF2-40B4-BE49-F238E27FC236}">
                <a16:creationId xmlns:a16="http://schemas.microsoft.com/office/drawing/2014/main" id="{85248AD4-44B6-4D10-B65A-CE903BE2AD6B}"/>
              </a:ext>
            </a:extLst>
          </p:cNvPr>
          <p:cNvSpPr txBox="1"/>
          <p:nvPr/>
        </p:nvSpPr>
        <p:spPr>
          <a:xfrm>
            <a:off x="3147485" y="1839216"/>
            <a:ext cx="2397411" cy="591124"/>
          </a:xfrm>
          <a:prstGeom prst="rect">
            <a:avLst/>
          </a:prstGeom>
          <a:noFill/>
        </p:spPr>
        <p:txBody>
          <a:bodyPr wrap="square">
            <a:noAutofit/>
          </a:bodyPr>
          <a:lstStyle/>
          <a:p>
            <a:pPr>
              <a:spcAft>
                <a:spcPts val="300"/>
              </a:spcAft>
            </a:pPr>
            <a:r>
              <a:rPr lang="ja-JP" altLang="en-US" sz="1100" b="1" dirty="0">
                <a:solidFill>
                  <a:srgbClr val="1E50B5"/>
                </a:solidFill>
                <a:latin typeface="+mn-ea"/>
                <a:cs typeface="Calibri Light"/>
              </a:rPr>
              <a:t>国の行政手続オンライン化の</a:t>
            </a:r>
            <a:r>
              <a:rPr lang="en-US" altLang="ja-JP" sz="1100" b="1" dirty="0">
                <a:solidFill>
                  <a:srgbClr val="1E50B5"/>
                </a:solidFill>
                <a:latin typeface="+mn-ea"/>
                <a:cs typeface="Calibri Light"/>
              </a:rPr>
              <a:t>3</a:t>
            </a:r>
            <a:r>
              <a:rPr lang="ja-JP" altLang="en-US" sz="1100" b="1" dirty="0">
                <a:solidFill>
                  <a:srgbClr val="1E50B5"/>
                </a:solidFill>
                <a:latin typeface="+mn-ea"/>
                <a:cs typeface="Calibri Light"/>
              </a:rPr>
              <a:t>原則</a:t>
            </a:r>
            <a:endParaRPr lang="en-US" altLang="ja-JP" sz="1100" b="1" dirty="0">
              <a:solidFill>
                <a:srgbClr val="1E50B5"/>
              </a:solidFill>
              <a:latin typeface="+mn-ea"/>
              <a:cs typeface="Calibri Light"/>
            </a:endParaRPr>
          </a:p>
          <a:p>
            <a:r>
              <a:rPr lang="ja-JP" altLang="en-US" sz="950" dirty="0">
                <a:latin typeface="+mn-ea"/>
                <a:cs typeface="Calibri Light"/>
              </a:rPr>
              <a:t>デジタルファースト</a:t>
            </a:r>
            <a:br>
              <a:rPr lang="en-US" altLang="ja-JP" sz="950" dirty="0">
                <a:latin typeface="+mn-ea"/>
                <a:cs typeface="Calibri Light"/>
              </a:rPr>
            </a:br>
            <a:r>
              <a:rPr lang="ja-JP" altLang="en-US" sz="950" dirty="0">
                <a:latin typeface="+mn-ea"/>
                <a:cs typeface="Calibri Light"/>
              </a:rPr>
              <a:t>ワンスオンリー</a:t>
            </a:r>
            <a:br>
              <a:rPr lang="en-US" altLang="ja-JP" sz="950" dirty="0">
                <a:latin typeface="+mn-ea"/>
                <a:cs typeface="Calibri Light"/>
              </a:rPr>
            </a:br>
            <a:r>
              <a:rPr lang="ja-JP" altLang="en-US" sz="950" dirty="0">
                <a:latin typeface="+mn-ea"/>
                <a:cs typeface="Calibri Light"/>
              </a:rPr>
              <a:t>コネクテッド・ワンストップ</a:t>
            </a:r>
          </a:p>
        </p:txBody>
      </p:sp>
      <p:sp>
        <p:nvSpPr>
          <p:cNvPr id="45" name="正方形/長方形 44">
            <a:extLst>
              <a:ext uri="{FF2B5EF4-FFF2-40B4-BE49-F238E27FC236}">
                <a16:creationId xmlns:a16="http://schemas.microsoft.com/office/drawing/2014/main" id="{94E13A7F-E570-4DBD-B085-FA0EA0CB7A25}"/>
              </a:ext>
            </a:extLst>
          </p:cNvPr>
          <p:cNvSpPr/>
          <p:nvPr/>
        </p:nvSpPr>
        <p:spPr>
          <a:xfrm>
            <a:off x="5642125" y="1824989"/>
            <a:ext cx="2952900" cy="156766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r>
              <a:rPr lang="ja-JP" altLang="en-US" sz="1100" b="1" dirty="0">
                <a:solidFill>
                  <a:srgbClr val="1E50B5"/>
                </a:solidFill>
                <a:latin typeface="+mn-ea"/>
                <a:cs typeface="Calibri Light"/>
              </a:rPr>
              <a:t>デジタル臨時行政調査会</a:t>
            </a:r>
            <a:endParaRPr lang="en-US" altLang="ja-JP" sz="1100" b="1" dirty="0">
              <a:solidFill>
                <a:srgbClr val="1E50B5"/>
              </a:solidFill>
              <a:latin typeface="+mn-ea"/>
              <a:cs typeface="Calibri Light"/>
            </a:endParaRPr>
          </a:p>
          <a:p>
            <a:pPr marL="88900" indent="-88900"/>
            <a:r>
              <a:rPr lang="ja-JP" altLang="en-US" sz="850" dirty="0">
                <a:solidFill>
                  <a:schemeClr val="tx1"/>
                </a:solidFill>
                <a:latin typeface="+mn-ea"/>
                <a:cs typeface="Calibri Light"/>
              </a:rPr>
              <a:t>► アナログ規制の見直しに係る工程表確定・法案提出。技術検証の実施、テクノロジーマップ整備等を進め、工程表に沿った規制見直しを図る</a:t>
            </a:r>
            <a:endParaRPr lang="en-US" altLang="ja-JP" sz="850" dirty="0">
              <a:solidFill>
                <a:schemeClr val="tx1"/>
              </a:solidFill>
              <a:latin typeface="+mn-ea"/>
              <a:cs typeface="Calibri Light"/>
            </a:endParaRPr>
          </a:p>
          <a:p>
            <a:r>
              <a:rPr lang="ja-JP" altLang="en-US" sz="1100" b="1" dirty="0">
                <a:solidFill>
                  <a:srgbClr val="1E50B5"/>
                </a:solidFill>
                <a:latin typeface="+mn-ea"/>
                <a:cs typeface="Calibri Light"/>
              </a:rPr>
              <a:t>デジタル田園都市国家構想実現会議</a:t>
            </a:r>
            <a:endParaRPr lang="en-US" altLang="ja-JP" sz="1100" b="1" dirty="0">
              <a:solidFill>
                <a:srgbClr val="1E50B5"/>
              </a:solidFill>
              <a:latin typeface="+mn-ea"/>
              <a:cs typeface="Calibri Light"/>
            </a:endParaRPr>
          </a:p>
          <a:p>
            <a:pPr marL="88900" indent="-88900"/>
            <a:r>
              <a:rPr lang="ja-JP" altLang="en-US" sz="850" dirty="0">
                <a:solidFill>
                  <a:schemeClr val="tx1"/>
                </a:solidFill>
                <a:latin typeface="+mn-ea"/>
                <a:cs typeface="Calibri Light"/>
              </a:rPr>
              <a:t>► デジタル田園都市国家構想交付金による支援等を通じ、マイナンバーカード利用サービスの横展開、「書かない窓口」等を推進する</a:t>
            </a:r>
            <a:endParaRPr lang="en-US" altLang="ja-JP" sz="850" dirty="0">
              <a:solidFill>
                <a:schemeClr val="tx1"/>
              </a:solidFill>
              <a:latin typeface="+mn-ea"/>
              <a:cs typeface="Calibri Light"/>
            </a:endParaRPr>
          </a:p>
          <a:p>
            <a:r>
              <a:rPr lang="ja-JP" altLang="en-US" sz="1100" b="1" dirty="0">
                <a:solidFill>
                  <a:srgbClr val="1E50B5"/>
                </a:solidFill>
                <a:latin typeface="+mn-ea"/>
                <a:cs typeface="Calibri Light"/>
              </a:rPr>
              <a:t>国際戦略の推進</a:t>
            </a:r>
            <a:endParaRPr lang="en-US" altLang="ja-JP" sz="1100" b="1" dirty="0">
              <a:solidFill>
                <a:srgbClr val="1E50B5"/>
              </a:solidFill>
              <a:latin typeface="+mn-ea"/>
              <a:cs typeface="Calibri Light"/>
            </a:endParaRPr>
          </a:p>
          <a:p>
            <a:r>
              <a:rPr lang="ja-JP" altLang="en-US" sz="850" dirty="0">
                <a:solidFill>
                  <a:schemeClr val="tx1"/>
                </a:solidFill>
                <a:latin typeface="+mn-ea"/>
                <a:cs typeface="Calibri Light"/>
              </a:rPr>
              <a:t>► </a:t>
            </a:r>
            <a:r>
              <a:rPr lang="en-US" altLang="ja-JP" sz="850" spc="-80" dirty="0">
                <a:solidFill>
                  <a:schemeClr val="tx1"/>
                </a:solidFill>
                <a:latin typeface="+mn-ea"/>
                <a:cs typeface="Calibri Light"/>
              </a:rPr>
              <a:t>DFFT/</a:t>
            </a:r>
            <a:r>
              <a:rPr lang="ja-JP" altLang="en-US" sz="850" spc="-80" dirty="0">
                <a:solidFill>
                  <a:schemeClr val="tx1"/>
                </a:solidFill>
                <a:latin typeface="+mn-ea"/>
                <a:cs typeface="Calibri Light"/>
              </a:rPr>
              <a:t>諸外国デジタル政策関連機関との連携強化</a:t>
            </a:r>
          </a:p>
          <a:p>
            <a:endParaRPr lang="ja-JP" altLang="en-US" sz="950" dirty="0">
              <a:solidFill>
                <a:srgbClr val="C00000"/>
              </a:solidFill>
              <a:latin typeface="+mn-ea"/>
              <a:cs typeface="Calibri Light"/>
            </a:endParaRPr>
          </a:p>
        </p:txBody>
      </p:sp>
      <p:sp>
        <p:nvSpPr>
          <p:cNvPr id="64" name="正方形/長方形 63">
            <a:extLst>
              <a:ext uri="{FF2B5EF4-FFF2-40B4-BE49-F238E27FC236}">
                <a16:creationId xmlns:a16="http://schemas.microsoft.com/office/drawing/2014/main" id="{6D4B9F00-D57E-433F-8B34-ED732955F375}"/>
              </a:ext>
            </a:extLst>
          </p:cNvPr>
          <p:cNvSpPr/>
          <p:nvPr/>
        </p:nvSpPr>
        <p:spPr>
          <a:xfrm>
            <a:off x="8644129" y="1817397"/>
            <a:ext cx="3160759" cy="142419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b="1" dirty="0">
                <a:solidFill>
                  <a:srgbClr val="1E50B5"/>
                </a:solidFill>
                <a:latin typeface="+mn-ea"/>
                <a:cs typeface="Calibri Light"/>
              </a:rPr>
              <a:t>サイバーセキュリティ等の安全・安心の確保</a:t>
            </a:r>
            <a:endParaRPr lang="en-US" altLang="ja-JP" sz="1100" b="1" dirty="0">
              <a:solidFill>
                <a:srgbClr val="1E50B5"/>
              </a:solidFill>
              <a:latin typeface="+mn-ea"/>
              <a:cs typeface="Calibri Light"/>
            </a:endParaRPr>
          </a:p>
          <a:p>
            <a:pPr marL="88900" indent="-88900"/>
            <a:r>
              <a:rPr lang="ja-JP" altLang="en-US" sz="850" dirty="0">
                <a:solidFill>
                  <a:schemeClr val="tx1"/>
                </a:solidFill>
                <a:latin typeface="+mn-ea"/>
                <a:cs typeface="Calibri Light"/>
              </a:rPr>
              <a:t>► 国際情勢の変化等へ対応</a:t>
            </a:r>
            <a:r>
              <a:rPr lang="en-US" altLang="ja-JP" sz="850" dirty="0">
                <a:solidFill>
                  <a:schemeClr val="tx1"/>
                </a:solidFill>
                <a:latin typeface="+mn-ea"/>
                <a:cs typeface="Calibri Light"/>
              </a:rPr>
              <a:t>/</a:t>
            </a:r>
            <a:r>
              <a:rPr lang="ja-JP" altLang="en-US" sz="850" dirty="0">
                <a:solidFill>
                  <a:schemeClr val="tx1"/>
                </a:solidFill>
                <a:latin typeface="+mn-ea"/>
                <a:cs typeface="Calibri Light"/>
              </a:rPr>
              <a:t>国家安全保障上のリスクへの対応としてのサイバーセキュリティの確保</a:t>
            </a:r>
            <a:r>
              <a:rPr lang="en-US" altLang="ja-JP" sz="850" dirty="0">
                <a:solidFill>
                  <a:schemeClr val="tx1"/>
                </a:solidFill>
                <a:latin typeface="+mn-ea"/>
                <a:cs typeface="Calibri Light"/>
              </a:rPr>
              <a:t>/</a:t>
            </a:r>
            <a:r>
              <a:rPr lang="ja-JP" altLang="en-US" sz="850" dirty="0">
                <a:solidFill>
                  <a:schemeClr val="tx1"/>
                </a:solidFill>
                <a:latin typeface="+mn-ea"/>
                <a:cs typeface="Calibri Light"/>
              </a:rPr>
              <a:t>個人情報保護</a:t>
            </a:r>
            <a:endParaRPr lang="en-US" altLang="ja-JP" sz="850" dirty="0">
              <a:solidFill>
                <a:schemeClr val="tx1"/>
              </a:solidFill>
              <a:latin typeface="+mn-ea"/>
              <a:cs typeface="Calibri Light"/>
            </a:endParaRPr>
          </a:p>
          <a:p>
            <a:r>
              <a:rPr lang="ja-JP" altLang="en-US" sz="200" b="1" dirty="0">
                <a:solidFill>
                  <a:schemeClr val="tx1"/>
                </a:solidFill>
                <a:latin typeface="+mn-ea"/>
                <a:cs typeface="Calibri Light"/>
              </a:rPr>
              <a:t>　</a:t>
            </a:r>
            <a:endParaRPr lang="en-US" altLang="ja-JP" sz="200" b="1" dirty="0">
              <a:solidFill>
                <a:schemeClr val="tx1"/>
              </a:solidFill>
              <a:latin typeface="+mn-ea"/>
              <a:cs typeface="Calibri Ligh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solidFill>
                  <a:srgbClr val="1E50B5"/>
                </a:solidFill>
                <a:latin typeface="+mn-ea"/>
                <a:cs typeface="Calibri Light"/>
              </a:rPr>
              <a:t>急速な</a:t>
            </a:r>
            <a:r>
              <a:rPr lang="en-US" altLang="ja-JP" sz="1100" b="1" dirty="0">
                <a:solidFill>
                  <a:srgbClr val="1E50B5"/>
                </a:solidFill>
                <a:latin typeface="+mn-ea"/>
                <a:cs typeface="Calibri Light"/>
              </a:rPr>
              <a:t>AI</a:t>
            </a:r>
            <a:r>
              <a:rPr lang="ja-JP" altLang="en-US" sz="1100" b="1" dirty="0">
                <a:solidFill>
                  <a:srgbClr val="1E50B5"/>
                </a:solidFill>
                <a:latin typeface="+mn-ea"/>
                <a:cs typeface="Calibri Light"/>
              </a:rPr>
              <a:t>の進歩・普及を踏まえた対応</a:t>
            </a:r>
            <a:endParaRPr lang="en-US" altLang="ja-JP" sz="1100" b="1" dirty="0">
              <a:solidFill>
                <a:srgbClr val="1E50B5"/>
              </a:solidFill>
              <a:latin typeface="+mn-ea"/>
              <a:cs typeface="Calibri Light"/>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lang="ja-JP" altLang="en-US" sz="850" dirty="0">
                <a:solidFill>
                  <a:schemeClr val="tx1"/>
                </a:solidFill>
                <a:latin typeface="+mn-ea"/>
                <a:cs typeface="Calibri Light"/>
              </a:rPr>
              <a:t>► </a:t>
            </a:r>
            <a:r>
              <a:rPr lang="en-US" altLang="ja-JP" sz="850" dirty="0">
                <a:solidFill>
                  <a:schemeClr val="tx1"/>
                </a:solidFill>
                <a:latin typeface="+mn-ea"/>
                <a:cs typeface="Calibri Light"/>
              </a:rPr>
              <a:t>AI</a:t>
            </a:r>
            <a:r>
              <a:rPr lang="ja-JP" altLang="en-US" sz="850" dirty="0">
                <a:solidFill>
                  <a:schemeClr val="tx1"/>
                </a:solidFill>
                <a:latin typeface="+mn-ea"/>
                <a:cs typeface="Calibri Light"/>
              </a:rPr>
              <a:t>戦略チーム等の連携体制</a:t>
            </a:r>
            <a:r>
              <a:rPr lang="en-US" altLang="ja-JP" sz="850" dirty="0">
                <a:solidFill>
                  <a:schemeClr val="tx1"/>
                </a:solidFill>
                <a:latin typeface="+mn-ea"/>
                <a:cs typeface="Calibri Light"/>
              </a:rPr>
              <a:t>/AI</a:t>
            </a:r>
            <a:r>
              <a:rPr lang="ja-JP" altLang="en-US" sz="850" dirty="0">
                <a:solidFill>
                  <a:schemeClr val="tx1"/>
                </a:solidFill>
                <a:latin typeface="+mn-ea"/>
                <a:cs typeface="Calibri Light"/>
              </a:rPr>
              <a:t>の社会実装</a:t>
            </a:r>
            <a:endParaRPr lang="en-US" altLang="ja-JP" sz="850" dirty="0">
              <a:solidFill>
                <a:schemeClr val="tx1"/>
              </a:solidFill>
              <a:latin typeface="+mn-ea"/>
              <a:cs typeface="Calibri Light"/>
            </a:endParaRPr>
          </a:p>
          <a:p>
            <a:pPr marL="88900" marR="0" lvl="0" indent="-88900" algn="l" defTabSz="914400" rtl="0" eaLnBrk="1" fontAlgn="auto" latinLnBrk="0" hangingPunct="1">
              <a:lnSpc>
                <a:spcPct val="100000"/>
              </a:lnSpc>
              <a:spcBef>
                <a:spcPts val="0"/>
              </a:spcBef>
              <a:spcAft>
                <a:spcPts val="0"/>
              </a:spcAft>
              <a:buClrTx/>
              <a:buSzTx/>
              <a:buFontTx/>
              <a:buNone/>
              <a:tabLst/>
              <a:defRPr/>
            </a:pPr>
            <a:endParaRPr lang="en-US" altLang="ja-JP" sz="200" dirty="0">
              <a:solidFill>
                <a:schemeClr val="tx1"/>
              </a:solidFill>
              <a:latin typeface="+mn-ea"/>
              <a:cs typeface="Calibri Light"/>
            </a:endParaRPr>
          </a:p>
          <a:p>
            <a:r>
              <a:rPr lang="ja-JP" altLang="en-US" sz="1100" b="1" dirty="0">
                <a:solidFill>
                  <a:srgbClr val="1E50B5"/>
                </a:solidFill>
                <a:latin typeface="+mn-ea"/>
                <a:cs typeface="Calibri Light"/>
              </a:rPr>
              <a:t>包括的データ戦略の推進と今後の取組</a:t>
            </a:r>
            <a:endParaRPr lang="en-US" altLang="ja-JP" sz="1100" b="1" dirty="0">
              <a:solidFill>
                <a:srgbClr val="1E50B5"/>
              </a:solidFill>
              <a:latin typeface="+mn-ea"/>
              <a:cs typeface="Calibri Light"/>
            </a:endParaRPr>
          </a:p>
          <a:p>
            <a:pPr marL="88900" indent="-88900"/>
            <a:r>
              <a:rPr lang="ja-JP" altLang="en-US" sz="850" dirty="0">
                <a:solidFill>
                  <a:schemeClr val="tx1"/>
                </a:solidFill>
                <a:latin typeface="+mn-ea"/>
                <a:cs typeface="Calibri Light"/>
              </a:rPr>
              <a:t>►データ連携基盤、ベース・レジストリ等を重点的に取り組む</a:t>
            </a:r>
            <a:endParaRPr lang="en-US" altLang="ja-JP" sz="200" b="1" dirty="0">
              <a:solidFill>
                <a:srgbClr val="FF0000"/>
              </a:solidFill>
              <a:latin typeface="+mn-ea"/>
              <a:cs typeface="Calibri Light"/>
            </a:endParaRPr>
          </a:p>
          <a:p>
            <a:r>
              <a:rPr lang="ja-JP" altLang="en-US" sz="200" dirty="0">
                <a:solidFill>
                  <a:schemeClr val="tx1"/>
                </a:solidFill>
                <a:latin typeface="+mn-ea"/>
                <a:cs typeface="Calibri Light"/>
              </a:rPr>
              <a:t>　</a:t>
            </a:r>
            <a:endParaRPr lang="en-US" altLang="ja-JP" sz="300" dirty="0">
              <a:solidFill>
                <a:schemeClr val="tx1"/>
              </a:solidFill>
              <a:latin typeface="+mn-ea"/>
              <a:cs typeface="Calibri Light"/>
            </a:endParaRPr>
          </a:p>
          <a:p>
            <a:r>
              <a:rPr lang="en-US" altLang="ja-JP" sz="1100" b="1" dirty="0">
                <a:solidFill>
                  <a:srgbClr val="1E50B5"/>
                </a:solidFill>
                <a:latin typeface="+mn-ea"/>
                <a:cs typeface="Calibri Light"/>
              </a:rPr>
              <a:t>Web3.0</a:t>
            </a:r>
            <a:r>
              <a:rPr lang="ja-JP" altLang="en-US" sz="1100" b="1" dirty="0">
                <a:solidFill>
                  <a:srgbClr val="1E50B5"/>
                </a:solidFill>
                <a:latin typeface="+mn-ea"/>
                <a:cs typeface="Calibri Light"/>
              </a:rPr>
              <a:t>の推進</a:t>
            </a:r>
          </a:p>
          <a:p>
            <a:r>
              <a:rPr lang="ja-JP" altLang="en-US" sz="850" dirty="0">
                <a:solidFill>
                  <a:schemeClr val="tx1"/>
                </a:solidFill>
                <a:latin typeface="+mn-ea"/>
                <a:cs typeface="Calibri Light"/>
              </a:rPr>
              <a:t>►ブロックチェーン技術を基盤とする</a:t>
            </a:r>
            <a:r>
              <a:rPr lang="en-US" altLang="ja-JP" sz="850" dirty="0">
                <a:solidFill>
                  <a:schemeClr val="tx1"/>
                </a:solidFill>
                <a:latin typeface="+mn-ea"/>
                <a:cs typeface="Calibri Light"/>
              </a:rPr>
              <a:t>NFT</a:t>
            </a:r>
            <a:r>
              <a:rPr lang="ja-JP" altLang="en-US" sz="850" dirty="0">
                <a:solidFill>
                  <a:schemeClr val="tx1"/>
                </a:solidFill>
                <a:latin typeface="+mn-ea"/>
                <a:cs typeface="Calibri Light"/>
              </a:rPr>
              <a:t>の利用等の環境整備</a:t>
            </a:r>
            <a:endParaRPr lang="en-US" altLang="ja-JP" sz="850" dirty="0">
              <a:solidFill>
                <a:schemeClr val="tx1"/>
              </a:solidFill>
              <a:latin typeface="+mn-ea"/>
              <a:cs typeface="Calibri Light"/>
            </a:endParaRPr>
          </a:p>
          <a:p>
            <a:endParaRPr kumimoji="0" lang="en-US" altLang="ja-JP" sz="1050" dirty="0">
              <a:solidFill>
                <a:schemeClr val="tx1"/>
              </a:solidFill>
              <a:latin typeface="+mn-ea"/>
              <a:cs typeface="Calibri Light"/>
            </a:endParaRPr>
          </a:p>
        </p:txBody>
      </p:sp>
      <p:grpSp>
        <p:nvGrpSpPr>
          <p:cNvPr id="5" name="グループ化 4">
            <a:extLst>
              <a:ext uri="{FF2B5EF4-FFF2-40B4-BE49-F238E27FC236}">
                <a16:creationId xmlns:a16="http://schemas.microsoft.com/office/drawing/2014/main" id="{7A335E2B-BF8D-81C0-879E-20C90190E42B}"/>
              </a:ext>
            </a:extLst>
          </p:cNvPr>
          <p:cNvGrpSpPr/>
          <p:nvPr/>
        </p:nvGrpSpPr>
        <p:grpSpPr>
          <a:xfrm>
            <a:off x="3147484" y="2689263"/>
            <a:ext cx="2427051" cy="628355"/>
            <a:chOff x="22540" y="2837360"/>
            <a:chExt cx="2427051" cy="628355"/>
          </a:xfrm>
        </p:grpSpPr>
        <p:sp>
          <p:nvSpPr>
            <p:cNvPr id="43" name="テキスト ボックス 42">
              <a:extLst>
                <a:ext uri="{FF2B5EF4-FFF2-40B4-BE49-F238E27FC236}">
                  <a16:creationId xmlns:a16="http://schemas.microsoft.com/office/drawing/2014/main" id="{05CC3FC2-77A5-4445-92C4-300895F3D4E0}"/>
                </a:ext>
              </a:extLst>
            </p:cNvPr>
            <p:cNvSpPr txBox="1"/>
            <p:nvPr/>
          </p:nvSpPr>
          <p:spPr>
            <a:xfrm>
              <a:off x="22540" y="2837360"/>
              <a:ext cx="2427051" cy="407804"/>
            </a:xfrm>
            <a:prstGeom prst="rect">
              <a:avLst/>
            </a:prstGeom>
            <a:noFill/>
          </p:spPr>
          <p:txBody>
            <a:bodyPr wrap="square">
              <a:spAutoFit/>
            </a:bodyPr>
            <a:lstStyle/>
            <a:p>
              <a:r>
                <a:rPr lang="ja-JP" altLang="en-US" sz="1100" b="1" dirty="0">
                  <a:solidFill>
                    <a:srgbClr val="1E50B5"/>
                  </a:solidFill>
                  <a:latin typeface="+mn-ea"/>
                  <a:cs typeface="Calibri Light"/>
                </a:rPr>
                <a:t>業務改革</a:t>
              </a:r>
              <a:r>
                <a:rPr lang="en-US" altLang="ja-JP" sz="1100" b="1" dirty="0">
                  <a:solidFill>
                    <a:srgbClr val="1E50B5"/>
                  </a:solidFill>
                  <a:latin typeface="+mn-ea"/>
                  <a:cs typeface="Calibri Light"/>
                </a:rPr>
                <a:t>(BPR)</a:t>
              </a:r>
              <a:r>
                <a:rPr lang="ja-JP" altLang="en-US" sz="1100" b="1" dirty="0">
                  <a:solidFill>
                    <a:srgbClr val="1E50B5"/>
                  </a:solidFill>
                  <a:latin typeface="+mn-ea"/>
                  <a:cs typeface="Calibri Light"/>
                </a:rPr>
                <a:t>と規制改革の必要性</a:t>
              </a:r>
              <a:endParaRPr lang="en-US" altLang="ja-JP" sz="1100" b="1" dirty="0">
                <a:solidFill>
                  <a:srgbClr val="1E50B5"/>
                </a:solidFill>
                <a:latin typeface="+mn-ea"/>
                <a:cs typeface="Calibri Light"/>
              </a:endParaRPr>
            </a:p>
            <a:p>
              <a:r>
                <a:rPr lang="ja-JP" altLang="en-US" sz="950" dirty="0">
                  <a:latin typeface="+mn-ea"/>
                  <a:cs typeface="Calibri Light"/>
                </a:rPr>
                <a:t>サービス設計</a:t>
              </a:r>
              <a:r>
                <a:rPr lang="en-US" altLang="ja-JP" sz="950" dirty="0">
                  <a:latin typeface="+mn-ea"/>
                  <a:cs typeface="Calibri Light"/>
                </a:rPr>
                <a:t>12</a:t>
              </a:r>
              <a:r>
                <a:rPr lang="ja-JP" altLang="en-US" sz="950" dirty="0">
                  <a:latin typeface="+mn-ea"/>
                  <a:cs typeface="Calibri Light"/>
                </a:rPr>
                <a:t>箇条</a:t>
              </a:r>
            </a:p>
          </p:txBody>
        </p:sp>
        <p:sp>
          <p:nvSpPr>
            <p:cNvPr id="3" name="テキスト ボックス 2">
              <a:extLst>
                <a:ext uri="{FF2B5EF4-FFF2-40B4-BE49-F238E27FC236}">
                  <a16:creationId xmlns:a16="http://schemas.microsoft.com/office/drawing/2014/main" id="{DC2C5E14-B2F8-4D46-5D48-6A9DD5E7F6AB}"/>
                </a:ext>
              </a:extLst>
            </p:cNvPr>
            <p:cNvSpPr txBox="1"/>
            <p:nvPr/>
          </p:nvSpPr>
          <p:spPr>
            <a:xfrm>
              <a:off x="22540" y="3204105"/>
              <a:ext cx="2397412" cy="261610"/>
            </a:xfrm>
            <a:prstGeom prst="rect">
              <a:avLst/>
            </a:prstGeom>
            <a:noFill/>
          </p:spPr>
          <p:txBody>
            <a:bodyPr wrap="square">
              <a:spAutoFit/>
            </a:bodyPr>
            <a:lstStyle/>
            <a:p>
              <a:r>
                <a:rPr lang="ja-JP" altLang="en-US" sz="1100" b="1" dirty="0">
                  <a:solidFill>
                    <a:srgbClr val="1E50B5"/>
                  </a:solidFill>
                  <a:latin typeface="+mn-ea"/>
                  <a:cs typeface="Calibri Light"/>
                </a:rPr>
                <a:t>クラウド・バイ・デフォルト原則  </a:t>
              </a:r>
            </a:p>
          </p:txBody>
        </p:sp>
      </p:grpSp>
      <p:sp>
        <p:nvSpPr>
          <p:cNvPr id="4" name="テキスト ボックス 3">
            <a:extLst>
              <a:ext uri="{FF2B5EF4-FFF2-40B4-BE49-F238E27FC236}">
                <a16:creationId xmlns:a16="http://schemas.microsoft.com/office/drawing/2014/main" id="{C8A2F467-ECF7-C6A2-9CEB-ED46F739A461}"/>
              </a:ext>
            </a:extLst>
          </p:cNvPr>
          <p:cNvSpPr txBox="1"/>
          <p:nvPr/>
        </p:nvSpPr>
        <p:spPr>
          <a:xfrm>
            <a:off x="611295" y="2690996"/>
            <a:ext cx="2700000" cy="738664"/>
          </a:xfrm>
          <a:prstGeom prst="rect">
            <a:avLst/>
          </a:prstGeom>
          <a:noFill/>
        </p:spPr>
        <p:txBody>
          <a:bodyPr wrap="square">
            <a:spAutoFit/>
          </a:bodyPr>
          <a:lstStyle/>
          <a:p>
            <a:pPr defTabSz="457200">
              <a:spcAft>
                <a:spcPts val="300"/>
              </a:spcAft>
              <a:defRPr/>
            </a:pPr>
            <a:r>
              <a:rPr lang="ja-JP" altLang="en-US" sz="1100" b="1" dirty="0">
                <a:solidFill>
                  <a:srgbClr val="1E50B5"/>
                </a:solidFill>
                <a:latin typeface="+mn-ea"/>
                <a:cs typeface="Calibri Light"/>
              </a:rPr>
              <a:t>構造改革のためのデジタル</a:t>
            </a:r>
            <a:r>
              <a:rPr lang="en-US" altLang="ja-JP" sz="1100" b="1" dirty="0">
                <a:solidFill>
                  <a:srgbClr val="1E50B5"/>
                </a:solidFill>
                <a:latin typeface="+mn-ea"/>
                <a:cs typeface="Calibri Light"/>
              </a:rPr>
              <a:t>5</a:t>
            </a:r>
            <a:r>
              <a:rPr lang="ja-JP" altLang="en-US" sz="1100" b="1" dirty="0">
                <a:solidFill>
                  <a:srgbClr val="1E50B5"/>
                </a:solidFill>
                <a:latin typeface="+mn-ea"/>
                <a:cs typeface="Calibri Light"/>
              </a:rPr>
              <a:t>原則</a:t>
            </a:r>
            <a:endParaRPr lang="en-US" altLang="ja-JP" sz="1100" b="1" dirty="0">
              <a:solidFill>
                <a:srgbClr val="1E50B5"/>
              </a:solidFill>
              <a:latin typeface="+mn-ea"/>
              <a:cs typeface="Calibri Light"/>
            </a:endParaRPr>
          </a:p>
          <a:p>
            <a:pPr defTabSz="457200">
              <a:spcAft>
                <a:spcPts val="300"/>
              </a:spcAft>
              <a:defRPr/>
            </a:pPr>
            <a:r>
              <a:rPr lang="ja-JP" altLang="en-US" sz="950" spc="-130" dirty="0">
                <a:latin typeface="+mn-ea"/>
                <a:cs typeface="Calibri Light"/>
              </a:rPr>
              <a:t>①デジタル完結・自動化原則 </a:t>
            </a:r>
            <a:br>
              <a:rPr lang="en-US" altLang="ja-JP" sz="950" spc="-130" dirty="0">
                <a:latin typeface="+mn-ea"/>
                <a:cs typeface="Calibri Light"/>
              </a:rPr>
            </a:br>
            <a:r>
              <a:rPr lang="ja-JP" altLang="en-US" sz="950" spc="-130" dirty="0">
                <a:latin typeface="+mn-ea"/>
                <a:cs typeface="Calibri Light"/>
              </a:rPr>
              <a:t>②アジャイルガバナンス原則 ③官民連携原則 </a:t>
            </a:r>
            <a:br>
              <a:rPr lang="en-US" altLang="ja-JP" sz="950" spc="-130" dirty="0">
                <a:latin typeface="+mn-ea"/>
                <a:cs typeface="Calibri Light"/>
              </a:rPr>
            </a:br>
            <a:r>
              <a:rPr lang="ja-JP" altLang="en-US" sz="950" spc="-130" dirty="0">
                <a:latin typeface="+mn-ea"/>
                <a:cs typeface="Calibri Light"/>
              </a:rPr>
              <a:t>④相互運用性確保原則 ⑤共通基盤利用原則</a:t>
            </a:r>
          </a:p>
        </p:txBody>
      </p:sp>
      <p:sp>
        <p:nvSpPr>
          <p:cNvPr id="16" name="テキスト ボックス 15">
            <a:extLst>
              <a:ext uri="{FF2B5EF4-FFF2-40B4-BE49-F238E27FC236}">
                <a16:creationId xmlns:a16="http://schemas.microsoft.com/office/drawing/2014/main" id="{A9A485BF-8DB8-4789-8388-82ADE71880B3}"/>
              </a:ext>
            </a:extLst>
          </p:cNvPr>
          <p:cNvSpPr txBox="1"/>
          <p:nvPr/>
        </p:nvSpPr>
        <p:spPr>
          <a:xfrm>
            <a:off x="7707439" y="3672686"/>
            <a:ext cx="4581249" cy="3199337"/>
          </a:xfrm>
          <a:prstGeom prst="rect">
            <a:avLst/>
          </a:prstGeom>
          <a:noFill/>
          <a:ln>
            <a:noFill/>
          </a:ln>
        </p:spPr>
        <p:txBody>
          <a:bodyPr wrap="square" lIns="91440" tIns="45720" rIns="91440" bIns="45720" anchor="t">
            <a:spAutoFit/>
          </a:bodyPr>
          <a:lstStyle/>
          <a:p>
            <a:r>
              <a:rPr lang="ja-JP" altLang="en-US" sz="1200" b="1" dirty="0">
                <a:solidFill>
                  <a:srgbClr val="1E50B5"/>
                </a:solidFill>
                <a:latin typeface="+mn-ea"/>
                <a:cs typeface="Calibri Light"/>
              </a:rPr>
              <a:t>デジタル社会を支えるシステム・技術</a:t>
            </a:r>
            <a:endParaRPr lang="en-US" altLang="ja-JP" sz="1200" b="1" dirty="0">
              <a:solidFill>
                <a:srgbClr val="1E50B5"/>
              </a:solidFill>
              <a:latin typeface="+mn-ea"/>
              <a:cs typeface="Calibri Light"/>
            </a:endParaRPr>
          </a:p>
          <a:p>
            <a:pPr marL="88900" indent="-85725" defTabSz="396000">
              <a:lnSpc>
                <a:spcPct val="110000"/>
              </a:lnSpc>
              <a:buFont typeface="Arial" panose="020B0604020202020204" pitchFamily="34" charset="0"/>
              <a:buChar char="•"/>
            </a:pPr>
            <a:r>
              <a:rPr lang="ja-JP" altLang="en-US" sz="1100" b="1" dirty="0">
                <a:latin typeface="+mn-ea"/>
                <a:cs typeface="Calibri Light"/>
              </a:rPr>
              <a:t>国の情報システムの刷新</a:t>
            </a:r>
            <a:endParaRPr lang="en-US" altLang="ja-JP" sz="1100" b="1" dirty="0">
              <a:latin typeface="+mn-ea"/>
              <a:cs typeface="Calibri Light"/>
            </a:endParaRPr>
          </a:p>
          <a:p>
            <a:pPr marL="3175" defTabSz="396000">
              <a:lnSpc>
                <a:spcPct val="110000"/>
              </a:lnSpc>
            </a:pPr>
            <a:r>
              <a:rPr lang="ja-JP" altLang="en-US" sz="900" dirty="0">
                <a:latin typeface="+mn-ea"/>
                <a:cs typeface="Calibri Light"/>
              </a:rPr>
              <a:t>　情報システム整備方針の策定・一元的なプロジェクト監理</a:t>
            </a:r>
            <a:r>
              <a:rPr lang="en-US" altLang="ja-JP" sz="900" dirty="0">
                <a:latin typeface="+mn-ea"/>
                <a:cs typeface="Calibri Light"/>
              </a:rPr>
              <a:t>/</a:t>
            </a:r>
            <a:r>
              <a:rPr lang="ja-JP" altLang="en-US" sz="900" dirty="0">
                <a:latin typeface="+mn-ea"/>
                <a:cs typeface="Calibri Light"/>
              </a:rPr>
              <a:t>ガバメントクラウド</a:t>
            </a:r>
            <a:endParaRPr lang="en-US" altLang="ja-JP" sz="900" dirty="0">
              <a:latin typeface="+mn-ea"/>
              <a:cs typeface="Calibri Light"/>
            </a:endParaRPr>
          </a:p>
          <a:p>
            <a:pPr marL="3175" defTabSz="396000">
              <a:lnSpc>
                <a:spcPct val="110000"/>
              </a:lnSpc>
            </a:pPr>
            <a:r>
              <a:rPr lang="ja-JP" altLang="en-US" sz="900" dirty="0">
                <a:latin typeface="+mn-ea"/>
                <a:cs typeface="Calibri Light"/>
              </a:rPr>
              <a:t>　の整備</a:t>
            </a:r>
            <a:r>
              <a:rPr lang="en-US" altLang="ja-JP" sz="900" dirty="0">
                <a:latin typeface="+mn-ea"/>
                <a:cs typeface="Calibri Light"/>
              </a:rPr>
              <a:t>/</a:t>
            </a:r>
            <a:r>
              <a:rPr lang="ja-JP" altLang="en-US" sz="900" dirty="0">
                <a:latin typeface="+mn-ea"/>
                <a:cs typeface="Calibri Light"/>
              </a:rPr>
              <a:t>府省</a:t>
            </a:r>
            <a:r>
              <a:rPr lang="en-US" altLang="ja-JP" sz="900" dirty="0">
                <a:latin typeface="+mn-ea"/>
                <a:cs typeface="Calibri Light"/>
              </a:rPr>
              <a:t>LAN</a:t>
            </a:r>
            <a:r>
              <a:rPr lang="ja-JP" altLang="en-US" sz="900" dirty="0">
                <a:latin typeface="+mn-ea"/>
                <a:cs typeface="Calibri Light"/>
              </a:rPr>
              <a:t>統合</a:t>
            </a:r>
            <a:r>
              <a:rPr lang="en-US" altLang="ja-JP" sz="900" dirty="0">
                <a:latin typeface="+mn-ea"/>
                <a:cs typeface="Calibri Light"/>
              </a:rPr>
              <a:t>/</a:t>
            </a:r>
            <a:r>
              <a:rPr lang="ja-JP" altLang="en-US" sz="900" dirty="0">
                <a:latin typeface="+mn-ea"/>
                <a:cs typeface="Calibri Light"/>
              </a:rPr>
              <a:t>デジタルマーケットプレイス</a:t>
            </a:r>
            <a:r>
              <a:rPr lang="en-US" altLang="ja-JP" sz="900" dirty="0">
                <a:latin typeface="+mn-ea"/>
                <a:cs typeface="Calibri Light"/>
              </a:rPr>
              <a:t>/</a:t>
            </a:r>
            <a:r>
              <a:rPr lang="ja-JP" altLang="en-US" sz="900" dirty="0">
                <a:latin typeface="+mn-ea"/>
                <a:cs typeface="Calibri Light"/>
              </a:rPr>
              <a:t>スタートアップ参画促進</a:t>
            </a:r>
            <a:endParaRPr lang="en-US" altLang="ja-JP" sz="900" dirty="0">
              <a:latin typeface="+mn-ea"/>
              <a:cs typeface="Calibri Light"/>
            </a:endParaRPr>
          </a:p>
          <a:p>
            <a:pPr marL="88900" indent="-85725" defTabSz="396000">
              <a:lnSpc>
                <a:spcPct val="110000"/>
              </a:lnSpc>
              <a:buFont typeface="Arial" panose="020B0604020202020204" pitchFamily="34" charset="0"/>
              <a:buChar char="•"/>
            </a:pPr>
            <a:r>
              <a:rPr lang="ja-JP" altLang="en-US" sz="1100" b="1" dirty="0">
                <a:latin typeface="+mn-ea"/>
                <a:cs typeface="Calibri Light"/>
              </a:rPr>
              <a:t>地方の情報システムの刷新</a:t>
            </a:r>
            <a:r>
              <a:rPr lang="ja-JP" altLang="en-US" sz="900" b="1" dirty="0">
                <a:latin typeface="+mn-ea"/>
                <a:cs typeface="Calibri Light"/>
              </a:rPr>
              <a:t>　</a:t>
            </a:r>
            <a:r>
              <a:rPr lang="ja-JP" altLang="en-US" sz="900" dirty="0">
                <a:latin typeface="+mn-ea"/>
                <a:cs typeface="Calibri Light"/>
              </a:rPr>
              <a:t>標準準拠システムへの移行支援</a:t>
            </a:r>
            <a:endParaRPr lang="en-US" altLang="ja-JP" sz="900" dirty="0">
              <a:latin typeface="+mn-ea"/>
              <a:cs typeface="Calibri Light"/>
            </a:endParaRPr>
          </a:p>
          <a:p>
            <a:pPr marL="88900" indent="-85725" defTabSz="396000">
              <a:lnSpc>
                <a:spcPct val="110000"/>
              </a:lnSpc>
              <a:buFont typeface="Arial" panose="020B0604020202020204" pitchFamily="34" charset="0"/>
              <a:buChar char="•"/>
            </a:pPr>
            <a:r>
              <a:rPr lang="ja-JP" altLang="en-US" sz="1100" b="1" dirty="0">
                <a:latin typeface="+mn-ea"/>
                <a:cs typeface="Calibri Light"/>
              </a:rPr>
              <a:t>デジタル化を支えるインフラの整備</a:t>
            </a:r>
            <a:endParaRPr lang="en-US" altLang="ja-JP" sz="1100" b="1" dirty="0">
              <a:latin typeface="+mn-ea"/>
              <a:cs typeface="Calibri Light"/>
            </a:endParaRPr>
          </a:p>
          <a:p>
            <a:pPr marL="3175" defTabSz="396000">
              <a:lnSpc>
                <a:spcPct val="110000"/>
              </a:lnSpc>
            </a:pPr>
            <a:r>
              <a:rPr lang="ja-JP" altLang="en-US" sz="900" dirty="0">
                <a:latin typeface="+mn-ea"/>
                <a:cs typeface="Calibri Light"/>
              </a:rPr>
              <a:t>　</a:t>
            </a:r>
            <a:r>
              <a:rPr lang="en-US" altLang="ja-JP" sz="900" dirty="0">
                <a:latin typeface="+mn-ea"/>
                <a:cs typeface="Calibri Light"/>
              </a:rPr>
              <a:t>Beyond 5G(6G)/</a:t>
            </a:r>
            <a:r>
              <a:rPr lang="ja-JP" altLang="en-US" sz="900" dirty="0">
                <a:latin typeface="+mn-ea"/>
                <a:cs typeface="Calibri Light"/>
              </a:rPr>
              <a:t>半導体</a:t>
            </a:r>
            <a:r>
              <a:rPr lang="en-US" altLang="ja-JP" sz="900" dirty="0">
                <a:latin typeface="+mn-ea"/>
                <a:cs typeface="Calibri Light"/>
              </a:rPr>
              <a:t>/</a:t>
            </a:r>
            <a:r>
              <a:rPr lang="ja-JP" altLang="en-US" sz="900" dirty="0">
                <a:latin typeface="+mn-ea"/>
                <a:cs typeface="Calibri Light"/>
              </a:rPr>
              <a:t>海底ケーブル・データセンター</a:t>
            </a:r>
            <a:r>
              <a:rPr lang="en-US" altLang="ja-JP" sz="900" dirty="0">
                <a:latin typeface="+mn-ea"/>
                <a:cs typeface="Calibri Light"/>
              </a:rPr>
              <a:t>/</a:t>
            </a:r>
            <a:r>
              <a:rPr lang="ja-JP" altLang="en-US" sz="900" dirty="0">
                <a:latin typeface="+mn-ea"/>
                <a:cs typeface="Calibri Light"/>
              </a:rPr>
              <a:t>自動運転･ドローン物流</a:t>
            </a:r>
            <a:endParaRPr lang="en-US" altLang="ja-JP" sz="900" dirty="0">
              <a:latin typeface="+mn-ea"/>
              <a:cs typeface="Calibri Light"/>
            </a:endParaRPr>
          </a:p>
          <a:p>
            <a:pPr marL="88900" indent="-85725" defTabSz="396000">
              <a:lnSpc>
                <a:spcPct val="110000"/>
              </a:lnSpc>
              <a:buFont typeface="Arial" panose="020B0604020202020204" pitchFamily="34" charset="0"/>
              <a:buChar char="•"/>
            </a:pPr>
            <a:r>
              <a:rPr lang="ja-JP" altLang="en-US" sz="1100" b="1" dirty="0">
                <a:latin typeface="+mn-ea"/>
                <a:cs typeface="Calibri Light"/>
              </a:rPr>
              <a:t>デジタル社会に必要な技術の研究開発･実証の推進</a:t>
            </a:r>
            <a:endParaRPr lang="en-US" altLang="ja-JP" sz="1100" b="1" dirty="0">
              <a:latin typeface="+mn-ea"/>
              <a:cs typeface="Calibri Light"/>
            </a:endParaRPr>
          </a:p>
          <a:p>
            <a:pPr marL="3175" defTabSz="396000">
              <a:lnSpc>
                <a:spcPct val="110000"/>
              </a:lnSpc>
            </a:pPr>
            <a:r>
              <a:rPr lang="ja-JP" altLang="en-US" sz="900" dirty="0">
                <a:latin typeface="+mn-ea"/>
                <a:cs typeface="Calibri Light"/>
              </a:rPr>
              <a:t>　情報通信・コンピューティング・セキュリティ技術高度化</a:t>
            </a:r>
            <a:endParaRPr lang="en-US" altLang="ja-JP" sz="900" dirty="0">
              <a:latin typeface="+mn-ea"/>
              <a:cs typeface="Calibri Light"/>
            </a:endParaRPr>
          </a:p>
          <a:p>
            <a:pPr indent="180975"/>
            <a:endParaRPr lang="ja-JP" altLang="en-US" sz="300" dirty="0">
              <a:latin typeface="+mn-ea"/>
              <a:cs typeface="Calibri Light"/>
            </a:endParaRPr>
          </a:p>
          <a:p>
            <a:r>
              <a:rPr lang="ja-JP" altLang="en-US" sz="1200" b="1" dirty="0">
                <a:solidFill>
                  <a:srgbClr val="1E50B5"/>
                </a:solidFill>
                <a:latin typeface="+mn-ea"/>
                <a:cs typeface="Calibri Light"/>
              </a:rPr>
              <a:t>デジタル社会のライフスタイル・人材</a:t>
            </a:r>
            <a:endParaRPr lang="en-US" altLang="ja-JP" sz="1200" b="1" dirty="0">
              <a:solidFill>
                <a:srgbClr val="1E50B5"/>
              </a:solidFill>
              <a:latin typeface="+mn-ea"/>
              <a:cs typeface="Calibri Light"/>
            </a:endParaRPr>
          </a:p>
          <a:p>
            <a:pPr marL="88900" indent="-85725" defTabSz="396000">
              <a:lnSpc>
                <a:spcPct val="110000"/>
              </a:lnSpc>
              <a:buFont typeface="Arial" panose="020B0604020202020204" pitchFamily="34" charset="0"/>
              <a:buChar char="•"/>
            </a:pPr>
            <a:r>
              <a:rPr lang="ja-JP" altLang="en-US" sz="1100" b="1" dirty="0">
                <a:latin typeface="+mn-ea"/>
                <a:cs typeface="Calibri Light"/>
              </a:rPr>
              <a:t>テレワークの推進</a:t>
            </a:r>
            <a:endParaRPr lang="en-US" altLang="ja-JP" sz="1100" b="1" dirty="0">
              <a:latin typeface="+mn-ea"/>
              <a:cs typeface="Calibri Light"/>
            </a:endParaRPr>
          </a:p>
          <a:p>
            <a:pPr marL="3175" defTabSz="396000">
              <a:lnSpc>
                <a:spcPct val="110000"/>
              </a:lnSpc>
            </a:pPr>
            <a:r>
              <a:rPr lang="ja-JP" altLang="en-US" sz="900" b="1" dirty="0">
                <a:latin typeface="+mn-ea"/>
                <a:cs typeface="Calibri Light"/>
              </a:rPr>
              <a:t>　</a:t>
            </a:r>
            <a:r>
              <a:rPr lang="ja-JP" sz="900" dirty="0">
                <a:ea typeface="+mn-lt"/>
                <a:cs typeface="+mn-lt"/>
              </a:rPr>
              <a:t>民間・地方でのテレワーク推進</a:t>
            </a:r>
            <a:r>
              <a:rPr lang="en-US" altLang="ja-JP" sz="900" dirty="0">
                <a:ea typeface="+mn-lt"/>
                <a:cs typeface="+mn-lt"/>
              </a:rPr>
              <a:t>/</a:t>
            </a:r>
            <a:r>
              <a:rPr lang="ja-JP" sz="900" dirty="0">
                <a:ea typeface="+mn-lt"/>
                <a:cs typeface="+mn-lt"/>
              </a:rPr>
              <a:t>国家公務員のテレワーク定着・推進</a:t>
            </a:r>
            <a:endParaRPr lang="en-US" altLang="ja-JP" sz="900" dirty="0">
              <a:ea typeface="+mn-lt"/>
              <a:cs typeface="+mn-lt"/>
            </a:endParaRPr>
          </a:p>
          <a:p>
            <a:pPr marL="88900" indent="-85725" defTabSz="396000">
              <a:lnSpc>
                <a:spcPct val="110000"/>
              </a:lnSpc>
              <a:buFont typeface="Arial" panose="020B0604020202020204" pitchFamily="34" charset="0"/>
              <a:buChar char="•"/>
            </a:pPr>
            <a:r>
              <a:rPr lang="ja-JP" altLang="en-US" sz="1100" b="1" dirty="0">
                <a:latin typeface="+mn-ea"/>
                <a:cs typeface="Calibri Light"/>
              </a:rPr>
              <a:t>デジタル人材の育成・確保</a:t>
            </a:r>
            <a:r>
              <a:rPr lang="ja-JP" altLang="en-US" sz="900" b="1" dirty="0">
                <a:latin typeface="+mn-ea"/>
                <a:cs typeface="Calibri Light"/>
              </a:rPr>
              <a:t>　</a:t>
            </a:r>
            <a:r>
              <a:rPr lang="ja-JP" altLang="en-US" sz="900" dirty="0">
                <a:latin typeface="+mn-ea"/>
                <a:cs typeface="Calibri Light"/>
              </a:rPr>
              <a:t>プログラミング必修化</a:t>
            </a:r>
            <a:r>
              <a:rPr lang="en-US" altLang="ja-JP" sz="900" dirty="0">
                <a:latin typeface="+mn-ea"/>
                <a:cs typeface="Calibri Light"/>
              </a:rPr>
              <a:t>/</a:t>
            </a:r>
            <a:r>
              <a:rPr lang="ja-JP" altLang="en-US" sz="900" dirty="0">
                <a:latin typeface="+mn-ea"/>
                <a:cs typeface="Calibri Light"/>
              </a:rPr>
              <a:t>リカレント教育</a:t>
            </a:r>
            <a:r>
              <a:rPr lang="en-US" altLang="ja-JP" sz="900" dirty="0">
                <a:latin typeface="+mn-ea"/>
                <a:cs typeface="Calibri Light"/>
              </a:rPr>
              <a:t>/</a:t>
            </a:r>
          </a:p>
          <a:p>
            <a:pPr marL="3175" defTabSz="396000">
              <a:lnSpc>
                <a:spcPct val="110000"/>
              </a:lnSpc>
            </a:pPr>
            <a:r>
              <a:rPr lang="ja-JP" altLang="en-US" sz="900" dirty="0">
                <a:ea typeface="+mn-lt"/>
                <a:cs typeface="+mn-lt"/>
              </a:rPr>
              <a:t>　</a:t>
            </a:r>
            <a:r>
              <a:rPr lang="en-US" sz="900" dirty="0">
                <a:ea typeface="+mn-lt"/>
                <a:cs typeface="+mn-lt"/>
              </a:rPr>
              <a:t>AI</a:t>
            </a:r>
            <a:r>
              <a:rPr lang="ja-JP" altLang="en-US" sz="900" dirty="0">
                <a:ea typeface="+mn-lt"/>
                <a:cs typeface="+mn-lt"/>
              </a:rPr>
              <a:t>普及等を踏まえたデジタルスキル標準アップデート</a:t>
            </a:r>
            <a:r>
              <a:rPr lang="en-US" altLang="ja-JP" sz="900" dirty="0">
                <a:ea typeface="+mn-lt"/>
                <a:cs typeface="+mn-lt"/>
              </a:rPr>
              <a:t>/</a:t>
            </a:r>
            <a:r>
              <a:rPr lang="ja-JP" altLang="en-US" sz="900" dirty="0">
                <a:ea typeface="+mn-lt"/>
                <a:cs typeface="+mn-lt"/>
              </a:rPr>
              <a:t>デジタル人材教育</a:t>
            </a:r>
            <a:endParaRPr lang="en-US" altLang="ja-JP" sz="900" dirty="0">
              <a:ea typeface="+mn-lt"/>
              <a:cs typeface="+mn-lt"/>
            </a:endParaRPr>
          </a:p>
          <a:p>
            <a:pPr marL="3175" defTabSz="396000">
              <a:lnSpc>
                <a:spcPct val="110000"/>
              </a:lnSpc>
            </a:pPr>
            <a:r>
              <a:rPr lang="ja-JP" altLang="en-US" sz="900" dirty="0">
                <a:ea typeface="+mn-lt"/>
                <a:cs typeface="+mn-lt"/>
              </a:rPr>
              <a:t>　プログラム充実</a:t>
            </a:r>
            <a:r>
              <a:rPr lang="en-US" altLang="ja-JP" sz="900" dirty="0">
                <a:ea typeface="+mn-lt"/>
                <a:cs typeface="+mn-lt"/>
              </a:rPr>
              <a:t>/</a:t>
            </a:r>
            <a:r>
              <a:rPr lang="ja-JP" altLang="en-US" sz="900" dirty="0">
                <a:ea typeface="+mn-lt"/>
                <a:cs typeface="+mn-lt"/>
              </a:rPr>
              <a:t>数理・データサイエンス・</a:t>
            </a:r>
            <a:r>
              <a:rPr lang="en-US" altLang="ja-JP" sz="900" dirty="0">
                <a:ea typeface="+mn-lt"/>
                <a:cs typeface="+mn-lt"/>
              </a:rPr>
              <a:t>AI</a:t>
            </a:r>
            <a:r>
              <a:rPr lang="ja-JP" altLang="en-US" sz="900" dirty="0">
                <a:ea typeface="+mn-lt"/>
                <a:cs typeface="+mn-lt"/>
              </a:rPr>
              <a:t>教育の推進</a:t>
            </a:r>
            <a:r>
              <a:rPr lang="en-US" altLang="ja-JP" sz="900" dirty="0">
                <a:ea typeface="+mn-lt"/>
                <a:cs typeface="+mn-lt"/>
              </a:rPr>
              <a:t>/</a:t>
            </a:r>
            <a:r>
              <a:rPr lang="ja-JP" altLang="en-US" sz="900" dirty="0">
                <a:ea typeface="+mn-lt"/>
                <a:cs typeface="+mn-lt"/>
              </a:rPr>
              <a:t>女性人材</a:t>
            </a:r>
            <a:endParaRPr lang="en-US" altLang="ja-JP" sz="900" dirty="0">
              <a:ea typeface="+mn-lt"/>
              <a:cs typeface="+mn-lt"/>
            </a:endParaRPr>
          </a:p>
          <a:p>
            <a:pPr marL="92075"/>
            <a:r>
              <a:rPr lang="ja-JP" altLang="en-US" sz="300" dirty="0">
                <a:latin typeface="+mn-ea"/>
                <a:cs typeface="Calibri Light"/>
              </a:rPr>
              <a:t>　</a:t>
            </a:r>
            <a:endParaRPr lang="en-US" altLang="ja-JP" sz="1000" dirty="0">
              <a:latin typeface="+mn-ea"/>
              <a:cs typeface="Calibri Light"/>
            </a:endParaRPr>
          </a:p>
          <a:p>
            <a:pPr marL="92075" indent="-92075"/>
            <a:r>
              <a:rPr lang="ja-JP" altLang="en-US" sz="1200" b="1" dirty="0">
                <a:solidFill>
                  <a:srgbClr val="1E50B5"/>
                </a:solidFill>
                <a:latin typeface="+mn-ea"/>
                <a:cs typeface="Calibri Light"/>
              </a:rPr>
              <a:t>今後の推進体制</a:t>
            </a:r>
            <a:endParaRPr lang="en-US" altLang="ja-JP" sz="1200" b="1" dirty="0">
              <a:solidFill>
                <a:srgbClr val="1E50B5"/>
              </a:solidFill>
              <a:latin typeface="+mn-ea"/>
              <a:cs typeface="Calibri Light"/>
            </a:endParaRPr>
          </a:p>
          <a:p>
            <a:pPr marL="92075" indent="-92075"/>
            <a:r>
              <a:rPr lang="ja-JP" altLang="en-US" sz="900" dirty="0">
                <a:ea typeface="+mn-lt"/>
                <a:cs typeface="+mn-lt"/>
              </a:rPr>
              <a:t>　デジタル庁の役割と政府における推進体制</a:t>
            </a:r>
            <a:r>
              <a:rPr lang="en-US" altLang="ja-JP" sz="900" dirty="0">
                <a:ea typeface="+mn-lt"/>
                <a:cs typeface="+mn-lt"/>
              </a:rPr>
              <a:t>/</a:t>
            </a:r>
            <a:r>
              <a:rPr lang="ja-JP" altLang="en-US" sz="900" dirty="0">
                <a:ea typeface="+mn-lt"/>
                <a:cs typeface="+mn-lt"/>
              </a:rPr>
              <a:t>関係機関との連携強化</a:t>
            </a:r>
            <a:r>
              <a:rPr lang="en-US" altLang="ja-JP" sz="900" dirty="0">
                <a:ea typeface="+mn-lt"/>
                <a:cs typeface="+mn-lt"/>
              </a:rPr>
              <a:t>/</a:t>
            </a:r>
          </a:p>
          <a:p>
            <a:pPr marL="92075" indent="-92075"/>
            <a:r>
              <a:rPr lang="ja-JP" altLang="en-US" sz="900" dirty="0">
                <a:ea typeface="+mn-lt"/>
                <a:cs typeface="+mn-lt"/>
              </a:rPr>
              <a:t>　地方公共団体等との連携・協力</a:t>
            </a:r>
            <a:r>
              <a:rPr lang="en-US" altLang="ja-JP" sz="900" dirty="0">
                <a:ea typeface="+mn-lt"/>
                <a:cs typeface="+mn-lt"/>
              </a:rPr>
              <a:t>/</a:t>
            </a:r>
            <a:r>
              <a:rPr lang="ja-JP" altLang="en-US" sz="900" dirty="0">
                <a:ea typeface="+mn-lt"/>
                <a:cs typeface="+mn-lt"/>
              </a:rPr>
              <a:t>民間事業者等との連携・協力</a:t>
            </a:r>
          </a:p>
        </p:txBody>
      </p:sp>
      <p:sp>
        <p:nvSpPr>
          <p:cNvPr id="2" name="スライド番号プレースホルダー 1">
            <a:extLst>
              <a:ext uri="{FF2B5EF4-FFF2-40B4-BE49-F238E27FC236}">
                <a16:creationId xmlns:a16="http://schemas.microsoft.com/office/drawing/2014/main" id="{30D3445A-2D85-AC4E-BA42-CBE89D8B8C16}"/>
              </a:ext>
            </a:extLst>
          </p:cNvPr>
          <p:cNvSpPr>
            <a:spLocks noGrp="1"/>
          </p:cNvSpPr>
          <p:nvPr>
            <p:ph type="sldNum" sz="quarter" idx="4"/>
          </p:nvPr>
        </p:nvSpPr>
        <p:spPr>
          <a:xfrm>
            <a:off x="10596001" y="6347846"/>
            <a:ext cx="1305344" cy="365125"/>
          </a:xfrm>
        </p:spPr>
        <p:txBody>
          <a:bodyPr vert="horz" lIns="91440" tIns="45720" rIns="91440" bIns="45720" rtlCol="0" anchor="ctr"/>
          <a:lstStyle/>
          <a:p>
            <a:fld id="{3202DECC-888D-4484-8ACD-C6BF8B24BC79}" type="slidenum">
              <a:rPr lang="ja-JP" altLang="en-US" sz="1800"/>
              <a:pPr/>
              <a:t>7</a:t>
            </a:fld>
            <a:endParaRPr lang="ja-JP" altLang="en-US" sz="1800" dirty="0"/>
          </a:p>
        </p:txBody>
      </p:sp>
    </p:spTree>
    <p:extLst>
      <p:ext uri="{BB962C8B-B14F-4D97-AF65-F5344CB8AC3E}">
        <p14:creationId xmlns:p14="http://schemas.microsoft.com/office/powerpoint/2010/main" val="1337387455"/>
      </p:ext>
    </p:extLst>
  </p:cSld>
  <p:clrMapOvr>
    <a:masterClrMapping/>
  </p:clrMapOvr>
</p:sld>
</file>

<file path=ppt/theme/theme1.xml><?xml version="1.0" encoding="utf-8"?>
<a:theme xmlns:a="http://schemas.openxmlformats.org/drawingml/2006/main" name="01_表紙">
  <a:themeElements>
    <a:clrScheme name="Color Palette">
      <a:dk1>
        <a:sysClr val="windowText" lastClr="000000"/>
      </a:dk1>
      <a:lt1>
        <a:sysClr val="window" lastClr="FFFFFF"/>
      </a:lt1>
      <a:dk2>
        <a:srgbClr val="0017B6"/>
      </a:dk2>
      <a:lt2>
        <a:srgbClr val="F3EEE5"/>
      </a:lt2>
      <a:accent1>
        <a:srgbClr val="0017B6"/>
      </a:accent1>
      <a:accent2>
        <a:srgbClr val="C5D7FB"/>
      </a:accent2>
      <a:accent3>
        <a:srgbClr val="638BF0"/>
      </a:accent3>
      <a:accent4>
        <a:srgbClr val="CBCBCB"/>
      </a:accent4>
      <a:accent5>
        <a:srgbClr val="989898"/>
      </a:accent5>
      <a:accent6>
        <a:srgbClr val="000000"/>
      </a:accent6>
      <a:hlink>
        <a:srgbClr val="0017B6"/>
      </a:hlink>
      <a:folHlink>
        <a:srgbClr val="954F72"/>
      </a:folHlink>
    </a:clrScheme>
    <a:fontScheme name="ユーザー定義 6">
      <a:majorFont>
        <a:latin typeface="游ゴシック"/>
        <a:ea typeface="游ゴシック"/>
        <a:cs typeface=""/>
      </a:majorFont>
      <a:minorFont>
        <a:latin typeface="游ゴシック"/>
        <a:ea typeface="游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talAgencyTemplate_Beta_YuGothic版.potx" id="{E3BB9F5D-09C9-4630-A44D-700CC96CF30D}" vid="{799A76CC-F556-42DB-B357-5545180B677D}"/>
    </a:ext>
  </a:extLst>
</a:theme>
</file>

<file path=ppt/theme/theme2.xml><?xml version="1.0" encoding="utf-8"?>
<a:theme xmlns:a="http://schemas.openxmlformats.org/drawingml/2006/main" name="02_目次">
  <a:themeElements>
    <a:clrScheme name="Color Palette">
      <a:dk1>
        <a:sysClr val="windowText" lastClr="000000"/>
      </a:dk1>
      <a:lt1>
        <a:sysClr val="window" lastClr="FFFFFF"/>
      </a:lt1>
      <a:dk2>
        <a:srgbClr val="0017B6"/>
      </a:dk2>
      <a:lt2>
        <a:srgbClr val="F3EEE5"/>
      </a:lt2>
      <a:accent1>
        <a:srgbClr val="0017B6"/>
      </a:accent1>
      <a:accent2>
        <a:srgbClr val="C5D7FB"/>
      </a:accent2>
      <a:accent3>
        <a:srgbClr val="638BF0"/>
      </a:accent3>
      <a:accent4>
        <a:srgbClr val="CBCBCB"/>
      </a:accent4>
      <a:accent5>
        <a:srgbClr val="989898"/>
      </a:accent5>
      <a:accent6>
        <a:srgbClr val="000000"/>
      </a:accent6>
      <a:hlink>
        <a:srgbClr val="0017B6"/>
      </a:hlink>
      <a:folHlink>
        <a:srgbClr val="954F72"/>
      </a:folHlink>
    </a:clrScheme>
    <a:fontScheme name="構想会議向け">
      <a:majorFont>
        <a:latin typeface="游ゴシック Light"/>
        <a:ea typeface="游ゴシック Light"/>
        <a:cs typeface=""/>
      </a:majorFont>
      <a:minorFont>
        <a:latin typeface="游ゴシック"/>
        <a:ea typeface="游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talAgencyTemplate_Beta_YuGothic版.potx" id="{E3BB9F5D-09C9-4630-A44D-700CC96CF30D}" vid="{42E69FC2-B631-4CAD-BF5C-6BB11EFA4B88}"/>
    </a:ext>
  </a:extLst>
</a:theme>
</file>

<file path=ppt/theme/theme3.xml><?xml version="1.0" encoding="utf-8"?>
<a:theme xmlns:a="http://schemas.openxmlformats.org/drawingml/2006/main" name="03_中基本">
  <a:themeElements>
    <a:clrScheme name="Color Palette">
      <a:dk1>
        <a:sysClr val="windowText" lastClr="000000"/>
      </a:dk1>
      <a:lt1>
        <a:sysClr val="window" lastClr="FFFFFF"/>
      </a:lt1>
      <a:dk2>
        <a:srgbClr val="0017B6"/>
      </a:dk2>
      <a:lt2>
        <a:srgbClr val="F3EEE5"/>
      </a:lt2>
      <a:accent1>
        <a:srgbClr val="0017B6"/>
      </a:accent1>
      <a:accent2>
        <a:srgbClr val="C5D7FB"/>
      </a:accent2>
      <a:accent3>
        <a:srgbClr val="638BF0"/>
      </a:accent3>
      <a:accent4>
        <a:srgbClr val="CBCBCB"/>
      </a:accent4>
      <a:accent5>
        <a:srgbClr val="989898"/>
      </a:accent5>
      <a:accent6>
        <a:srgbClr val="000000"/>
      </a:accent6>
      <a:hlink>
        <a:srgbClr val="0017B6"/>
      </a:hlink>
      <a:folHlink>
        <a:srgbClr val="954F72"/>
      </a:folHlink>
    </a:clrScheme>
    <a:fontScheme name="構想会議向け">
      <a:majorFont>
        <a:latin typeface="游ゴシック Light"/>
        <a:ea typeface="游ゴシック Light"/>
        <a:cs typeface=""/>
      </a:majorFont>
      <a:minorFont>
        <a:latin typeface="游ゴシック"/>
        <a:ea typeface="游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talAgencyTemplate_Beta_YuGothic版.potx" id="{E3BB9F5D-09C9-4630-A44D-700CC96CF30D}" vid="{90807368-67ED-4528-B28D-B8C6C44002F0}"/>
    </a:ext>
  </a:extLst>
</a:theme>
</file>

<file path=ppt/theme/theme4.xml><?xml version="1.0" encoding="utf-8"?>
<a:theme xmlns:a="http://schemas.openxmlformats.org/drawingml/2006/main" name="04_ミッション・ビジョン・バリュー">
  <a:themeElements>
    <a:clrScheme name="Color Palette">
      <a:dk1>
        <a:sysClr val="windowText" lastClr="000000"/>
      </a:dk1>
      <a:lt1>
        <a:sysClr val="window" lastClr="FFFFFF"/>
      </a:lt1>
      <a:dk2>
        <a:srgbClr val="0017B6"/>
      </a:dk2>
      <a:lt2>
        <a:srgbClr val="F3EEE5"/>
      </a:lt2>
      <a:accent1>
        <a:srgbClr val="0017B6"/>
      </a:accent1>
      <a:accent2>
        <a:srgbClr val="C5D7FB"/>
      </a:accent2>
      <a:accent3>
        <a:srgbClr val="638BF0"/>
      </a:accent3>
      <a:accent4>
        <a:srgbClr val="CBCBCB"/>
      </a:accent4>
      <a:accent5>
        <a:srgbClr val="989898"/>
      </a:accent5>
      <a:accent6>
        <a:srgbClr val="000000"/>
      </a:accent6>
      <a:hlink>
        <a:srgbClr val="0017B6"/>
      </a:hlink>
      <a:folHlink>
        <a:srgbClr val="954F72"/>
      </a:folHlink>
    </a:clrScheme>
    <a:fontScheme name="構想会議向け">
      <a:majorFont>
        <a:latin typeface="游ゴシック Light"/>
        <a:ea typeface="游ゴシック Light"/>
        <a:cs typeface=""/>
      </a:majorFont>
      <a:minorFont>
        <a:latin typeface="游ゴシック"/>
        <a:ea typeface="游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talAgencyTemplate_Beta_YuGothic版.potx" id="{E3BB9F5D-09C9-4630-A44D-700CC96CF30D}" vid="{A57AA45D-9CA8-4D7C-AEC0-0E737B1D8A61}"/>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30E2F3A16F92B4AB9E792CF74957C4D" ma:contentTypeVersion="14" ma:contentTypeDescription="新しいドキュメントを作成します。" ma:contentTypeScope="" ma:versionID="f89a71fa2f28d86cf6c115771ee3bad3">
  <xsd:schema xmlns:xsd="http://www.w3.org/2001/XMLSchema" xmlns:xs="http://www.w3.org/2001/XMLSchema" xmlns:p="http://schemas.microsoft.com/office/2006/metadata/properties" xmlns:ns2="01154edc-d128-4cc9-8ba8-0a52feda84e1" xmlns:ns3="ed9888db-c08f-4880-8c8f-9300fabbe8b3" targetNamespace="http://schemas.microsoft.com/office/2006/metadata/properties" ma:root="true" ma:fieldsID="3a3390c3abcfd13db636efa8ac4e55b3" ns2:_="" ns3:_="">
    <xsd:import namespace="01154edc-d128-4cc9-8ba8-0a52feda84e1"/>
    <xsd:import namespace="ed9888db-c08f-4880-8c8f-9300fabbe8b3"/>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154edc-d128-4cc9-8ba8-0a52feda84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d9888db-c08f-4880-8c8f-9300fabbe8b3"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81d3383e-2f59-4ab9-837f-b7921ffc7fe5}" ma:internalName="TaxCatchAll" ma:showField="CatchAllData" ma:web="ed9888db-c08f-4880-8c8f-9300fabbe8b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1154edc-d128-4cc9-8ba8-0a52feda84e1">
      <Terms xmlns="http://schemas.microsoft.com/office/infopath/2007/PartnerControls"/>
    </lcf76f155ced4ddcb4097134ff3c332f>
    <TaxCatchAll xmlns="ed9888db-c08f-4880-8c8f-9300fabbe8b3" xsi:nil="true"/>
  </documentManagement>
</p:properties>
</file>

<file path=customXml/itemProps1.xml><?xml version="1.0" encoding="utf-8"?>
<ds:datastoreItem xmlns:ds="http://schemas.openxmlformats.org/officeDocument/2006/customXml" ds:itemID="{BB2866B8-D4C2-446B-A9BE-B62E42011D97}"/>
</file>

<file path=customXml/itemProps2.xml><?xml version="1.0" encoding="utf-8"?>
<ds:datastoreItem xmlns:ds="http://schemas.openxmlformats.org/officeDocument/2006/customXml" ds:itemID="{75C49344-5FA3-433A-8331-66D25DC8E113}"/>
</file>

<file path=customXml/itemProps3.xml><?xml version="1.0" encoding="utf-8"?>
<ds:datastoreItem xmlns:ds="http://schemas.openxmlformats.org/officeDocument/2006/customXml" ds:itemID="{8EE3D35F-9AE8-42DE-86F5-8CE868419234}"/>
</file>

<file path=docProps/app.xml><?xml version="1.0" encoding="utf-8"?>
<Properties xmlns="http://schemas.openxmlformats.org/officeDocument/2006/extended-properties" xmlns:vt="http://schemas.openxmlformats.org/officeDocument/2006/docPropsVTypes">
  <Template>DigitalAgencyTemplate_Beta_YuGothic版</Template>
  <TotalTime>0</TotalTime>
  <Words>2879</Words>
  <Application>Microsoft Office PowerPoint</Application>
  <PresentationFormat>ワイド画面</PresentationFormat>
  <Paragraphs>263</Paragraphs>
  <Slides>7</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4</vt:i4>
      </vt:variant>
      <vt:variant>
        <vt:lpstr>スライド タイトル</vt:lpstr>
      </vt:variant>
      <vt:variant>
        <vt:i4>7</vt:i4>
      </vt:variant>
    </vt:vector>
  </HeadingPairs>
  <TitlesOfParts>
    <vt:vector size="15" baseType="lpstr">
      <vt:lpstr>ＭＳ ゴシック</vt:lpstr>
      <vt:lpstr>游ゴシック</vt:lpstr>
      <vt:lpstr>游ゴシック Light</vt:lpstr>
      <vt:lpstr>Arial</vt:lpstr>
      <vt:lpstr>01_表紙</vt:lpstr>
      <vt:lpstr>02_目次</vt:lpstr>
      <vt:lpstr>03_中基本</vt:lpstr>
      <vt:lpstr>04_ミッション・ビジョン・バリュー</vt:lpstr>
      <vt:lpstr>デジタル社会の実現に向けた重点計画 （ 概要・簡易版 ）</vt:lpstr>
      <vt:lpstr>令和５年度「デジタル社会の実現に向けた重点計画」の構成</vt:lpstr>
      <vt:lpstr>第1　安全・安心で便利な国民の生活や事業者の活動に向けた重点的な取組</vt:lpstr>
      <vt:lpstr>第２　重点計画の基本的考え方 　１. デジタルにより目指す社会の姿</vt:lpstr>
      <vt:lpstr>第３ デジタル社会の実現に向けた戦略・施策 　１． 戦略として取り組む政策群</vt:lpstr>
      <vt:lpstr>第３ デジタル社会の実現に向けた戦略・施策 　２． 各分野における基本的な施策</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2023-09-12T02:23:56Z</dcterms:created>
  <dcterms:modified xsi:type="dcterms:W3CDTF">2023-09-12T02:23:59Z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0x010100F30E2F3A16F92B4AB9E792CF74957C4D</vt:lpwstr>
  </property>
</Properties>
</file>