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48" r:id="rId1"/>
  </p:sldMasterIdLst>
  <p:notesMasterIdLst>
    <p:notesMasterId r:id="rId34"/>
  </p:notesMasterIdLst>
  <p:handoutMasterIdLst>
    <p:handoutMasterId r:id="rId35"/>
  </p:handoutMasterIdLst>
  <p:sldIdLst>
    <p:sldId id="266" r:id="rId2"/>
    <p:sldId id="267" r:id="rId3"/>
    <p:sldId id="309" r:id="rId4"/>
    <p:sldId id="268" r:id="rId5"/>
    <p:sldId id="269" r:id="rId6"/>
    <p:sldId id="270" r:id="rId7"/>
    <p:sldId id="271" r:id="rId8"/>
    <p:sldId id="272" r:id="rId9"/>
    <p:sldId id="285" r:id="rId10"/>
    <p:sldId id="286" r:id="rId11"/>
    <p:sldId id="273" r:id="rId12"/>
    <p:sldId id="295" r:id="rId13"/>
    <p:sldId id="288" r:id="rId14"/>
    <p:sldId id="296" r:id="rId15"/>
    <p:sldId id="289" r:id="rId16"/>
    <p:sldId id="290" r:id="rId17"/>
    <p:sldId id="291" r:id="rId18"/>
    <p:sldId id="297" r:id="rId19"/>
    <p:sldId id="287" r:id="rId20"/>
    <p:sldId id="304" r:id="rId21"/>
    <p:sldId id="305" r:id="rId22"/>
    <p:sldId id="308" r:id="rId23"/>
    <p:sldId id="298" r:id="rId24"/>
    <p:sldId id="299" r:id="rId25"/>
    <p:sldId id="300" r:id="rId26"/>
    <p:sldId id="301" r:id="rId27"/>
    <p:sldId id="302" r:id="rId28"/>
    <p:sldId id="303" r:id="rId29"/>
    <p:sldId id="306" r:id="rId30"/>
    <p:sldId id="282" r:id="rId31"/>
    <p:sldId id="283" r:id="rId32"/>
    <p:sldId id="284" r:id="rId33"/>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597"/>
    <a:srgbClr val="FF6699"/>
    <a:srgbClr val="FF99CC"/>
    <a:srgbClr val="2F528F"/>
    <a:srgbClr val="F8F8F8"/>
    <a:srgbClr val="11AC51"/>
    <a:srgbClr val="1E50B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2680CA-F44C-4150-9CC8-E59B1C711B88}" v="3" dt="2023-03-28T06:16:34.567"/>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267" y="53"/>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42"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43" Type="http://schemas.openxmlformats.org/officeDocument/2006/relationships/customXml" Target="../customXml/item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1CE066A2-80AD-43A2-A219-2EA363DE0E2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D0F1F566-E206-4497-A045-9748E4E54D8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FB63DF-E160-42EB-8E2B-592BF8341029}" type="datetimeFigureOut">
              <a:rPr kumimoji="1" lang="ja-JP" altLang="en-US" smtClean="0"/>
              <a:t>2023/3/28</a:t>
            </a:fld>
            <a:endParaRPr kumimoji="1" lang="ja-JP" altLang="en-US"/>
          </a:p>
        </p:txBody>
      </p:sp>
      <p:sp>
        <p:nvSpPr>
          <p:cNvPr id="4" name="フッター プレースホルダー 3">
            <a:extLst>
              <a:ext uri="{FF2B5EF4-FFF2-40B4-BE49-F238E27FC236}">
                <a16:creationId xmlns:a16="http://schemas.microsoft.com/office/drawing/2014/main" id="{23837DE8-A473-4AF9-9810-C1A1D9F4FF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A60060F2-222F-4090-A141-4BD7E4E5547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1D3E8D4-4D9A-4767-B4A8-F306926D80EE}" type="slidenum">
              <a:rPr kumimoji="1" lang="ja-JP" altLang="en-US" smtClean="0"/>
              <a:t>‹#›</a:t>
            </a:fld>
            <a:endParaRPr kumimoji="1" lang="ja-JP" altLang="en-US"/>
          </a:p>
        </p:txBody>
      </p:sp>
    </p:spTree>
    <p:extLst>
      <p:ext uri="{BB962C8B-B14F-4D97-AF65-F5344CB8AC3E}">
        <p14:creationId xmlns:p14="http://schemas.microsoft.com/office/powerpoint/2010/main" val="1449970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14164F-1AF4-4168-B424-02521B930000}" type="datetimeFigureOut">
              <a:rPr kumimoji="1" lang="ja-JP" altLang="en-US" smtClean="0"/>
              <a:t>2023/3/28</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969D58-0200-4E0D-8C47-F0B8749FCF3F}" type="slidenum">
              <a:rPr kumimoji="1" lang="ja-JP" altLang="en-US" smtClean="0"/>
              <a:t>‹#›</a:t>
            </a:fld>
            <a:endParaRPr kumimoji="1" lang="ja-JP" altLang="en-US"/>
          </a:p>
        </p:txBody>
      </p:sp>
    </p:spTree>
    <p:extLst>
      <p:ext uri="{BB962C8B-B14F-4D97-AF65-F5344CB8AC3E}">
        <p14:creationId xmlns:p14="http://schemas.microsoft.com/office/powerpoint/2010/main" val="30259525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842E95-3220-42D0-ADBD-4DD722CDA9C6}"/>
              </a:ext>
            </a:extLst>
          </p:cNvPr>
          <p:cNvSpPr>
            <a:spLocks noGrp="1"/>
          </p:cNvSpPr>
          <p:nvPr>
            <p:ph type="ctrTitle"/>
          </p:nvPr>
        </p:nvSpPr>
        <p:spPr>
          <a:xfrm>
            <a:off x="1100166" y="1725196"/>
            <a:ext cx="7705668" cy="1592744"/>
          </a:xfrm>
        </p:spPr>
        <p:txBody>
          <a:bodyPr anchor="b"/>
          <a:lstStyle>
            <a:lvl1pPr algn="l">
              <a:lnSpc>
                <a:spcPct val="100000"/>
              </a:lnSpc>
              <a:defRPr sz="4875" b="1">
                <a:latin typeface="Yu Gothic Medium" panose="020B0500000000000000" pitchFamily="34" charset="-128"/>
                <a:ea typeface="Yu Gothic Medium" panose="020B0500000000000000" pitchFamily="34" charset="-128"/>
              </a:defRPr>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6AC1769-CAF8-471C-80F2-350AEAEA5029}"/>
              </a:ext>
            </a:extLst>
          </p:cNvPr>
          <p:cNvSpPr>
            <a:spLocks noGrp="1"/>
          </p:cNvSpPr>
          <p:nvPr>
            <p:ph type="subTitle" idx="1"/>
          </p:nvPr>
        </p:nvSpPr>
        <p:spPr>
          <a:xfrm>
            <a:off x="1208269" y="3571616"/>
            <a:ext cx="7597565" cy="885299"/>
          </a:xfrm>
        </p:spPr>
        <p:txBody>
          <a:bodyPr/>
          <a:lstStyle>
            <a:lvl1pPr marL="0" indent="0" algn="l">
              <a:buFont typeface="Arial" panose="020B0604020202020204" pitchFamily="34" charset="0"/>
              <a:buNone/>
              <a:defRPr sz="1950" b="0">
                <a:solidFill>
                  <a:schemeClr val="bg1">
                    <a:lumMod val="50000"/>
                  </a:schemeClr>
                </a:solidFill>
              </a:defRPr>
            </a:lvl1pPr>
            <a:lvl2pPr marL="371464" indent="0" algn="ctr">
              <a:buNone/>
              <a:defRPr sz="1625"/>
            </a:lvl2pPr>
            <a:lvl3pPr marL="742927" indent="0" algn="ctr">
              <a:buNone/>
              <a:defRPr sz="1462"/>
            </a:lvl3pPr>
            <a:lvl4pPr marL="1114391" indent="0" algn="ctr">
              <a:buNone/>
              <a:defRPr sz="1300"/>
            </a:lvl4pPr>
            <a:lvl5pPr marL="1485854" indent="0" algn="ctr">
              <a:buNone/>
              <a:defRPr sz="1300"/>
            </a:lvl5pPr>
            <a:lvl6pPr marL="1857318" indent="0" algn="ctr">
              <a:buNone/>
              <a:defRPr sz="1300"/>
            </a:lvl6pPr>
            <a:lvl7pPr marL="2228781" indent="0" algn="ctr">
              <a:buNone/>
              <a:defRPr sz="1300"/>
            </a:lvl7pPr>
            <a:lvl8pPr marL="2600245" indent="0" algn="ctr">
              <a:buNone/>
              <a:defRPr sz="1300"/>
            </a:lvl8pPr>
            <a:lvl9pPr marL="2971709" indent="0" algn="ctr">
              <a:buNone/>
              <a:defRPr sz="1300"/>
            </a:lvl9pPr>
          </a:lstStyle>
          <a:p>
            <a:r>
              <a:rPr kumimoji="1" lang="ja-JP" altLang="en-US"/>
              <a:t>マスター サブタイトルの書式設定</a:t>
            </a:r>
          </a:p>
        </p:txBody>
      </p:sp>
      <p:pic>
        <p:nvPicPr>
          <p:cNvPr id="6" name="図 5" descr="ロゴ&#10;&#10;自動的に生成された説明">
            <a:extLst>
              <a:ext uri="{FF2B5EF4-FFF2-40B4-BE49-F238E27FC236}">
                <a16:creationId xmlns:a16="http://schemas.microsoft.com/office/drawing/2014/main" id="{039A5C5F-7649-46F9-BF69-CB67517E6EA6}"/>
              </a:ext>
            </a:extLst>
          </p:cNvPr>
          <p:cNvPicPr>
            <a:picLocks noChangeAspect="1"/>
          </p:cNvPicPr>
          <p:nvPr userDrawn="1"/>
        </p:nvPicPr>
        <p:blipFill>
          <a:blip r:embed="rId2"/>
          <a:stretch>
            <a:fillRect/>
          </a:stretch>
        </p:blipFill>
        <p:spPr>
          <a:xfrm>
            <a:off x="1018645" y="4658934"/>
            <a:ext cx="2915021" cy="944604"/>
          </a:xfrm>
          <a:prstGeom prst="rect">
            <a:avLst/>
          </a:prstGeom>
        </p:spPr>
      </p:pic>
    </p:spTree>
    <p:extLst>
      <p:ext uri="{BB962C8B-B14F-4D97-AF65-F5344CB8AC3E}">
        <p14:creationId xmlns:p14="http://schemas.microsoft.com/office/powerpoint/2010/main" val="1372980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セクションタイトル">
    <p:bg>
      <p:bgRef idx="1001">
        <a:schemeClr val="bg1"/>
      </p:bgRef>
    </p:bg>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40BB1C74-900B-433F-890C-085C1B5AD068}"/>
              </a:ext>
            </a:extLst>
          </p:cNvPr>
          <p:cNvSpPr>
            <a:spLocks noGrp="1"/>
          </p:cNvSpPr>
          <p:nvPr>
            <p:ph type="body" idx="1"/>
          </p:nvPr>
        </p:nvSpPr>
        <p:spPr>
          <a:xfrm>
            <a:off x="780568" y="3607309"/>
            <a:ext cx="8439235" cy="702565"/>
          </a:xfrm>
        </p:spPr>
        <p:txBody>
          <a:bodyPr/>
          <a:lstStyle>
            <a:lvl1pPr marL="0" indent="0">
              <a:buNone/>
              <a:defRPr sz="1950">
                <a:solidFill>
                  <a:schemeClr val="bg1">
                    <a:lumMod val="50000"/>
                  </a:schemeClr>
                </a:solidFill>
              </a:defRPr>
            </a:lvl1pPr>
            <a:lvl2pPr marL="371464" indent="0">
              <a:buNone/>
              <a:defRPr sz="1625">
                <a:solidFill>
                  <a:schemeClr val="tx1">
                    <a:tint val="75000"/>
                  </a:schemeClr>
                </a:solidFill>
              </a:defRPr>
            </a:lvl2pPr>
            <a:lvl3pPr marL="742927" indent="0">
              <a:buNone/>
              <a:defRPr sz="1462">
                <a:solidFill>
                  <a:schemeClr val="tx1">
                    <a:tint val="75000"/>
                  </a:schemeClr>
                </a:solidFill>
              </a:defRPr>
            </a:lvl3pPr>
            <a:lvl4pPr marL="1114391" indent="0">
              <a:buNone/>
              <a:defRPr sz="1300">
                <a:solidFill>
                  <a:schemeClr val="tx1">
                    <a:tint val="75000"/>
                  </a:schemeClr>
                </a:solidFill>
              </a:defRPr>
            </a:lvl4pPr>
            <a:lvl5pPr marL="1485854" indent="0">
              <a:buNone/>
              <a:defRPr sz="1300">
                <a:solidFill>
                  <a:schemeClr val="tx1">
                    <a:tint val="75000"/>
                  </a:schemeClr>
                </a:solidFill>
              </a:defRPr>
            </a:lvl5pPr>
            <a:lvl6pPr marL="1857318" indent="0">
              <a:buNone/>
              <a:defRPr sz="1300">
                <a:solidFill>
                  <a:schemeClr val="tx1">
                    <a:tint val="75000"/>
                  </a:schemeClr>
                </a:solidFill>
              </a:defRPr>
            </a:lvl6pPr>
            <a:lvl7pPr marL="2228781" indent="0">
              <a:buNone/>
              <a:defRPr sz="1300">
                <a:solidFill>
                  <a:schemeClr val="tx1">
                    <a:tint val="75000"/>
                  </a:schemeClr>
                </a:solidFill>
              </a:defRPr>
            </a:lvl7pPr>
            <a:lvl8pPr marL="2600245" indent="0">
              <a:buNone/>
              <a:defRPr sz="1300">
                <a:solidFill>
                  <a:schemeClr val="tx1">
                    <a:tint val="75000"/>
                  </a:schemeClr>
                </a:solidFill>
              </a:defRPr>
            </a:lvl8pPr>
            <a:lvl9pPr marL="2971709" indent="0">
              <a:buNone/>
              <a:defRPr sz="1300">
                <a:solidFill>
                  <a:schemeClr val="tx1">
                    <a:tint val="75000"/>
                  </a:schemeClr>
                </a:solidFill>
              </a:defRPr>
            </a:lvl9pPr>
          </a:lstStyle>
          <a:p>
            <a:pPr lvl="0"/>
            <a:r>
              <a:rPr kumimoji="1" lang="ja-JP" altLang="en-US"/>
              <a:t>マスター テキストの書式設定</a:t>
            </a:r>
          </a:p>
        </p:txBody>
      </p:sp>
      <p:sp>
        <p:nvSpPr>
          <p:cNvPr id="8" name="スライド番号プレースホルダー 7">
            <a:extLst>
              <a:ext uri="{FF2B5EF4-FFF2-40B4-BE49-F238E27FC236}">
                <a16:creationId xmlns:a16="http://schemas.microsoft.com/office/drawing/2014/main" id="{6492E362-A3DC-437E-BF84-EA28136E2F78}"/>
              </a:ext>
            </a:extLst>
          </p:cNvPr>
          <p:cNvSpPr>
            <a:spLocks noGrp="1"/>
          </p:cNvSpPr>
          <p:nvPr>
            <p:ph type="sldNum" sz="quarter" idx="10"/>
          </p:nvPr>
        </p:nvSpPr>
        <p:spPr/>
        <p:txBody>
          <a:bodyPr/>
          <a:lstStyle>
            <a:lvl1pPr>
              <a:defRPr b="0"/>
            </a:lvl1pPr>
          </a:lstStyle>
          <a:p>
            <a:fld id="{DFD4F317-19D0-4848-B5EB-5B174DBE8CF9}" type="slidenum">
              <a:rPr lang="ja-JP" altLang="en-US" smtClean="0"/>
              <a:pPr/>
              <a:t>‹#›</a:t>
            </a:fld>
            <a:endParaRPr lang="ja-JP" altLang="en-US"/>
          </a:p>
        </p:txBody>
      </p:sp>
      <p:sp>
        <p:nvSpPr>
          <p:cNvPr id="12" name="四角形: 角を丸くする 11">
            <a:extLst>
              <a:ext uri="{FF2B5EF4-FFF2-40B4-BE49-F238E27FC236}">
                <a16:creationId xmlns:a16="http://schemas.microsoft.com/office/drawing/2014/main" id="{43627A73-0747-4D72-B2BD-4AAA11DE0439}"/>
              </a:ext>
            </a:extLst>
          </p:cNvPr>
          <p:cNvSpPr/>
          <p:nvPr userDrawn="1"/>
        </p:nvSpPr>
        <p:spPr>
          <a:xfrm flipH="1" flipV="1">
            <a:off x="-71950" y="2999808"/>
            <a:ext cx="351000" cy="72000"/>
          </a:xfrm>
          <a:prstGeom prst="roundRect">
            <a:avLst>
              <a:gd name="adj" fmla="val 50000"/>
            </a:avLst>
          </a:prstGeom>
          <a:solidFill>
            <a:srgbClr val="11A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2"/>
          </a:p>
        </p:txBody>
      </p:sp>
      <p:sp>
        <p:nvSpPr>
          <p:cNvPr id="14" name="タイトル 13">
            <a:extLst>
              <a:ext uri="{FF2B5EF4-FFF2-40B4-BE49-F238E27FC236}">
                <a16:creationId xmlns:a16="http://schemas.microsoft.com/office/drawing/2014/main" id="{61A0D176-8CFC-4AF5-8C87-029AD308E19B}"/>
              </a:ext>
            </a:extLst>
          </p:cNvPr>
          <p:cNvSpPr>
            <a:spLocks noGrp="1"/>
          </p:cNvSpPr>
          <p:nvPr>
            <p:ph type="title"/>
          </p:nvPr>
        </p:nvSpPr>
        <p:spPr>
          <a:xfrm>
            <a:off x="681038" y="2741882"/>
            <a:ext cx="8543925" cy="587853"/>
          </a:xfrm>
        </p:spPr>
        <p:txBody>
          <a:bodyPr/>
          <a:lstStyle/>
          <a:p>
            <a:r>
              <a:rPr kumimoji="1" lang="ja-JP" altLang="en-US"/>
              <a:t>マスター タイトルの書式設定</a:t>
            </a:r>
          </a:p>
        </p:txBody>
      </p:sp>
    </p:spTree>
    <p:extLst>
      <p:ext uri="{BB962C8B-B14F-4D97-AF65-F5344CB8AC3E}">
        <p14:creationId xmlns:p14="http://schemas.microsoft.com/office/powerpoint/2010/main" val="412207743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24732648-477B-4A43-9D46-DAE92109370E}"/>
              </a:ext>
            </a:extLst>
          </p:cNvPr>
          <p:cNvSpPr>
            <a:spLocks noGrp="1"/>
          </p:cNvSpPr>
          <p:nvPr>
            <p:ph idx="1"/>
          </p:nvPr>
        </p:nvSpPr>
        <p:spPr>
          <a:xfrm>
            <a:off x="681038" y="1371241"/>
            <a:ext cx="8543925" cy="481599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 name="四角形: 角を丸くする 9">
            <a:extLst>
              <a:ext uri="{FF2B5EF4-FFF2-40B4-BE49-F238E27FC236}">
                <a16:creationId xmlns:a16="http://schemas.microsoft.com/office/drawing/2014/main" id="{289409F8-EA45-418E-82BE-AC3F77EFB8EA}"/>
              </a:ext>
            </a:extLst>
          </p:cNvPr>
          <p:cNvSpPr/>
          <p:nvPr userDrawn="1"/>
        </p:nvSpPr>
        <p:spPr>
          <a:xfrm flipH="1" flipV="1">
            <a:off x="-71950" y="779126"/>
            <a:ext cx="351000" cy="72000"/>
          </a:xfrm>
          <a:prstGeom prst="roundRect">
            <a:avLst>
              <a:gd name="adj" fmla="val 50000"/>
            </a:avLst>
          </a:prstGeom>
          <a:solidFill>
            <a:srgbClr val="1E50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2"/>
          </a:p>
        </p:txBody>
      </p:sp>
      <p:sp>
        <p:nvSpPr>
          <p:cNvPr id="13" name="タイトル 12">
            <a:extLst>
              <a:ext uri="{FF2B5EF4-FFF2-40B4-BE49-F238E27FC236}">
                <a16:creationId xmlns:a16="http://schemas.microsoft.com/office/drawing/2014/main" id="{380D5B96-5C60-4A67-AFCD-B21CB4FAEA04}"/>
              </a:ext>
            </a:extLst>
          </p:cNvPr>
          <p:cNvSpPr>
            <a:spLocks noGrp="1"/>
          </p:cNvSpPr>
          <p:nvPr>
            <p:ph type="title"/>
          </p:nvPr>
        </p:nvSpPr>
        <p:spPr/>
        <p:txBody>
          <a:bodyPr/>
          <a:lstStyle/>
          <a:p>
            <a:r>
              <a:rPr kumimoji="1" lang="ja-JP" altLang="en-US"/>
              <a:t>マスター タイトルの書式設定</a:t>
            </a:r>
          </a:p>
        </p:txBody>
      </p:sp>
      <p:sp>
        <p:nvSpPr>
          <p:cNvPr id="2" name="スライド番号プレースホルダー 5">
            <a:extLst>
              <a:ext uri="{FF2B5EF4-FFF2-40B4-BE49-F238E27FC236}">
                <a16:creationId xmlns:a16="http://schemas.microsoft.com/office/drawing/2014/main" id="{2845A6E9-A993-DBDA-F713-8309FA90FE59}"/>
              </a:ext>
            </a:extLst>
          </p:cNvPr>
          <p:cNvSpPr txBox="1">
            <a:spLocks/>
          </p:cNvSpPr>
          <p:nvPr userDrawn="1"/>
        </p:nvSpPr>
        <p:spPr>
          <a:xfrm>
            <a:off x="3838575" y="6670540"/>
            <a:ext cx="2228850" cy="180000"/>
          </a:xfrm>
          <a:prstGeom prst="rect">
            <a:avLst/>
          </a:prstGeom>
        </p:spPr>
        <p:txBody>
          <a:bodyPr vert="horz" lIns="91440" tIns="45720" rIns="91440" bIns="45720" rtlCol="0" anchor="ctr"/>
          <a:lstStyle>
            <a:defPPr>
              <a:defRPr lang="ja-JP"/>
            </a:defPPr>
            <a:lvl1pPr marL="0" algn="ctr" defTabSz="914400" rtl="0" eaLnBrk="1" latinLnBrk="0" hangingPunct="1">
              <a:defRPr kumimoji="1" sz="1137" b="0" kern="1200">
                <a:solidFill>
                  <a:schemeClr val="bg1">
                    <a:lumMod val="50000"/>
                  </a:schemeClr>
                </a:solidFill>
                <a:latin typeface="+mj-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FD4F317-19D0-4848-B5EB-5B174DBE8CF9}" type="slidenum">
              <a:rPr lang="ja-JP" altLang="en-US" smtClean="0"/>
              <a:pPr/>
              <a:t>‹#›</a:t>
            </a:fld>
            <a:endParaRPr lang="ja-JP" altLang="en-US"/>
          </a:p>
        </p:txBody>
      </p:sp>
    </p:spTree>
    <p:extLst>
      <p:ext uri="{BB962C8B-B14F-4D97-AF65-F5344CB8AC3E}">
        <p14:creationId xmlns:p14="http://schemas.microsoft.com/office/powerpoint/2010/main" val="2461713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とサマリ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4C7E0D-74A9-4B86-AB69-599D176FF025}"/>
              </a:ext>
            </a:extLst>
          </p:cNvPr>
          <p:cNvSpPr>
            <a:spLocks noGrp="1"/>
          </p:cNvSpPr>
          <p:nvPr>
            <p:ph type="title"/>
          </p:nvPr>
        </p:nvSpPr>
        <p:spPr/>
        <p:txBody>
          <a:bodyPr/>
          <a:lstStyle/>
          <a:p>
            <a:r>
              <a:rPr kumimoji="1" lang="ja-JP" altLang="en-US"/>
              <a:t>マスター タイトルの書式設定</a:t>
            </a:r>
          </a:p>
        </p:txBody>
      </p:sp>
      <p:sp>
        <p:nvSpPr>
          <p:cNvPr id="3" name="スライド番号プレースホルダー 2">
            <a:extLst>
              <a:ext uri="{FF2B5EF4-FFF2-40B4-BE49-F238E27FC236}">
                <a16:creationId xmlns:a16="http://schemas.microsoft.com/office/drawing/2014/main" id="{EB0139A8-CC9E-4532-A515-254A86699D6F}"/>
              </a:ext>
            </a:extLst>
          </p:cNvPr>
          <p:cNvSpPr>
            <a:spLocks noGrp="1"/>
          </p:cNvSpPr>
          <p:nvPr>
            <p:ph type="sldNum" sz="quarter" idx="10"/>
          </p:nvPr>
        </p:nvSpPr>
        <p:spPr/>
        <p:txBody>
          <a:bodyPr/>
          <a:lstStyle/>
          <a:p>
            <a:fld id="{DFD4F317-19D0-4848-B5EB-5B174DBE8CF9}" type="slidenum">
              <a:rPr lang="ja-JP" altLang="en-US" smtClean="0"/>
              <a:pPr/>
              <a:t>‹#›</a:t>
            </a:fld>
            <a:endParaRPr lang="ja-JP" altLang="en-US"/>
          </a:p>
        </p:txBody>
      </p:sp>
      <p:sp>
        <p:nvSpPr>
          <p:cNvPr id="5" name="コンテンツ プレースホルダー 4">
            <a:extLst>
              <a:ext uri="{FF2B5EF4-FFF2-40B4-BE49-F238E27FC236}">
                <a16:creationId xmlns:a16="http://schemas.microsoft.com/office/drawing/2014/main" id="{8206B1B8-1AF3-434B-8280-C73033673391}"/>
              </a:ext>
            </a:extLst>
          </p:cNvPr>
          <p:cNvSpPr>
            <a:spLocks noGrp="1"/>
          </p:cNvSpPr>
          <p:nvPr>
            <p:ph sz="quarter" idx="11"/>
          </p:nvPr>
        </p:nvSpPr>
        <p:spPr>
          <a:xfrm>
            <a:off x="681039" y="1333179"/>
            <a:ext cx="8543925" cy="1858852"/>
          </a:xfrm>
          <a:solidFill>
            <a:schemeClr val="bg1">
              <a:lumMod val="95000"/>
            </a:schemeClr>
          </a:solidFill>
          <a:ln>
            <a:noFill/>
          </a:ln>
        </p:spPr>
        <p:txBody>
          <a:bodyPr lIns="360000" tIns="216000" rIns="360000" bIns="216000" anchor="t" anchorCtr="0">
            <a:sp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テキスト プレースホルダー 6">
            <a:extLst>
              <a:ext uri="{FF2B5EF4-FFF2-40B4-BE49-F238E27FC236}">
                <a16:creationId xmlns:a16="http://schemas.microsoft.com/office/drawing/2014/main" id="{D79A32D3-134A-4CE3-A056-4DF21D27B02B}"/>
              </a:ext>
            </a:extLst>
          </p:cNvPr>
          <p:cNvSpPr>
            <a:spLocks noGrp="1"/>
          </p:cNvSpPr>
          <p:nvPr>
            <p:ph type="body" sz="quarter" idx="12"/>
          </p:nvPr>
        </p:nvSpPr>
        <p:spPr>
          <a:xfrm>
            <a:off x="681038" y="3341714"/>
            <a:ext cx="8543925" cy="280970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四角形: 角を丸くする 5">
            <a:extLst>
              <a:ext uri="{FF2B5EF4-FFF2-40B4-BE49-F238E27FC236}">
                <a16:creationId xmlns:a16="http://schemas.microsoft.com/office/drawing/2014/main" id="{2C5074BC-E1F6-41F5-AA0E-167124EC1255}"/>
              </a:ext>
            </a:extLst>
          </p:cNvPr>
          <p:cNvSpPr/>
          <p:nvPr userDrawn="1"/>
        </p:nvSpPr>
        <p:spPr>
          <a:xfrm flipH="1" flipV="1">
            <a:off x="-71950" y="779126"/>
            <a:ext cx="351000" cy="72000"/>
          </a:xfrm>
          <a:prstGeom prst="roundRect">
            <a:avLst>
              <a:gd name="adj" fmla="val 50000"/>
            </a:avLst>
          </a:prstGeom>
          <a:solidFill>
            <a:srgbClr val="1E50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2"/>
          </a:p>
        </p:txBody>
      </p:sp>
    </p:spTree>
    <p:extLst>
      <p:ext uri="{BB962C8B-B14F-4D97-AF65-F5344CB8AC3E}">
        <p14:creationId xmlns:p14="http://schemas.microsoft.com/office/powerpoint/2010/main" val="1489428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ロゴのみ">
    <p:spTree>
      <p:nvGrpSpPr>
        <p:cNvPr id="1" name=""/>
        <p:cNvGrpSpPr/>
        <p:nvPr/>
      </p:nvGrpSpPr>
      <p:grpSpPr>
        <a:xfrm>
          <a:off x="0" y="0"/>
          <a:ext cx="0" cy="0"/>
          <a:chOff x="0" y="0"/>
          <a:chExt cx="0" cy="0"/>
        </a:xfrm>
      </p:grpSpPr>
      <p:pic>
        <p:nvPicPr>
          <p:cNvPr id="4" name="図 3" descr="ロゴ&#10;&#10;自動的に生成された説明">
            <a:extLst>
              <a:ext uri="{FF2B5EF4-FFF2-40B4-BE49-F238E27FC236}">
                <a16:creationId xmlns:a16="http://schemas.microsoft.com/office/drawing/2014/main" id="{CE5FD01F-C2F8-4606-BFD3-25127B534B0C}"/>
              </a:ext>
            </a:extLst>
          </p:cNvPr>
          <p:cNvPicPr>
            <a:picLocks noChangeAspect="1"/>
          </p:cNvPicPr>
          <p:nvPr userDrawn="1"/>
        </p:nvPicPr>
        <p:blipFill>
          <a:blip r:embed="rId2"/>
          <a:stretch>
            <a:fillRect/>
          </a:stretch>
        </p:blipFill>
        <p:spPr>
          <a:xfrm>
            <a:off x="3055189" y="2814020"/>
            <a:ext cx="3795623" cy="1229960"/>
          </a:xfrm>
          <a:prstGeom prst="rect">
            <a:avLst/>
          </a:prstGeom>
        </p:spPr>
      </p:pic>
    </p:spTree>
    <p:extLst>
      <p:ext uri="{BB962C8B-B14F-4D97-AF65-F5344CB8AC3E}">
        <p14:creationId xmlns:p14="http://schemas.microsoft.com/office/powerpoint/2010/main" val="310977081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0397C095-A7F2-4984-ACC5-C9562C920942}"/>
              </a:ext>
            </a:extLst>
          </p:cNvPr>
          <p:cNvSpPr>
            <a:spLocks noGrp="1"/>
          </p:cNvSpPr>
          <p:nvPr>
            <p:ph type="title"/>
          </p:nvPr>
        </p:nvSpPr>
        <p:spPr>
          <a:xfrm>
            <a:off x="681038" y="521198"/>
            <a:ext cx="8543925" cy="587853"/>
          </a:xfrm>
          <a:prstGeom prst="rect">
            <a:avLst/>
          </a:prstGeom>
        </p:spPr>
        <p:txBody>
          <a:bodyPr vert="horz" lIns="91440" tIns="45720" rIns="91440" bIns="45720" rtlCol="0" anchor="ctr">
            <a:sp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CBA1709-158A-4617-99E8-415D5F793D73}"/>
              </a:ext>
            </a:extLst>
          </p:cNvPr>
          <p:cNvSpPr>
            <a:spLocks noGrp="1"/>
          </p:cNvSpPr>
          <p:nvPr>
            <p:ph type="body" idx="1"/>
          </p:nvPr>
        </p:nvSpPr>
        <p:spPr>
          <a:xfrm>
            <a:off x="681038" y="1362076"/>
            <a:ext cx="8543925" cy="481488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a:extLst>
              <a:ext uri="{FF2B5EF4-FFF2-40B4-BE49-F238E27FC236}">
                <a16:creationId xmlns:a16="http://schemas.microsoft.com/office/drawing/2014/main" id="{9492E267-AC6E-4FB1-BD93-F966F906C2AE}"/>
              </a:ext>
            </a:extLst>
          </p:cNvPr>
          <p:cNvSpPr>
            <a:spLocks noGrp="1"/>
          </p:cNvSpPr>
          <p:nvPr>
            <p:ph type="sldNum" sz="quarter" idx="4"/>
          </p:nvPr>
        </p:nvSpPr>
        <p:spPr>
          <a:xfrm>
            <a:off x="3838575" y="6670540"/>
            <a:ext cx="2228850" cy="180000"/>
          </a:xfrm>
          <a:prstGeom prst="rect">
            <a:avLst/>
          </a:prstGeom>
        </p:spPr>
        <p:txBody>
          <a:bodyPr vert="horz" lIns="91440" tIns="45720" rIns="91440" bIns="45720" rtlCol="0" anchor="ctr"/>
          <a:lstStyle>
            <a:lvl1pPr algn="ctr">
              <a:defRPr sz="1137" b="0">
                <a:solidFill>
                  <a:schemeClr val="bg1">
                    <a:lumMod val="50000"/>
                  </a:schemeClr>
                </a:solidFill>
                <a:latin typeface="+mj-lt"/>
              </a:defRPr>
            </a:lvl1pPr>
          </a:lstStyle>
          <a:p>
            <a:fld id="{DFD4F317-19D0-4848-B5EB-5B174DBE8CF9}" type="slidenum">
              <a:rPr lang="ja-JP" altLang="en-US" smtClean="0"/>
              <a:pPr/>
              <a:t>‹#›</a:t>
            </a:fld>
            <a:endParaRPr lang="ja-JP" altLang="en-US"/>
          </a:p>
        </p:txBody>
      </p:sp>
    </p:spTree>
    <p:extLst>
      <p:ext uri="{BB962C8B-B14F-4D97-AF65-F5344CB8AC3E}">
        <p14:creationId xmlns:p14="http://schemas.microsoft.com/office/powerpoint/2010/main" val="3384516193"/>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9" r:id="rId4"/>
    <p:sldLayoutId id="2147483658" r:id="rId5"/>
  </p:sldLayoutIdLst>
  <p:hf hdr="0" ftr="0" dt="0"/>
  <p:txStyles>
    <p:titleStyle>
      <a:lvl1pPr algn="l" defTabSz="742927" rtl="0" eaLnBrk="1" latinLnBrk="0" hangingPunct="1">
        <a:lnSpc>
          <a:spcPct val="90000"/>
        </a:lnSpc>
        <a:spcBef>
          <a:spcPct val="0"/>
        </a:spcBef>
        <a:buNone/>
        <a:defRPr kumimoji="1" sz="3575" b="1" kern="1200">
          <a:solidFill>
            <a:schemeClr val="tx1"/>
          </a:solidFill>
          <a:latin typeface="+mj-lt"/>
          <a:ea typeface="+mj-ea"/>
          <a:cs typeface="+mj-cs"/>
        </a:defRPr>
      </a:lvl1pPr>
    </p:titleStyle>
    <p:bodyStyle>
      <a:lvl1pPr marL="185732" indent="-185732" algn="l" defTabSz="742927" rtl="0" eaLnBrk="1" latinLnBrk="0" hangingPunct="1">
        <a:lnSpc>
          <a:spcPct val="90000"/>
        </a:lnSpc>
        <a:spcBef>
          <a:spcPts val="812"/>
        </a:spcBef>
        <a:buFont typeface="Arial" panose="020B0604020202020204" pitchFamily="34" charset="0"/>
        <a:buChar char="•"/>
        <a:defRPr kumimoji="1" sz="2275" kern="1200">
          <a:solidFill>
            <a:schemeClr val="tx1"/>
          </a:solidFill>
          <a:latin typeface="+mn-lt"/>
          <a:ea typeface="+mn-ea"/>
          <a:cs typeface="+mn-cs"/>
        </a:defRPr>
      </a:lvl1pPr>
      <a:lvl2pPr marL="557195" indent="-185732" algn="l" defTabSz="742927"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59" indent="-185732" algn="l" defTabSz="742927"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22"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4pPr>
      <a:lvl5pPr marL="1671586"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5pPr>
      <a:lvl6pPr marL="2043050"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6pPr>
      <a:lvl7pPr marL="2414513"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7pPr>
      <a:lvl8pPr marL="2785977"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8pPr>
      <a:lvl9pPr marL="3157440"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9pPr>
    </p:bodyStyle>
    <p:otherStyle>
      <a:defPPr>
        <a:defRPr lang="ja-JP"/>
      </a:defPPr>
      <a:lvl1pPr marL="0" algn="l" defTabSz="742927" rtl="0" eaLnBrk="1" latinLnBrk="0" hangingPunct="1">
        <a:defRPr kumimoji="1" sz="1462" kern="1200">
          <a:solidFill>
            <a:schemeClr val="tx1"/>
          </a:solidFill>
          <a:latin typeface="+mn-lt"/>
          <a:ea typeface="+mn-ea"/>
          <a:cs typeface="+mn-cs"/>
        </a:defRPr>
      </a:lvl1pPr>
      <a:lvl2pPr marL="371464" algn="l" defTabSz="742927" rtl="0" eaLnBrk="1" latinLnBrk="0" hangingPunct="1">
        <a:defRPr kumimoji="1" sz="1462" kern="1200">
          <a:solidFill>
            <a:schemeClr val="tx1"/>
          </a:solidFill>
          <a:latin typeface="+mn-lt"/>
          <a:ea typeface="+mn-ea"/>
          <a:cs typeface="+mn-cs"/>
        </a:defRPr>
      </a:lvl2pPr>
      <a:lvl3pPr marL="742927" algn="l" defTabSz="742927" rtl="0" eaLnBrk="1" latinLnBrk="0" hangingPunct="1">
        <a:defRPr kumimoji="1" sz="1462" kern="1200">
          <a:solidFill>
            <a:schemeClr val="tx1"/>
          </a:solidFill>
          <a:latin typeface="+mn-lt"/>
          <a:ea typeface="+mn-ea"/>
          <a:cs typeface="+mn-cs"/>
        </a:defRPr>
      </a:lvl3pPr>
      <a:lvl4pPr marL="1114391" algn="l" defTabSz="742927" rtl="0" eaLnBrk="1" latinLnBrk="0" hangingPunct="1">
        <a:defRPr kumimoji="1" sz="1462" kern="1200">
          <a:solidFill>
            <a:schemeClr val="tx1"/>
          </a:solidFill>
          <a:latin typeface="+mn-lt"/>
          <a:ea typeface="+mn-ea"/>
          <a:cs typeface="+mn-cs"/>
        </a:defRPr>
      </a:lvl4pPr>
      <a:lvl5pPr marL="1485854" algn="l" defTabSz="742927" rtl="0" eaLnBrk="1" latinLnBrk="0" hangingPunct="1">
        <a:defRPr kumimoji="1" sz="1462" kern="1200">
          <a:solidFill>
            <a:schemeClr val="tx1"/>
          </a:solidFill>
          <a:latin typeface="+mn-lt"/>
          <a:ea typeface="+mn-ea"/>
          <a:cs typeface="+mn-cs"/>
        </a:defRPr>
      </a:lvl5pPr>
      <a:lvl6pPr marL="1857318" algn="l" defTabSz="742927" rtl="0" eaLnBrk="1" latinLnBrk="0" hangingPunct="1">
        <a:defRPr kumimoji="1" sz="1462" kern="1200">
          <a:solidFill>
            <a:schemeClr val="tx1"/>
          </a:solidFill>
          <a:latin typeface="+mn-lt"/>
          <a:ea typeface="+mn-ea"/>
          <a:cs typeface="+mn-cs"/>
        </a:defRPr>
      </a:lvl6pPr>
      <a:lvl7pPr marL="2228781" algn="l" defTabSz="742927" rtl="0" eaLnBrk="1" latinLnBrk="0" hangingPunct="1">
        <a:defRPr kumimoji="1" sz="1462" kern="1200">
          <a:solidFill>
            <a:schemeClr val="tx1"/>
          </a:solidFill>
          <a:latin typeface="+mn-lt"/>
          <a:ea typeface="+mn-ea"/>
          <a:cs typeface="+mn-cs"/>
        </a:defRPr>
      </a:lvl7pPr>
      <a:lvl8pPr marL="2600245" algn="l" defTabSz="742927" rtl="0" eaLnBrk="1" latinLnBrk="0" hangingPunct="1">
        <a:defRPr kumimoji="1" sz="1462" kern="1200">
          <a:solidFill>
            <a:schemeClr val="tx1"/>
          </a:solidFill>
          <a:latin typeface="+mn-lt"/>
          <a:ea typeface="+mn-ea"/>
          <a:cs typeface="+mn-cs"/>
        </a:defRPr>
      </a:lvl8pPr>
      <a:lvl9pPr marL="2971709" algn="l" defTabSz="742927" rtl="0" eaLnBrk="1" latinLnBrk="0" hangingPunct="1">
        <a:defRPr kumimoji="1" sz="1462"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12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hyperlink" Target="http://www.cals-ed.go.jp/cri_point/" TargetMode="Externa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cio.go.jp/guides#renkeimodel" TargetMode="External"/><Relationship Id="rId2" Type="http://schemas.openxmlformats.org/officeDocument/2006/relationships/hyperlink" Target="http://www.mlit.go.jp/toshi/city_plan/toshi_city_plan_tk_000049.html"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hyperlink" Target="http://www.mlit.go.jp/sogoseisaku/transport/sosei_transport_tk_000067.html"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hyperlink" Target="https://cio.go.jp/policy-opendata" TargetMode="Externa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hyperlink" Target="http://www.kantei.go.jp/jp/singi/it2/densi/kettei/gl2_betten_1.pdf" TargetMode="External"/><Relationship Id="rId2" Type="http://schemas.openxmlformats.org/officeDocument/2006/relationships/hyperlink" Target="http://creativecommons.org/licenses/by/4.0/legalcode.ja" TargetMode="External"/><Relationship Id="rId1" Type="http://schemas.openxmlformats.org/officeDocument/2006/relationships/slideLayout" Target="../slideLayouts/slideLayout3.xml"/><Relationship Id="rId5" Type="http://schemas.openxmlformats.org/officeDocument/2006/relationships/hyperlink" Target="https://cio.go.jp/opendata100" TargetMode="External"/><Relationship Id="rId4" Type="http://schemas.openxmlformats.org/officeDocument/2006/relationships/hyperlink" Target="https://creativecommons.org/publicdomain/zero/1.0/deed.ja"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CAE085-CD62-41E6-8028-4E0703DAD6DB}"/>
              </a:ext>
            </a:extLst>
          </p:cNvPr>
          <p:cNvSpPr>
            <a:spLocks noGrp="1"/>
          </p:cNvSpPr>
          <p:nvPr>
            <p:ph type="ctrTitle"/>
          </p:nvPr>
        </p:nvSpPr>
        <p:spPr>
          <a:xfrm>
            <a:off x="1100166" y="1862135"/>
            <a:ext cx="7705668" cy="1446550"/>
          </a:xfrm>
        </p:spPr>
        <p:txBody>
          <a:bodyPr/>
          <a:lstStyle/>
          <a:p>
            <a:pPr algn="ctr"/>
            <a:r>
              <a:rPr lang="ja-JP" altLang="en-US" sz="4400" b="0" dirty="0">
                <a:latin typeface="Meiryo UI" panose="020B0604030504040204" pitchFamily="50" charset="-128"/>
                <a:ea typeface="Meiryo UI" panose="020B0604030504040204" pitchFamily="50" charset="-128"/>
              </a:rPr>
              <a:t>自治体標準オープンデータセット</a:t>
            </a:r>
            <a:br>
              <a:rPr lang="en-US" altLang="ja-JP" sz="4400" b="0" dirty="0">
                <a:latin typeface="Meiryo UI" panose="020B0604030504040204" pitchFamily="50" charset="-128"/>
                <a:ea typeface="Meiryo UI" panose="020B0604030504040204" pitchFamily="50" charset="-128"/>
              </a:rPr>
            </a:br>
            <a:r>
              <a:rPr lang="ja-JP" altLang="en-US" sz="4400" b="0" dirty="0">
                <a:latin typeface="Meiryo UI" panose="020B0604030504040204" pitchFamily="50" charset="-128"/>
                <a:ea typeface="Meiryo UI" panose="020B0604030504040204" pitchFamily="50" charset="-128"/>
              </a:rPr>
              <a:t>（旧推奨データセット）について</a:t>
            </a:r>
          </a:p>
        </p:txBody>
      </p:sp>
      <p:sp>
        <p:nvSpPr>
          <p:cNvPr id="3" name="字幕 2">
            <a:extLst>
              <a:ext uri="{FF2B5EF4-FFF2-40B4-BE49-F238E27FC236}">
                <a16:creationId xmlns:a16="http://schemas.microsoft.com/office/drawing/2014/main" id="{D5576C37-0878-49BE-8778-D98965F5F63E}"/>
              </a:ext>
            </a:extLst>
          </p:cNvPr>
          <p:cNvSpPr>
            <a:spLocks noGrp="1"/>
          </p:cNvSpPr>
          <p:nvPr>
            <p:ph type="subTitle" idx="1"/>
          </p:nvPr>
        </p:nvSpPr>
        <p:spPr>
          <a:xfrm>
            <a:off x="1208269" y="3583500"/>
            <a:ext cx="7597565" cy="959074"/>
          </a:xfrm>
        </p:spPr>
        <p:txBody>
          <a:bodyPr/>
          <a:lstStyle/>
          <a:p>
            <a:pPr algn="ctr"/>
            <a:r>
              <a:rPr lang="ja-JP" altLang="en-US" dirty="0"/>
              <a:t>令和</a:t>
            </a:r>
            <a:r>
              <a:rPr lang="en-US" altLang="ja-JP" dirty="0"/>
              <a:t>5</a:t>
            </a:r>
            <a:r>
              <a:rPr lang="ja-JP" altLang="en-US" dirty="0"/>
              <a:t>年</a:t>
            </a:r>
            <a:r>
              <a:rPr lang="en-US" altLang="ja-JP" dirty="0"/>
              <a:t>3</a:t>
            </a:r>
            <a:r>
              <a:rPr lang="ja-JP" altLang="en-US" dirty="0"/>
              <a:t>月</a:t>
            </a:r>
            <a:r>
              <a:rPr lang="en-US" altLang="ja-JP" dirty="0"/>
              <a:t>31</a:t>
            </a:r>
            <a:r>
              <a:rPr lang="ja-JP" altLang="en-US" dirty="0"/>
              <a:t>日</a:t>
            </a:r>
          </a:p>
        </p:txBody>
      </p:sp>
    </p:spTree>
    <p:extLst>
      <p:ext uri="{BB962C8B-B14F-4D97-AF65-F5344CB8AC3E}">
        <p14:creationId xmlns:p14="http://schemas.microsoft.com/office/powerpoint/2010/main" val="1971134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a:extLst>
              <a:ext uri="{FF2B5EF4-FFF2-40B4-BE49-F238E27FC236}">
                <a16:creationId xmlns:a16="http://schemas.microsoft.com/office/drawing/2014/main" id="{8A4A01BB-8274-333F-B957-A32A8A55A2DA}"/>
              </a:ext>
            </a:extLst>
          </p:cNvPr>
          <p:cNvGraphicFramePr>
            <a:graphicFrameLocks noGrp="1"/>
          </p:cNvGraphicFramePr>
          <p:nvPr>
            <p:extLst>
              <p:ext uri="{D42A27DB-BD31-4B8C-83A1-F6EECF244321}">
                <p14:modId xmlns:p14="http://schemas.microsoft.com/office/powerpoint/2010/main" val="2711948289"/>
              </p:ext>
            </p:extLst>
          </p:nvPr>
        </p:nvGraphicFramePr>
        <p:xfrm>
          <a:off x="57600" y="1008000"/>
          <a:ext cx="9792000" cy="5392440"/>
        </p:xfrm>
        <a:graphic>
          <a:graphicData uri="http://schemas.openxmlformats.org/drawingml/2006/table">
            <a:tbl>
              <a:tblPr firstRow="1" bandRow="1">
                <a:tableStyleId>{5C22544A-7EE6-4342-B048-85BDC9FD1C3A}</a:tableStyleId>
              </a:tblPr>
              <a:tblGrid>
                <a:gridCol w="324000">
                  <a:extLst>
                    <a:ext uri="{9D8B030D-6E8A-4147-A177-3AD203B41FA5}">
                      <a16:colId xmlns:a16="http://schemas.microsoft.com/office/drawing/2014/main" val="20000"/>
                    </a:ext>
                  </a:extLst>
                </a:gridCol>
                <a:gridCol w="576000">
                  <a:extLst>
                    <a:ext uri="{9D8B030D-6E8A-4147-A177-3AD203B41FA5}">
                      <a16:colId xmlns:a16="http://schemas.microsoft.com/office/drawing/2014/main" val="20001"/>
                    </a:ext>
                  </a:extLst>
                </a:gridCol>
                <a:gridCol w="684000">
                  <a:extLst>
                    <a:ext uri="{9D8B030D-6E8A-4147-A177-3AD203B41FA5}">
                      <a16:colId xmlns:a16="http://schemas.microsoft.com/office/drawing/2014/main" val="20002"/>
                    </a:ext>
                  </a:extLst>
                </a:gridCol>
                <a:gridCol w="576000">
                  <a:extLst>
                    <a:ext uri="{9D8B030D-6E8A-4147-A177-3AD203B41FA5}">
                      <a16:colId xmlns:a16="http://schemas.microsoft.com/office/drawing/2014/main" val="1888658817"/>
                    </a:ext>
                  </a:extLst>
                </a:gridCol>
                <a:gridCol w="2808000">
                  <a:extLst>
                    <a:ext uri="{9D8B030D-6E8A-4147-A177-3AD203B41FA5}">
                      <a16:colId xmlns:a16="http://schemas.microsoft.com/office/drawing/2014/main" val="20005"/>
                    </a:ext>
                  </a:extLst>
                </a:gridCol>
                <a:gridCol w="648000">
                  <a:extLst>
                    <a:ext uri="{9D8B030D-6E8A-4147-A177-3AD203B41FA5}">
                      <a16:colId xmlns:a16="http://schemas.microsoft.com/office/drawing/2014/main" val="20006"/>
                    </a:ext>
                  </a:extLst>
                </a:gridCol>
                <a:gridCol w="1800000">
                  <a:extLst>
                    <a:ext uri="{9D8B030D-6E8A-4147-A177-3AD203B41FA5}">
                      <a16:colId xmlns:a16="http://schemas.microsoft.com/office/drawing/2014/main" val="20007"/>
                    </a:ext>
                  </a:extLst>
                </a:gridCol>
                <a:gridCol w="1656000">
                  <a:extLst>
                    <a:ext uri="{9D8B030D-6E8A-4147-A177-3AD203B41FA5}">
                      <a16:colId xmlns:a16="http://schemas.microsoft.com/office/drawing/2014/main" val="20008"/>
                    </a:ext>
                  </a:extLst>
                </a:gridCol>
                <a:gridCol w="720000">
                  <a:extLst>
                    <a:ext uri="{9D8B030D-6E8A-4147-A177-3AD203B41FA5}">
                      <a16:colId xmlns:a16="http://schemas.microsoft.com/office/drawing/2014/main" val="20009"/>
                    </a:ext>
                  </a:extLst>
                </a:gridCol>
              </a:tblGrid>
              <a:tr h="406800">
                <a:tc>
                  <a:txBody>
                    <a:bodyPr/>
                    <a:lstStyle/>
                    <a:p>
                      <a:pPr algn="l" fontAlgn="ctr"/>
                      <a:r>
                        <a:rPr lang="en-US" altLang="ja-JP" sz="1100" b="1" i="0" u="none" strike="noStrike">
                          <a:solidFill>
                            <a:schemeClr val="bg1"/>
                          </a:solidFill>
                          <a:effectLst/>
                          <a:latin typeface="Meiryo UI" panose="020B0604030504040204" pitchFamily="50" charset="-128"/>
                          <a:ea typeface="Meiryo UI" panose="020B0604030504040204" pitchFamily="50" charset="-128"/>
                        </a:rPr>
                        <a:t>#</a:t>
                      </a:r>
                      <a:endParaRPr lang="ja-JP" altLang="en-US" sz="1100" b="1" i="0" u="none" strike="noStrike">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旧</a:t>
                      </a:r>
                      <a:r>
                        <a:rPr lang="en-US" altLang="ja-JP" sz="1100" b="1" i="0" u="none" strike="noStrike">
                          <a:solidFill>
                            <a:schemeClr val="bg1"/>
                          </a:solidFill>
                          <a:effectLst/>
                          <a:latin typeface="Meiryo UI" panose="020B0604030504040204" pitchFamily="50" charset="-128"/>
                          <a:ea typeface="Meiryo UI" panose="020B0604030504040204" pitchFamily="50" charset="-128"/>
                        </a:rPr>
                        <a:t>No</a:t>
                      </a:r>
                      <a:endParaRPr lang="ja-JP" altLang="en-US" sz="1100" b="1" i="0" u="none" strike="noStrike">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データ名</a:t>
                      </a:r>
                    </a:p>
                  </a:txBody>
                  <a:tcPr marL="36000" marR="36000" marT="36000" marB="36000" anchor="ctr"/>
                </a:tc>
                <a:tc gridSpan="2">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作成にあたり準拠すべきルールやフォーマット等と</a:t>
                      </a:r>
                      <a:endParaRPr lang="en-US" altLang="ja-JP" sz="1100" b="1" i="0" u="none" strike="noStrike">
                        <a:solidFill>
                          <a:schemeClr val="bg1"/>
                        </a:solidFill>
                        <a:effectLst/>
                        <a:latin typeface="Meiryo UI" panose="020B0604030504040204" pitchFamily="50" charset="-128"/>
                        <a:ea typeface="Meiryo UI" panose="020B0604030504040204" pitchFamily="50" charset="-128"/>
                      </a:endParaRPr>
                    </a:p>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その内容</a:t>
                      </a:r>
                    </a:p>
                  </a:txBody>
                  <a:tcPr marL="36000" marR="36000" marT="36000" marB="36000" anchor="ctr"/>
                </a:tc>
                <a:tc hMerge="1">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作成にあたり準拠すべきルールやフォーマット等と</a:t>
                      </a:r>
                      <a:endParaRPr lang="en-US" altLang="ja-JP" sz="1100" b="1" i="0" u="none" strike="noStrike">
                        <a:solidFill>
                          <a:schemeClr val="bg1"/>
                        </a:solidFill>
                        <a:effectLst/>
                        <a:latin typeface="Meiryo UI" panose="020B0604030504040204" pitchFamily="50" charset="-128"/>
                        <a:ea typeface="Meiryo UI" panose="020B0604030504040204" pitchFamily="50" charset="-128"/>
                      </a:endParaRPr>
                    </a:p>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その内容</a:t>
                      </a:r>
                    </a:p>
                  </a:txBody>
                  <a:tcPr marL="36000" marR="36000" marT="36000" marB="36000" anchor="ctr"/>
                </a:tc>
                <a:tc>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使用時の注意事項</a:t>
                      </a:r>
                    </a:p>
                  </a:txBody>
                  <a:tcPr marL="36000" marR="36000" marT="36000" marB="36000" anchor="ctr"/>
                </a:tc>
                <a:tc>
                  <a:txBody>
                    <a:bodyPr/>
                    <a:lstStyle/>
                    <a:p>
                      <a:pPr algn="l" fontAlgn="ctr"/>
                      <a:r>
                        <a:rPr lang="ja-JP" altLang="en-US" sz="1100" b="1" i="0" u="none" strike="noStrike">
                          <a:solidFill>
                            <a:srgbClr val="FFFFFF"/>
                          </a:solidFill>
                          <a:effectLst/>
                          <a:latin typeface="Meiryo UI" panose="020B0604030504040204" pitchFamily="50" charset="-128"/>
                          <a:ea typeface="Meiryo UI" panose="020B0604030504040204" pitchFamily="50" charset="-128"/>
                        </a:rPr>
                        <a:t>オープンデータとして公開することによる効果</a:t>
                      </a:r>
                    </a:p>
                  </a:txBody>
                  <a:tcPr marL="36000" marR="36000" marT="36000" marB="36000" anchor="ctr"/>
                </a:tc>
                <a:tc>
                  <a:txBody>
                    <a:bodyPr/>
                    <a:lstStyle/>
                    <a:p>
                      <a:pPr algn="l" fontAlgn="ctr"/>
                      <a:r>
                        <a:rPr lang="ja-JP" altLang="en-US" sz="1100" b="1" i="0" u="none" strike="noStrike">
                          <a:solidFill>
                            <a:srgbClr val="FFFFFF"/>
                          </a:solidFill>
                          <a:effectLst/>
                          <a:latin typeface="Meiryo UI" panose="020B0604030504040204" pitchFamily="50" charset="-128"/>
                          <a:ea typeface="Meiryo UI" panose="020B0604030504040204" pitchFamily="50" charset="-128"/>
                        </a:rPr>
                        <a:t>利活用の事例等</a:t>
                      </a:r>
                    </a:p>
                  </a:txBody>
                  <a:tcPr marL="36000" marR="36000" marT="36000" marB="36000" anchor="ctr"/>
                </a:tc>
                <a:tc>
                  <a:txBody>
                    <a:bodyPr/>
                    <a:lstStyle/>
                    <a:p>
                      <a:pPr algn="l" fontAlgn="ctr"/>
                      <a:r>
                        <a:rPr lang="ja-JP" altLang="en-US" sz="1100" b="1" i="0" u="none" strike="noStrike">
                          <a:solidFill>
                            <a:srgbClr val="FFFFFF"/>
                          </a:solidFill>
                          <a:effectLst/>
                          <a:latin typeface="Meiryo UI" panose="020B0604030504040204" pitchFamily="50" charset="-128"/>
                          <a:ea typeface="Meiryo UI" panose="020B0604030504040204" pitchFamily="50" charset="-128"/>
                        </a:rPr>
                        <a:t>分類（</a:t>
                      </a:r>
                      <a:r>
                        <a:rPr lang="en-US" altLang="ja-JP" sz="1100" b="1" i="0" u="none" strike="noStrike">
                          <a:solidFill>
                            <a:srgbClr val="FFFFFF"/>
                          </a:solidFill>
                          <a:effectLst/>
                          <a:latin typeface="Meiryo UI" panose="020B0604030504040204" pitchFamily="50" charset="-128"/>
                          <a:ea typeface="Meiryo UI" panose="020B0604030504040204" pitchFamily="50" charset="-128"/>
                        </a:rPr>
                        <a:t>※1</a:t>
                      </a:r>
                      <a:r>
                        <a:rPr lang="ja-JP" altLang="en-US" sz="1100" b="1" i="0" u="none" strike="noStrike">
                          <a:solidFill>
                            <a:srgbClr val="FFFFFF"/>
                          </a:solidFill>
                          <a:effectLst/>
                          <a:latin typeface="Meiryo UI" panose="020B0604030504040204" pitchFamily="50" charset="-128"/>
                          <a:ea typeface="Meiryo UI" panose="020B0604030504040204" pitchFamily="50" charset="-128"/>
                        </a:rPr>
                        <a:t>）</a:t>
                      </a:r>
                    </a:p>
                  </a:txBody>
                  <a:tcPr marL="36000" marR="36000" marT="36000" marB="36000" anchor="ctr"/>
                </a:tc>
                <a:extLst>
                  <a:ext uri="{0D108BD9-81ED-4DB2-BD59-A6C34878D82A}">
                    <a16:rowId xmlns:a16="http://schemas.microsoft.com/office/drawing/2014/main" val="10000"/>
                  </a:ext>
                </a:extLst>
              </a:tr>
              <a:tr h="1204237">
                <a:tc>
                  <a:txBody>
                    <a:bodyPr/>
                    <a:lstStyle/>
                    <a:p>
                      <a:pPr algn="r" fontAlgn="t"/>
                      <a:r>
                        <a:rPr lang="en-US" altLang="ja-JP" sz="1100" b="0" i="0" u="none" strike="noStrike">
                          <a:solidFill>
                            <a:schemeClr val="tx1"/>
                          </a:solidFill>
                          <a:effectLst/>
                          <a:latin typeface="Meiryo UI" panose="020B0604030504040204" pitchFamily="50" charset="-128"/>
                          <a:ea typeface="Meiryo UI" panose="020B0604030504040204" pitchFamily="50" charset="-128"/>
                        </a:rPr>
                        <a:t>1</a:t>
                      </a:r>
                      <a:endParaRPr lang="ja-JP"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algn="ctr" fontAlgn="t"/>
                      <a:r>
                        <a:rPr lang="en-US" altLang="ja-JP" sz="1100" b="0" i="0" u="none" strike="noStrike">
                          <a:solidFill>
                            <a:schemeClr val="tx1"/>
                          </a:solidFill>
                          <a:effectLst/>
                          <a:latin typeface="Meiryo UI" panose="020B0604030504040204" pitchFamily="50" charset="-128"/>
                          <a:ea typeface="Meiryo UI" panose="020B0604030504040204" pitchFamily="50" charset="-128"/>
                        </a:rPr>
                        <a:t>12</a:t>
                      </a:r>
                      <a:endParaRPr lang="ja-JP"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marL="0" marR="0" lvl="0" indent="0" algn="l" defTabSz="742927" rtl="0" eaLnBrk="1" fontAlgn="t" latinLnBrk="0" hangingPunct="1">
                        <a:lnSpc>
                          <a:spcPct val="100000"/>
                        </a:lnSpc>
                        <a:spcBef>
                          <a:spcPts val="0"/>
                        </a:spcBef>
                        <a:spcAft>
                          <a:spcPts val="0"/>
                        </a:spcAft>
                        <a:buClrTx/>
                        <a:buSzTx/>
                        <a:buFontTx/>
                        <a:buNone/>
                        <a:tabLst/>
                        <a:defRPr/>
                      </a:pPr>
                      <a:r>
                        <a:rPr lang="zh-TW" altLang="en-US" sz="1100" b="0" i="0" u="none" strike="noStrike">
                          <a:solidFill>
                            <a:srgbClr val="000000"/>
                          </a:solidFill>
                          <a:effectLst/>
                          <a:latin typeface="Meiryo UI" panose="020B0604030504040204" pitchFamily="50" charset="-128"/>
                          <a:ea typeface="Meiryo UI" panose="020B0604030504040204" pitchFamily="50" charset="-128"/>
                        </a:rPr>
                        <a:t>公共施設一覧</a:t>
                      </a:r>
                    </a:p>
                    <a:p>
                      <a:pPr algn="l" fontAlgn="t"/>
                      <a:endParaRPr lang="ja-JP"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36000" marB="36000"/>
                </a:tc>
                <a:tc rowSpan="3">
                  <a:txBody>
                    <a:bodyPr/>
                    <a:lstStyle/>
                    <a:p>
                      <a:pPr algn="ctr" fontAlgn="t"/>
                      <a:r>
                        <a:rPr lang="ja-JP" altLang="en-US" sz="1100" b="0" i="0" u="none" strike="noStrike">
                          <a:solidFill>
                            <a:schemeClr val="tx1"/>
                          </a:solidFill>
                          <a:effectLst/>
                          <a:latin typeface="Meiryo UI" panose="020B0604030504040204" pitchFamily="50" charset="-128"/>
                          <a:ea typeface="Meiryo UI" panose="020B0604030504040204" pitchFamily="50" charset="-128"/>
                        </a:rPr>
                        <a:t>データ項目定義書、フォーマット標準例</a:t>
                      </a:r>
                      <a:endParaRPr lang="en-US" altLang="ja-JP" sz="1100" b="0" i="0" u="none" strike="noStrike">
                        <a:solidFill>
                          <a:schemeClr val="tx1"/>
                        </a:solidFill>
                        <a:effectLst/>
                        <a:latin typeface="Meiryo UI" panose="020B0604030504040204" pitchFamily="50" charset="-128"/>
                        <a:ea typeface="Meiryo UI" panose="020B0604030504040204" pitchFamily="50" charset="-128"/>
                      </a:endParaRPr>
                    </a:p>
                    <a:p>
                      <a:pPr algn="ctr" fontAlgn="t"/>
                      <a:r>
                        <a:rPr lang="ja-JP" altLang="en-US" sz="1100" b="0" i="0" u="none" strike="noStrike">
                          <a:solidFill>
                            <a:schemeClr val="tx1"/>
                          </a:solidFill>
                          <a:effectLst/>
                          <a:latin typeface="Meiryo UI" panose="020B0604030504040204" pitchFamily="50" charset="-128"/>
                          <a:ea typeface="Meiryo UI" panose="020B0604030504040204" pitchFamily="50" charset="-128"/>
                        </a:rPr>
                        <a:t>（記載例とフォーマット）</a:t>
                      </a:r>
                    </a:p>
                    <a:p>
                      <a:pPr algn="ctr" fontAlgn="t"/>
                      <a:endParaRPr lang="ja-JP"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180000" marT="36000" marB="36000" vert="eaVert" anchor="ctr"/>
                </a:tc>
                <a:tc>
                  <a:txBody>
                    <a:bodyPr/>
                    <a:lstStyle/>
                    <a:p>
                      <a:pPr algn="l" fontAlgn="t"/>
                      <a:r>
                        <a:rPr lang="en-US" altLang="ja-JP" sz="1100" b="1" i="0" u="sng" strike="noStrike" dirty="0">
                          <a:solidFill>
                            <a:srgbClr val="000000"/>
                          </a:solidFill>
                          <a:effectLst/>
                          <a:latin typeface="Meiryo UI" panose="020B0604030504040204" pitchFamily="50" charset="-128"/>
                          <a:ea typeface="Meiryo UI" panose="020B0604030504040204" pitchFamily="50" charset="-128"/>
                        </a:rPr>
                        <a:t>【</a:t>
                      </a:r>
                      <a:r>
                        <a:rPr lang="ja-JP" altLang="en-US" sz="1100" b="1" i="0" u="sng" strike="noStrike" dirty="0">
                          <a:solidFill>
                            <a:srgbClr val="000000"/>
                          </a:solidFill>
                          <a:effectLst/>
                          <a:latin typeface="Meiryo UI" panose="020B0604030504040204" pitchFamily="50" charset="-128"/>
                          <a:ea typeface="Meiryo UI" panose="020B0604030504040204" pitchFamily="50" charset="-128"/>
                        </a:rPr>
                        <a:t>説明</a:t>
                      </a:r>
                      <a:r>
                        <a:rPr lang="en-US" altLang="ja-JP" sz="1100" b="1" i="0" u="sng" strike="noStrike" dirty="0">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公共施設の一覧</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en-US" altLang="ja-JP" sz="1100" b="1" i="0" u="sng" strike="noStrike" dirty="0">
                          <a:solidFill>
                            <a:srgbClr val="000000"/>
                          </a:solidFill>
                          <a:effectLst/>
                          <a:latin typeface="Meiryo UI" panose="020B0604030504040204" pitchFamily="50" charset="-128"/>
                          <a:ea typeface="Meiryo UI" panose="020B0604030504040204" pitchFamily="50" charset="-128"/>
                        </a:rPr>
                        <a:t>【</a:t>
                      </a:r>
                      <a:r>
                        <a:rPr lang="ja-JP" altLang="en-US" sz="1100" b="1" i="0" u="sng" strike="noStrike" dirty="0">
                          <a:solidFill>
                            <a:srgbClr val="000000"/>
                          </a:solidFill>
                          <a:effectLst/>
                          <a:latin typeface="Meiryo UI" panose="020B0604030504040204" pitchFamily="50" charset="-128"/>
                          <a:ea typeface="Meiryo UI" panose="020B0604030504040204" pitchFamily="50" charset="-128"/>
                        </a:rPr>
                        <a:t>データの単位</a:t>
                      </a:r>
                      <a:r>
                        <a:rPr lang="en-US" altLang="ja-JP" sz="1100" b="1" i="0" u="sng" strike="noStrike" dirty="0">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施設単位で一意。</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en-US" altLang="ja-JP" sz="1100" b="1" i="0" u="sng" strike="noStrike" dirty="0">
                          <a:solidFill>
                            <a:srgbClr val="000000"/>
                          </a:solidFill>
                          <a:effectLst/>
                          <a:latin typeface="Meiryo UI" panose="020B0604030504040204" pitchFamily="50" charset="-128"/>
                          <a:ea typeface="Meiryo UI" panose="020B0604030504040204" pitchFamily="50" charset="-128"/>
                        </a:rPr>
                        <a:t>【</a:t>
                      </a:r>
                      <a:r>
                        <a:rPr lang="ja-JP" altLang="en-US" sz="1100" b="1" i="0" u="sng" strike="noStrike" dirty="0">
                          <a:solidFill>
                            <a:srgbClr val="000000"/>
                          </a:solidFill>
                          <a:effectLst/>
                          <a:latin typeface="Meiryo UI" panose="020B0604030504040204" pitchFamily="50" charset="-128"/>
                          <a:ea typeface="Meiryo UI" panose="020B0604030504040204" pitchFamily="50" charset="-128"/>
                        </a:rPr>
                        <a:t>更新頻度の想定</a:t>
                      </a:r>
                      <a:r>
                        <a:rPr lang="en-US" altLang="ja-JP" sz="1100" b="1" i="0" u="sng" strike="noStrike" dirty="0">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新規設置、改築、廃止、その他の事由により、現状から変更を加えるとき。</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t"/>
                      <a:endParaRPr lang="ja-JP" alt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36000" marB="36000"/>
                </a:tc>
                <a:tc rowSpan="3">
                  <a:txBody>
                    <a:bodyPr/>
                    <a:lstStyle/>
                    <a:p>
                      <a:pPr algn="ctr" fontAlgn="t"/>
                      <a:r>
                        <a:rPr lang="ja-JP" altLang="en-US" sz="1100" b="0" i="0" u="none" strike="noStrike">
                          <a:solidFill>
                            <a:schemeClr val="tx1"/>
                          </a:solidFill>
                          <a:effectLst/>
                          <a:latin typeface="Meiryo UI" panose="020B0604030504040204" pitchFamily="50" charset="-128"/>
                          <a:ea typeface="Meiryo UI" panose="020B0604030504040204" pitchFamily="50" charset="-128"/>
                        </a:rPr>
                        <a:t>項目定義書の注意事項をご参照ください。</a:t>
                      </a:r>
                    </a:p>
                    <a:p>
                      <a:pPr algn="l" fontAlgn="t"/>
                      <a:endParaRPr lang="ja-JP"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180000" marT="36000" marB="36000" vert="eaVert" anchor="ctr"/>
                </a:tc>
                <a:tc>
                  <a:txBody>
                    <a:bodyPr/>
                    <a:lstStyle/>
                    <a:p>
                      <a:pPr marL="0" marR="0" lvl="0" indent="0" algn="l" defTabSz="742927" rtl="0" eaLnBrk="1" fontAlgn="t" latinLnBrk="0" hangingPunct="1">
                        <a:lnSpc>
                          <a:spcPct val="100000"/>
                        </a:lnSpc>
                        <a:spcBef>
                          <a:spcPts val="0"/>
                        </a:spcBef>
                        <a:spcAft>
                          <a:spcPts val="0"/>
                        </a:spcAft>
                        <a:buClrTx/>
                        <a:buSzTx/>
                        <a:buFontTx/>
                        <a:buNone/>
                        <a:tabLst/>
                        <a:defRPr/>
                      </a:pPr>
                      <a:r>
                        <a:rPr lang="ja-JP" altLang="en-US" sz="1100" b="0" i="0" u="none" strike="noStrike">
                          <a:solidFill>
                            <a:srgbClr val="000000"/>
                          </a:solidFill>
                          <a:effectLst/>
                          <a:latin typeface="Meiryo UI" panose="020B0604030504040204" pitchFamily="50" charset="-128"/>
                          <a:ea typeface="Meiryo UI" panose="020B0604030504040204" pitchFamily="50" charset="-128"/>
                        </a:rPr>
                        <a:t>本データセットをオープンデータとして公開することにより、地域住民が自身のニーズに合致した公共施設やイベント等を検索できるようになり、施設の活用が促進される。</a:t>
                      </a:r>
                    </a:p>
                    <a:p>
                      <a:pPr algn="l" fontAlgn="t"/>
                      <a:endParaRPr lang="ja-JP"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marL="0" marR="0" lvl="0" indent="0" algn="l" defTabSz="742927" rtl="0" eaLnBrk="1" fontAlgn="t"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会津若松市福祉まっぷ</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公共施設等の住所や連絡先、トイレの数、ベビーシートの有無などを確認できるサイト</a:t>
                      </a:r>
                    </a:p>
                    <a:p>
                      <a:pPr algn="l" fontAlgn="t"/>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marL="0" marR="0" lvl="0" indent="0" algn="l" defTabSz="742927" rtl="0" eaLnBrk="1" fontAlgn="t" latinLnBrk="0" hangingPunct="1">
                        <a:lnSpc>
                          <a:spcPct val="100000"/>
                        </a:lnSpc>
                        <a:spcBef>
                          <a:spcPts val="0"/>
                        </a:spcBef>
                        <a:spcAft>
                          <a:spcPts val="0"/>
                        </a:spcAft>
                        <a:buClrTx/>
                        <a:buSzTx/>
                        <a:buFontTx/>
                        <a:buNone/>
                        <a:tabLst/>
                        <a:defRPr/>
                      </a:pPr>
                      <a:r>
                        <a:rPr lang="ja-JP" altLang="en-US" sz="1100" b="0" i="0" u="none" strike="noStrike">
                          <a:solidFill>
                            <a:srgbClr val="000000"/>
                          </a:solidFill>
                          <a:effectLst/>
                          <a:latin typeface="Meiryo UI" panose="020B0604030504040204" pitchFamily="50" charset="-128"/>
                          <a:ea typeface="Meiryo UI" panose="020B0604030504040204" pitchFamily="50" charset="-128"/>
                        </a:rPr>
                        <a:t>行財政</a:t>
                      </a:r>
                    </a:p>
                    <a:p>
                      <a:pPr algn="l" fontAlgn="t"/>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tc>
                <a:extLst>
                  <a:ext uri="{0D108BD9-81ED-4DB2-BD59-A6C34878D82A}">
                    <a16:rowId xmlns:a16="http://schemas.microsoft.com/office/drawing/2014/main" val="10002"/>
                  </a:ext>
                </a:extLst>
              </a:tr>
              <a:tr h="1852593">
                <a:tc>
                  <a:txBody>
                    <a:bodyPr/>
                    <a:lstStyle/>
                    <a:p>
                      <a:pPr algn="r" fontAlgn="t"/>
                      <a:r>
                        <a:rPr lang="en-US" altLang="zh-TW" sz="1100" b="0" i="0" u="none" strike="noStrike">
                          <a:solidFill>
                            <a:schemeClr val="tx1"/>
                          </a:solidFill>
                          <a:effectLst/>
                          <a:latin typeface="Meiryo UI" panose="020B0604030504040204" pitchFamily="50" charset="-128"/>
                          <a:ea typeface="Meiryo UI" panose="020B0604030504040204" pitchFamily="50" charset="-128"/>
                        </a:rPr>
                        <a:t>2</a:t>
                      </a:r>
                      <a:endParaRPr lang="zh-TW"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algn="ctr" fontAlgn="t"/>
                      <a:r>
                        <a:rPr lang="en-US" altLang="ja-JP" sz="1100" b="0" i="0" u="none" strike="noStrike">
                          <a:solidFill>
                            <a:srgbClr val="000000"/>
                          </a:solidFill>
                          <a:effectLst/>
                          <a:latin typeface="Meiryo UI" panose="020B0604030504040204" pitchFamily="50" charset="-128"/>
                          <a:ea typeface="Meiryo UI" panose="020B0604030504040204" pitchFamily="50" charset="-128"/>
                        </a:rPr>
                        <a:t>4</a:t>
                      </a:r>
                    </a:p>
                    <a:p>
                      <a:pPr algn="ctr" fontAlgn="t"/>
                      <a:endParaRPr lang="zh-TW"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algn="l" fontAlgn="t"/>
                      <a:r>
                        <a:rPr lang="zh-TW" altLang="en-US" sz="1100" b="0" i="0" u="none" strike="noStrike">
                          <a:solidFill>
                            <a:srgbClr val="000000"/>
                          </a:solidFill>
                          <a:effectLst/>
                          <a:latin typeface="Meiryo UI" panose="020B0604030504040204" pitchFamily="50" charset="-128"/>
                          <a:ea typeface="Meiryo UI" panose="020B0604030504040204" pitchFamily="50" charset="-128"/>
                        </a:rPr>
                        <a:t>文化財一覧</a:t>
                      </a:r>
                    </a:p>
                    <a:p>
                      <a:pPr algn="l" fontAlgn="t"/>
                      <a:endParaRPr lang="zh-TW"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tc>
                <a:tc vMerge="1">
                  <a:txBody>
                    <a:bodyPr/>
                    <a:lstStyle/>
                    <a:p>
                      <a:pPr algn="l" fontAlgn="t"/>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marL="0" marR="0" lvl="0" indent="0" algn="l" defTabSz="843772" rtl="0" eaLnBrk="1" fontAlgn="t" latinLnBrk="0" hangingPunct="1">
                        <a:lnSpc>
                          <a:spcPct val="100000"/>
                        </a:lnSpc>
                        <a:spcBef>
                          <a:spcPts val="0"/>
                        </a:spcBef>
                        <a:spcAft>
                          <a:spcPts val="0"/>
                        </a:spcAft>
                        <a:buClrTx/>
                        <a:buSzTx/>
                        <a:buFontTx/>
                        <a:buNone/>
                        <a:tabLst/>
                        <a:defRPr/>
                      </a:pPr>
                      <a:r>
                        <a:rPr kumimoji="1" lang="en-US" altLang="ja-JP" sz="1100" b="1" i="0" u="sng"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100" b="1" i="0" u="sng"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説明</a:t>
                      </a:r>
                      <a:r>
                        <a:rPr kumimoji="1" lang="en-US" altLang="ja-JP" sz="1100" b="1" i="0" u="sng"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br>
                        <a:rPr kumimoji="1" lang="en-US" altLang="ja-JP" sz="1100" b="1" i="0" u="sng"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b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国もしくは地方公共団体が指定、登録、選定等を行った文化財についての一覧</a:t>
                      </a:r>
                      <a:b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br>
                      <a:r>
                        <a:rPr kumimoji="1" lang="en-US" altLang="ja-JP" sz="1100" b="1" i="0" u="sng"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100" b="1" i="0" u="sng"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データの単位</a:t>
                      </a:r>
                      <a:r>
                        <a:rPr kumimoji="1" lang="en-US" altLang="ja-JP" sz="1100" b="1" i="0" u="sng"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b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b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文化財単位で一意。</a:t>
                      </a:r>
                      <a:b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b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同一の建物に複数の文化財が設置されている場合等は、文化財ごとにデータを作成する。</a:t>
                      </a:r>
                      <a:b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br>
                      <a:r>
                        <a:rPr kumimoji="1" lang="en-US" altLang="ja-JP" sz="1100" b="1" i="0" u="sng"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100" b="1" i="0" u="sng"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更新頻度の想定</a:t>
                      </a:r>
                      <a:r>
                        <a:rPr kumimoji="1" lang="en-US" altLang="ja-JP" sz="1100" b="1" i="0" u="sng"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br>
                        <a:rPr kumimoji="1" lang="en-US" altLang="ja-JP" sz="1100" b="1" i="0" u="sng"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b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文化財の新規登録、登録解除等があったタイミングでの更新。</a:t>
                      </a:r>
                    </a:p>
                    <a:p>
                      <a:pPr algn="l" fontAlgn="t"/>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tc>
                <a:tc vMerge="1">
                  <a:txBody>
                    <a:bodyPr/>
                    <a:lstStyle/>
                    <a:p>
                      <a:pPr algn="l" fontAlgn="t"/>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algn="l" fontAlgn="t"/>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本データセットをオープンデータとして公開し、移動手段情報と組み合わせることにより、関心のある文化財へ容易にアクセスできるようになる。</a:t>
                      </a:r>
                    </a:p>
                    <a:p>
                      <a:pPr algn="l" fontAlgn="t"/>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algn="l" fontAlgn="t"/>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福井のこんなところに文化財</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等</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福井県の「福井県内の国指定・県指定文化財」のオープンデータを使用したアプリ。指定した文化財までのルートを検索可能。</a:t>
                      </a:r>
                    </a:p>
                    <a:p>
                      <a:pPr algn="l" fontAlgn="t"/>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algn="l"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教育・文化・スポーツ・生活</a:t>
                      </a:r>
                    </a:p>
                    <a:p>
                      <a:pPr algn="l" fontAlgn="t"/>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tc>
                <a:extLst>
                  <a:ext uri="{0D108BD9-81ED-4DB2-BD59-A6C34878D82A}">
                    <a16:rowId xmlns:a16="http://schemas.microsoft.com/office/drawing/2014/main" val="10003"/>
                  </a:ext>
                </a:extLst>
              </a:tr>
              <a:tr h="1656000">
                <a:tc>
                  <a:txBody>
                    <a:bodyPr/>
                    <a:lstStyle/>
                    <a:p>
                      <a:pPr algn="r" fontAlgn="t"/>
                      <a:r>
                        <a:rPr lang="en-US" altLang="zh-TW" sz="1100" b="0" i="0" u="none" strike="noStrike">
                          <a:solidFill>
                            <a:schemeClr val="tx1"/>
                          </a:solidFill>
                          <a:effectLst/>
                          <a:latin typeface="Meiryo UI" panose="020B0604030504040204" pitchFamily="50" charset="-128"/>
                          <a:ea typeface="Meiryo UI" panose="020B0604030504040204" pitchFamily="50" charset="-128"/>
                        </a:rPr>
                        <a:t>3</a:t>
                      </a:r>
                      <a:endParaRPr lang="zh-TW"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algn="ctr" fontAlgn="t"/>
                      <a:r>
                        <a:rPr lang="en-US" altLang="ja-JP" sz="1100" b="0" i="0" u="none" strike="noStrike">
                          <a:solidFill>
                            <a:srgbClr val="000000"/>
                          </a:solidFill>
                          <a:effectLst/>
                          <a:latin typeface="Meiryo UI" panose="020B0604030504040204" pitchFamily="50" charset="-128"/>
                          <a:ea typeface="Meiryo UI" panose="020B0604030504040204" pitchFamily="50" charset="-128"/>
                        </a:rPr>
                        <a:t>10</a:t>
                      </a:r>
                      <a:endParaRPr lang="zh-TW"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marL="0" marR="0" lvl="0" indent="0" algn="l" defTabSz="742927" rtl="0" eaLnBrk="1" fontAlgn="t" latinLnBrk="0" hangingPunct="1">
                        <a:lnSpc>
                          <a:spcPct val="100000"/>
                        </a:lnSpc>
                        <a:spcBef>
                          <a:spcPts val="0"/>
                        </a:spcBef>
                        <a:spcAft>
                          <a:spcPts val="0"/>
                        </a:spcAft>
                        <a:buClrTx/>
                        <a:buSzTx/>
                        <a:buFontTx/>
                        <a:buNone/>
                        <a:tabLst/>
                        <a:defRPr/>
                      </a:pPr>
                      <a:r>
                        <a:rPr lang="zh-TW" altLang="en-US" sz="1100" b="0" i="0" u="none" strike="noStrike">
                          <a:solidFill>
                            <a:srgbClr val="000000"/>
                          </a:solidFill>
                          <a:effectLst/>
                          <a:latin typeface="Meiryo UI" panose="020B0604030504040204" pitchFamily="50" charset="-128"/>
                          <a:ea typeface="Meiryo UI" panose="020B0604030504040204" pitchFamily="50" charset="-128"/>
                        </a:rPr>
                        <a:t>指定緊急避難場所一覧</a:t>
                      </a:r>
                    </a:p>
                  </a:txBody>
                  <a:tcPr marL="36000" marR="36000" marT="36000" marB="36000"/>
                </a:tc>
                <a:tc vMerge="1">
                  <a:txBody>
                    <a:bodyPr/>
                    <a:lstStyle/>
                    <a:p>
                      <a:pPr algn="l" fontAlgn="t"/>
                      <a:endParaRPr lang="ja-JP"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180000" marT="36000" marB="36000" vert="eaVert" anchor="ctr"/>
                </a:tc>
                <a:tc>
                  <a:txBody>
                    <a:bodyPr/>
                    <a:lstStyle/>
                    <a:p>
                      <a:pPr algn="l" fontAlgn="t"/>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説明</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市区町村から提供される指定緊急避難場所の一覧</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データの単位</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指定緊急避難場所単位で一意。</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更新頻度の想定</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指定緊急避難場所の新規設置、撤去、場所の変更等があったタイミングでの更新。</a:t>
                      </a:r>
                    </a:p>
                  </a:txBody>
                  <a:tcPr marL="36000" marR="36000" marT="36000" marB="36000"/>
                </a:tc>
                <a:tc vMerge="1">
                  <a:txBody>
                    <a:bodyPr/>
                    <a:lstStyle/>
                    <a:p>
                      <a:pPr algn="l" fontAlgn="t"/>
                      <a:endParaRPr lang="ja-JP"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180000" marT="36000" marB="36000" vert="eaVert" anchor="ctr"/>
                </a:tc>
                <a:tc>
                  <a:txBody>
                    <a:bodyPr/>
                    <a:lstStyle/>
                    <a:p>
                      <a:pPr algn="l"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本データセットをオープンデータとして公開することにより、災害時における地域住民や旅行者の迅速な避難、関係機関による円滑な支援活動が可能となる。</a:t>
                      </a:r>
                    </a:p>
                  </a:txBody>
                  <a:tcPr marL="36000" marR="36000" marT="36000" marB="36000"/>
                </a:tc>
                <a:tc>
                  <a:txBody>
                    <a:bodyPr/>
                    <a:lstStyle/>
                    <a:p>
                      <a:pPr algn="l"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全国避難所データベース</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en-US" altLang="ja-JP" sz="1100" b="0" i="0" u="none" strike="noStrike">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a:solidFill>
                            <a:srgbClr val="000000"/>
                          </a:solidFill>
                          <a:effectLst/>
                          <a:latin typeface="Meiryo UI" panose="020B0604030504040204" pitchFamily="50" charset="-128"/>
                          <a:ea typeface="Meiryo UI" panose="020B0604030504040204" pitchFamily="50" charset="-128"/>
                        </a:rPr>
                        <a:t>全国の避難所情報を収集したデータベース。地方公共団体に無償公開しており、広域での防災計画立案等に活用されている。</a:t>
                      </a:r>
                    </a:p>
                  </a:txBody>
                  <a:tcPr marL="36000" marR="36000" marT="36000" marB="36000"/>
                </a:tc>
                <a:tc>
                  <a:txBody>
                    <a:bodyPr/>
                    <a:lstStyle/>
                    <a:p>
                      <a:pPr algn="l" fontAlgn="t"/>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司法・安全・環境</a:t>
                      </a:r>
                    </a:p>
                  </a:txBody>
                  <a:tcPr marL="36000" marR="36000" marT="36000" marB="36000"/>
                </a:tc>
                <a:extLst>
                  <a:ext uri="{0D108BD9-81ED-4DB2-BD59-A6C34878D82A}">
                    <a16:rowId xmlns:a16="http://schemas.microsoft.com/office/drawing/2014/main" val="3750309353"/>
                  </a:ext>
                </a:extLst>
              </a:tr>
            </a:tbl>
          </a:graphicData>
        </a:graphic>
      </p:graphicFrame>
      <p:sp>
        <p:nvSpPr>
          <p:cNvPr id="6" name="テキスト ボックス 5">
            <a:extLst>
              <a:ext uri="{FF2B5EF4-FFF2-40B4-BE49-F238E27FC236}">
                <a16:creationId xmlns:a16="http://schemas.microsoft.com/office/drawing/2014/main" id="{83904E7E-915F-A97E-8DFF-5EE63AA09D0D}"/>
              </a:ext>
            </a:extLst>
          </p:cNvPr>
          <p:cNvSpPr txBox="1"/>
          <p:nvPr/>
        </p:nvSpPr>
        <p:spPr>
          <a:xfrm>
            <a:off x="5933872" y="6427113"/>
            <a:ext cx="3972128"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※1：自治体標準オープンデータセットの「1</a:t>
            </a: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.オープンデータ一覧」の「分類」の項目において、どの分類に該当するかを指す。</a:t>
            </a:r>
          </a:p>
        </p:txBody>
      </p:sp>
      <p:sp>
        <p:nvSpPr>
          <p:cNvPr id="8" name="タイトル 2">
            <a:extLst>
              <a:ext uri="{FF2B5EF4-FFF2-40B4-BE49-F238E27FC236}">
                <a16:creationId xmlns:a16="http://schemas.microsoft.com/office/drawing/2014/main" id="{BED7C2E0-FC6C-1C9C-B3BF-753C738DBDD3}"/>
              </a:ext>
            </a:extLst>
          </p:cNvPr>
          <p:cNvSpPr>
            <a:spLocks noGrp="1"/>
          </p:cNvSpPr>
          <p:nvPr>
            <p:ph type="title"/>
          </p:nvPr>
        </p:nvSpPr>
        <p:spPr>
          <a:xfrm>
            <a:off x="648000" y="409801"/>
            <a:ext cx="8806718" cy="757130"/>
          </a:xfrm>
        </p:spPr>
        <p:txBody>
          <a:bodyPr/>
          <a:lstStyle/>
          <a:p>
            <a:r>
              <a:rPr lang="ja-JP" altLang="en-US" sz="2400" b="0" dirty="0">
                <a:latin typeface="Meiryo UI" panose="020B0604030504040204" pitchFamily="50" charset="-128"/>
                <a:ea typeface="Meiryo UI" panose="020B0604030504040204" pitchFamily="50" charset="-128"/>
                <a:cs typeface="Meiryo UI" panose="020B0604030504040204" pitchFamily="50" charset="-128"/>
              </a:rPr>
              <a:t>自治体標準オープンデータセット（旧：推奨データセット）一覧（２）</a:t>
            </a:r>
            <a:endParaRPr kumimoji="1" lang="ja-JP" altLang="en-US" sz="2400" dirty="0"/>
          </a:p>
        </p:txBody>
      </p:sp>
    </p:spTree>
    <p:extLst>
      <p:ext uri="{BB962C8B-B14F-4D97-AF65-F5344CB8AC3E}">
        <p14:creationId xmlns:p14="http://schemas.microsoft.com/office/powerpoint/2010/main" val="778112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a:extLst>
              <a:ext uri="{FF2B5EF4-FFF2-40B4-BE49-F238E27FC236}">
                <a16:creationId xmlns:a16="http://schemas.microsoft.com/office/drawing/2014/main" id="{4534C589-DA50-352A-A1A3-0AADD49E8DE6}"/>
              </a:ext>
            </a:extLst>
          </p:cNvPr>
          <p:cNvGraphicFramePr>
            <a:graphicFrameLocks noGrp="1"/>
          </p:cNvGraphicFramePr>
          <p:nvPr>
            <p:extLst>
              <p:ext uri="{D42A27DB-BD31-4B8C-83A1-F6EECF244321}">
                <p14:modId xmlns:p14="http://schemas.microsoft.com/office/powerpoint/2010/main" val="2568746943"/>
              </p:ext>
            </p:extLst>
          </p:nvPr>
        </p:nvGraphicFramePr>
        <p:xfrm>
          <a:off x="56999" y="1008000"/>
          <a:ext cx="9792000" cy="4974960"/>
        </p:xfrm>
        <a:graphic>
          <a:graphicData uri="http://schemas.openxmlformats.org/drawingml/2006/table">
            <a:tbl>
              <a:tblPr firstRow="1" bandRow="1">
                <a:tableStyleId>{5C22544A-7EE6-4342-B048-85BDC9FD1C3A}</a:tableStyleId>
              </a:tblPr>
              <a:tblGrid>
                <a:gridCol w="324000">
                  <a:extLst>
                    <a:ext uri="{9D8B030D-6E8A-4147-A177-3AD203B41FA5}">
                      <a16:colId xmlns:a16="http://schemas.microsoft.com/office/drawing/2014/main" val="20000"/>
                    </a:ext>
                  </a:extLst>
                </a:gridCol>
                <a:gridCol w="576000">
                  <a:extLst>
                    <a:ext uri="{9D8B030D-6E8A-4147-A177-3AD203B41FA5}">
                      <a16:colId xmlns:a16="http://schemas.microsoft.com/office/drawing/2014/main" val="20001"/>
                    </a:ext>
                  </a:extLst>
                </a:gridCol>
                <a:gridCol w="684000">
                  <a:extLst>
                    <a:ext uri="{9D8B030D-6E8A-4147-A177-3AD203B41FA5}">
                      <a16:colId xmlns:a16="http://schemas.microsoft.com/office/drawing/2014/main" val="20002"/>
                    </a:ext>
                  </a:extLst>
                </a:gridCol>
                <a:gridCol w="576000">
                  <a:extLst>
                    <a:ext uri="{9D8B030D-6E8A-4147-A177-3AD203B41FA5}">
                      <a16:colId xmlns:a16="http://schemas.microsoft.com/office/drawing/2014/main" val="20003"/>
                    </a:ext>
                  </a:extLst>
                </a:gridCol>
                <a:gridCol w="2808000">
                  <a:extLst>
                    <a:ext uri="{9D8B030D-6E8A-4147-A177-3AD203B41FA5}">
                      <a16:colId xmlns:a16="http://schemas.microsoft.com/office/drawing/2014/main" val="20005"/>
                    </a:ext>
                  </a:extLst>
                </a:gridCol>
                <a:gridCol w="648000">
                  <a:extLst>
                    <a:ext uri="{9D8B030D-6E8A-4147-A177-3AD203B41FA5}">
                      <a16:colId xmlns:a16="http://schemas.microsoft.com/office/drawing/2014/main" val="20006"/>
                    </a:ext>
                  </a:extLst>
                </a:gridCol>
                <a:gridCol w="1800000">
                  <a:extLst>
                    <a:ext uri="{9D8B030D-6E8A-4147-A177-3AD203B41FA5}">
                      <a16:colId xmlns:a16="http://schemas.microsoft.com/office/drawing/2014/main" val="20007"/>
                    </a:ext>
                  </a:extLst>
                </a:gridCol>
                <a:gridCol w="1656000">
                  <a:extLst>
                    <a:ext uri="{9D8B030D-6E8A-4147-A177-3AD203B41FA5}">
                      <a16:colId xmlns:a16="http://schemas.microsoft.com/office/drawing/2014/main" val="20008"/>
                    </a:ext>
                  </a:extLst>
                </a:gridCol>
                <a:gridCol w="720000">
                  <a:extLst>
                    <a:ext uri="{9D8B030D-6E8A-4147-A177-3AD203B41FA5}">
                      <a16:colId xmlns:a16="http://schemas.microsoft.com/office/drawing/2014/main" val="20009"/>
                    </a:ext>
                  </a:extLst>
                </a:gridCol>
              </a:tblGrid>
              <a:tr h="307302">
                <a:tc>
                  <a:txBody>
                    <a:bodyPr/>
                    <a:lstStyle/>
                    <a:p>
                      <a:pPr algn="l" fontAlgn="ctr"/>
                      <a:r>
                        <a:rPr lang="en-US" altLang="ja-JP" sz="1100" b="1" i="0" u="none" strike="noStrike">
                          <a:solidFill>
                            <a:schemeClr val="bg1"/>
                          </a:solidFill>
                          <a:effectLst/>
                          <a:latin typeface="Meiryo UI" panose="020B0604030504040204" pitchFamily="50" charset="-128"/>
                          <a:ea typeface="Meiryo UI" panose="020B0604030504040204" pitchFamily="50" charset="-128"/>
                        </a:rPr>
                        <a:t>#</a:t>
                      </a:r>
                      <a:endParaRPr lang="ja-JP" altLang="en-US" sz="1100" b="1" i="0" u="none" strike="noStrike">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旧</a:t>
                      </a:r>
                      <a:r>
                        <a:rPr lang="en-US" altLang="ja-JP" sz="1100" b="1" i="0" u="none" strike="noStrike">
                          <a:solidFill>
                            <a:schemeClr val="bg1"/>
                          </a:solidFill>
                          <a:effectLst/>
                          <a:latin typeface="Meiryo UI" panose="020B0604030504040204" pitchFamily="50" charset="-128"/>
                          <a:ea typeface="Meiryo UI" panose="020B0604030504040204" pitchFamily="50" charset="-128"/>
                        </a:rPr>
                        <a:t>No</a:t>
                      </a:r>
                      <a:endParaRPr lang="ja-JP" altLang="en-US" sz="1100" b="1" i="0" u="none" strike="noStrike">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データ名</a:t>
                      </a:r>
                    </a:p>
                  </a:txBody>
                  <a:tcPr marL="36000" marR="36000" marT="36000" marB="36000" anchor="ctr"/>
                </a:tc>
                <a:tc gridSpan="2">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作成にあたり準拠すべきルールやフォーマット等と</a:t>
                      </a:r>
                      <a:endParaRPr lang="en-US" altLang="ja-JP" sz="1100" b="1" i="0" u="none" strike="noStrike">
                        <a:solidFill>
                          <a:schemeClr val="bg1"/>
                        </a:solidFill>
                        <a:effectLst/>
                        <a:latin typeface="Meiryo UI" panose="020B0604030504040204" pitchFamily="50" charset="-128"/>
                        <a:ea typeface="Meiryo UI" panose="020B0604030504040204" pitchFamily="50" charset="-128"/>
                      </a:endParaRPr>
                    </a:p>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その内容</a:t>
                      </a:r>
                    </a:p>
                  </a:txBody>
                  <a:tcPr marL="36000" marR="36000" marT="36000" marB="36000" anchor="ctr"/>
                </a:tc>
                <a:tc hMerge="1">
                  <a:txBody>
                    <a:bodyPr/>
                    <a:lstStyle/>
                    <a:p>
                      <a:pPr algn="l" fontAlgn="ctr"/>
                      <a:endParaRPr lang="ja-JP" altLang="en-US" sz="1100" b="1" i="0" u="none" strike="noStrike">
                        <a:solidFill>
                          <a:srgbClr val="FFFFFF"/>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使用時の注意事項</a:t>
                      </a:r>
                    </a:p>
                  </a:txBody>
                  <a:tcPr marL="36000" marR="36000" marT="36000" marB="36000" anchor="ctr"/>
                </a:tc>
                <a:tc>
                  <a:txBody>
                    <a:bodyPr/>
                    <a:lstStyle/>
                    <a:p>
                      <a:pPr algn="l" fontAlgn="ctr"/>
                      <a:r>
                        <a:rPr lang="ja-JP" altLang="en-US" sz="1100" b="1" i="0" u="none" strike="noStrike">
                          <a:solidFill>
                            <a:srgbClr val="FFFFFF"/>
                          </a:solidFill>
                          <a:effectLst/>
                          <a:latin typeface="Meiryo UI" panose="020B0604030504040204" pitchFamily="50" charset="-128"/>
                          <a:ea typeface="Meiryo UI" panose="020B0604030504040204" pitchFamily="50" charset="-128"/>
                        </a:rPr>
                        <a:t>オープンデータとして公開することによる効果</a:t>
                      </a:r>
                    </a:p>
                  </a:txBody>
                  <a:tcPr marL="36000" marR="36000" marT="36000" marB="36000" anchor="ctr"/>
                </a:tc>
                <a:tc>
                  <a:txBody>
                    <a:bodyPr/>
                    <a:lstStyle/>
                    <a:p>
                      <a:pPr algn="l" fontAlgn="ctr"/>
                      <a:r>
                        <a:rPr lang="ja-JP" altLang="en-US" sz="1100" b="1" i="0" u="none" strike="noStrike">
                          <a:solidFill>
                            <a:srgbClr val="FFFFFF"/>
                          </a:solidFill>
                          <a:effectLst/>
                          <a:latin typeface="Meiryo UI" panose="020B0604030504040204" pitchFamily="50" charset="-128"/>
                          <a:ea typeface="Meiryo UI" panose="020B0604030504040204" pitchFamily="50" charset="-128"/>
                        </a:rPr>
                        <a:t>利活用の事例等</a:t>
                      </a:r>
                    </a:p>
                  </a:txBody>
                  <a:tcPr marL="36000" marR="36000" marT="36000" marB="36000" anchor="ctr"/>
                </a:tc>
                <a:tc>
                  <a:txBody>
                    <a:bodyPr/>
                    <a:lstStyle/>
                    <a:p>
                      <a:pPr algn="l" fontAlgn="ctr"/>
                      <a:r>
                        <a:rPr lang="ja-JP" altLang="en-US" sz="1100" b="1" i="0" u="none" strike="noStrike">
                          <a:solidFill>
                            <a:srgbClr val="FFFFFF"/>
                          </a:solidFill>
                          <a:effectLst/>
                          <a:latin typeface="Meiryo UI" panose="020B0604030504040204" pitchFamily="50" charset="-128"/>
                          <a:ea typeface="Meiryo UI" panose="020B0604030504040204" pitchFamily="50" charset="-128"/>
                        </a:rPr>
                        <a:t>分類（</a:t>
                      </a:r>
                      <a:r>
                        <a:rPr lang="en-US" altLang="ja-JP" sz="1100" b="1" i="0" u="none" strike="noStrike">
                          <a:solidFill>
                            <a:srgbClr val="FFFFFF"/>
                          </a:solidFill>
                          <a:effectLst/>
                          <a:latin typeface="Meiryo UI" panose="020B0604030504040204" pitchFamily="50" charset="-128"/>
                          <a:ea typeface="Meiryo UI" panose="020B0604030504040204" pitchFamily="50" charset="-128"/>
                        </a:rPr>
                        <a:t>※1</a:t>
                      </a:r>
                      <a:r>
                        <a:rPr lang="ja-JP" altLang="en-US" sz="1100" b="1" i="0" u="none" strike="noStrike">
                          <a:solidFill>
                            <a:srgbClr val="FFFFFF"/>
                          </a:solidFill>
                          <a:effectLst/>
                          <a:latin typeface="Meiryo UI" panose="020B0604030504040204" pitchFamily="50" charset="-128"/>
                          <a:ea typeface="Meiryo UI" panose="020B0604030504040204" pitchFamily="50" charset="-128"/>
                        </a:rPr>
                        <a:t>）</a:t>
                      </a:r>
                    </a:p>
                  </a:txBody>
                  <a:tcPr marL="36000" marR="36000" marT="36000" marB="36000" anchor="ctr"/>
                </a:tc>
                <a:extLst>
                  <a:ext uri="{0D108BD9-81ED-4DB2-BD59-A6C34878D82A}">
                    <a16:rowId xmlns:a16="http://schemas.microsoft.com/office/drawing/2014/main" val="10000"/>
                  </a:ext>
                </a:extLst>
              </a:tr>
              <a:tr h="1585116">
                <a:tc>
                  <a:txBody>
                    <a:bodyPr/>
                    <a:lstStyle/>
                    <a:p>
                      <a:pPr algn="r" fontAlgn="t"/>
                      <a:r>
                        <a:rPr lang="ja-JP" altLang="en-US" sz="1100" b="0" i="0" u="none" strike="noStrike">
                          <a:solidFill>
                            <a:schemeClr val="tx1"/>
                          </a:solidFill>
                          <a:effectLst/>
                          <a:latin typeface="Meiryo UI" panose="020B0604030504040204" pitchFamily="50" charset="-128"/>
                          <a:ea typeface="Meiryo UI" panose="020B0604030504040204" pitchFamily="50" charset="-128"/>
                        </a:rPr>
                        <a:t>４</a:t>
                      </a:r>
                      <a:endParaRPr lang="zh-TW"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algn="ctr" fontAlgn="t"/>
                      <a:r>
                        <a:rPr lang="en-US" altLang="ja-JP" sz="1100" b="0" i="0" u="none" strike="noStrike">
                          <a:solidFill>
                            <a:schemeClr val="tx1"/>
                          </a:solidFill>
                          <a:effectLst/>
                          <a:latin typeface="Meiryo UI" panose="020B0604030504040204" pitchFamily="50" charset="-128"/>
                          <a:ea typeface="Meiryo UI" panose="020B0604030504040204" pitchFamily="50" charset="-128"/>
                        </a:rPr>
                        <a:t>11</a:t>
                      </a:r>
                      <a:endParaRPr lang="ja-JP"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marL="0" marR="0" lvl="0" indent="0" algn="l" defTabSz="742927" rtl="0" eaLnBrk="1" fontAlgn="t" latinLnBrk="0" hangingPunct="1">
                        <a:lnSpc>
                          <a:spcPct val="100000"/>
                        </a:lnSpc>
                        <a:spcBef>
                          <a:spcPts val="0"/>
                        </a:spcBef>
                        <a:spcAft>
                          <a:spcPts val="0"/>
                        </a:spcAft>
                        <a:buClrTx/>
                        <a:buSzTx/>
                        <a:buFontTx/>
                        <a:buNone/>
                        <a:tabLst/>
                        <a:defRPr/>
                      </a:pPr>
                      <a:r>
                        <a:rPr lang="ja-JP" altLang="en-US" sz="1100" b="0" i="0" u="none" strike="noStrike">
                          <a:solidFill>
                            <a:srgbClr val="000000"/>
                          </a:solidFill>
                          <a:effectLst/>
                          <a:latin typeface="Meiryo UI" panose="020B0604030504040204" pitchFamily="50" charset="-128"/>
                          <a:ea typeface="Meiryo UI" panose="020B0604030504040204" pitchFamily="50" charset="-128"/>
                        </a:rPr>
                        <a:t>地域・年齢別人口</a:t>
                      </a:r>
                    </a:p>
                  </a:txBody>
                  <a:tcPr marL="36000" marR="36000" marT="36000" marB="36000"/>
                </a:tc>
                <a:tc rowSpan="2">
                  <a:txBody>
                    <a:bodyPr/>
                    <a:lstStyle/>
                    <a:p>
                      <a:pPr algn="ctr"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データ項目定義書、フォーマット標準例（記載例とフォーマット）</a:t>
                      </a:r>
                    </a:p>
                  </a:txBody>
                  <a:tcPr marL="36000" marR="36000" marT="36000" marB="36000" vert="eaVert" anchor="ctr"/>
                </a:tc>
                <a:tc>
                  <a:txBody>
                    <a:bodyPr/>
                    <a:lstStyle/>
                    <a:p>
                      <a:pPr algn="l" fontAlgn="t"/>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説明</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住民基本台帳に基づく地域・年齢別の人口一覧</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データの単位</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特定時点（</a:t>
                      </a:r>
                      <a:r>
                        <a:rPr lang="en-US" altLang="ja-JP" sz="1100" b="0" i="0" u="none" strike="noStrike">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a:solidFill>
                            <a:srgbClr val="000000"/>
                          </a:solidFill>
                          <a:effectLst/>
                          <a:latin typeface="Meiryo UI" panose="020B0604030504040204" pitchFamily="50" charset="-128"/>
                          <a:ea typeface="Meiryo UI" panose="020B0604030504040204" pitchFamily="50" charset="-128"/>
                        </a:rPr>
                        <a:t>）の住民基本台帳に基づく地域・年齢別の人口で一意。</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en-US" altLang="ja-JP" sz="1100" b="0" i="0" u="none" strike="noStrike">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a:solidFill>
                            <a:srgbClr val="000000"/>
                          </a:solidFill>
                          <a:effectLst/>
                          <a:latin typeface="Meiryo UI" panose="020B0604030504040204" pitchFamily="50" charset="-128"/>
                          <a:ea typeface="Meiryo UI" panose="020B0604030504040204" pitchFamily="50" charset="-128"/>
                        </a:rPr>
                        <a:t>どの時点かは、各地方公共団体にて任意。</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更新頻度の想定</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毎年</a:t>
                      </a:r>
                      <a:r>
                        <a:rPr lang="en-US" altLang="ja-JP" sz="1100" b="0" i="0" u="none" strike="noStrike">
                          <a:solidFill>
                            <a:srgbClr val="000000"/>
                          </a:solidFill>
                          <a:effectLst/>
                          <a:latin typeface="Meiryo UI" panose="020B0604030504040204" pitchFamily="50" charset="-128"/>
                          <a:ea typeface="Meiryo UI" panose="020B0604030504040204" pitchFamily="50" charset="-128"/>
                        </a:rPr>
                        <a:t>1</a:t>
                      </a:r>
                      <a:r>
                        <a:rPr lang="ja-JP" altLang="en-US" sz="1100" b="0" i="0" u="none" strike="noStrike">
                          <a:solidFill>
                            <a:srgbClr val="000000"/>
                          </a:solidFill>
                          <a:effectLst/>
                          <a:latin typeface="Meiryo UI" panose="020B0604030504040204" pitchFamily="50" charset="-128"/>
                          <a:ea typeface="Meiryo UI" panose="020B0604030504040204" pitchFamily="50" charset="-128"/>
                        </a:rPr>
                        <a:t>回更新。特定時点のデータが集計され次第速やかに公開。</a:t>
                      </a:r>
                      <a:endParaRPr lang="ja-JP"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36000" marB="36000"/>
                </a:tc>
                <a:tc rowSpan="2">
                  <a:txBody>
                    <a:bodyPr/>
                    <a:lstStyle/>
                    <a:p>
                      <a:pPr algn="ctr"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項目定義書の注意事項をご参照ください。</a:t>
                      </a:r>
                    </a:p>
                  </a:txBody>
                  <a:tcPr marL="36000" marR="36000" marT="36000" marB="36000" vert="eaVert" anchor="ctr"/>
                </a:tc>
                <a:tc>
                  <a:txBody>
                    <a:bodyPr/>
                    <a:lstStyle/>
                    <a:p>
                      <a:pPr algn="l"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メッシュの細かい統計データがオープンデータとして公開されている例は少ない。</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本データセットを公開することにより、該当地域にどのような人が何人程度居住しているか明らかとなり、他のデータと組み合わせることで、きめ細やかな政策・戦略立案に資することが期待される。</a:t>
                      </a: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p>
                      <a:pPr algn="l" fontAlgn="t"/>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p>
                      <a:pPr algn="l" fontAlgn="t"/>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algn="l"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地方公共団体向けオープンデータダッシュボード</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en-US" altLang="ja-JP" sz="1100" b="0" i="0" u="none" strike="noStrike">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a:solidFill>
                            <a:srgbClr val="000000"/>
                          </a:solidFill>
                          <a:effectLst/>
                          <a:latin typeface="Meiryo UI" panose="020B0604030504040204" pitchFamily="50" charset="-128"/>
                          <a:ea typeface="Meiryo UI" panose="020B0604030504040204" pitchFamily="50" charset="-128"/>
                        </a:rPr>
                        <a:t>該当地域内の人口分布を地図上に表示し、どこにどのような人々がいるかをわかりやすく表示するダッシュボード。</a:t>
                      </a:r>
                    </a:p>
                  </a:txBody>
                  <a:tcPr marL="36000" marR="36000" marT="36000" marB="36000"/>
                </a:tc>
                <a:tc>
                  <a:txBody>
                    <a:bodyPr/>
                    <a:lstStyle/>
                    <a:p>
                      <a:pPr algn="l"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人口・世帯</a:t>
                      </a:r>
                    </a:p>
                  </a:txBody>
                  <a:tcPr marL="36000" marR="36000" marT="36000" marB="36000"/>
                </a:tc>
                <a:extLst>
                  <a:ext uri="{0D108BD9-81ED-4DB2-BD59-A6C34878D82A}">
                    <a16:rowId xmlns:a16="http://schemas.microsoft.com/office/drawing/2014/main" val="10001"/>
                  </a:ext>
                </a:extLst>
              </a:tr>
              <a:tr h="2484000">
                <a:tc>
                  <a:txBody>
                    <a:bodyPr/>
                    <a:lstStyle/>
                    <a:p>
                      <a:pPr algn="r" fontAlgn="t"/>
                      <a:r>
                        <a:rPr lang="ja-JP" altLang="en-US" sz="1100" b="0" i="0" u="none" strike="noStrike">
                          <a:solidFill>
                            <a:schemeClr val="tx1"/>
                          </a:solidFill>
                          <a:effectLst/>
                          <a:latin typeface="Meiryo UI" panose="020B0604030504040204" pitchFamily="50" charset="-128"/>
                          <a:ea typeface="Meiryo UI" panose="020B0604030504040204" pitchFamily="50" charset="-128"/>
                        </a:rPr>
                        <a:t>５</a:t>
                      </a:r>
                    </a:p>
                  </a:txBody>
                  <a:tcPr marL="36000" marR="36000" marT="36000" marB="36000"/>
                </a:tc>
                <a:tc>
                  <a:txBody>
                    <a:bodyPr/>
                    <a:lstStyle/>
                    <a:p>
                      <a:pPr algn="ctr" fontAlgn="t"/>
                      <a:r>
                        <a:rPr lang="en-US" altLang="ja-JP" sz="1100" b="0" i="0" u="none" strike="noStrike">
                          <a:solidFill>
                            <a:srgbClr val="000000"/>
                          </a:solidFill>
                          <a:effectLst/>
                          <a:latin typeface="Meiryo UI" panose="020B0604030504040204" pitchFamily="50" charset="-128"/>
                          <a:ea typeface="Meiryo UI" panose="020B0604030504040204" pitchFamily="50" charset="-128"/>
                        </a:rPr>
                        <a:t>13</a:t>
                      </a:r>
                      <a:endParaRPr lang="ja-JP"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marL="0" marR="0" lvl="0" indent="0" algn="l" defTabSz="742927" rtl="0" eaLnBrk="1" fontAlgn="t" latinLnBrk="0" hangingPunct="1">
                        <a:lnSpc>
                          <a:spcPct val="100000"/>
                        </a:lnSpc>
                        <a:spcBef>
                          <a:spcPts val="0"/>
                        </a:spcBef>
                        <a:spcAft>
                          <a:spcPts val="0"/>
                        </a:spcAft>
                        <a:buClrTx/>
                        <a:buSzTx/>
                        <a:buFontTx/>
                        <a:buNone/>
                        <a:tabLst/>
                        <a:defRPr/>
                      </a:pPr>
                      <a:r>
                        <a:rPr lang="ja-JP" altLang="en-US" sz="1100" b="0" i="0" u="none" strike="noStrike">
                          <a:solidFill>
                            <a:srgbClr val="000000"/>
                          </a:solidFill>
                          <a:effectLst/>
                          <a:latin typeface="Meiryo UI" panose="020B0604030504040204" pitchFamily="50" charset="-128"/>
                          <a:ea typeface="Meiryo UI" panose="020B0604030504040204" pitchFamily="50" charset="-128"/>
                        </a:rPr>
                        <a:t>子育て施設一覧</a:t>
                      </a:r>
                    </a:p>
                  </a:txBody>
                  <a:tcPr marL="36000" marR="36000" marT="36000" marB="36000"/>
                </a:tc>
                <a:tc vMerge="1">
                  <a:txBody>
                    <a:bodyPr/>
                    <a:lstStyle/>
                    <a:p>
                      <a:pPr algn="l" fontAlgn="t"/>
                      <a:endParaRPr lang="ja-JP"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marL="0" marR="0" lvl="0" indent="0" algn="l" defTabSz="742927" rtl="0" eaLnBrk="1" fontAlgn="t" latinLnBrk="0" hangingPunct="1">
                        <a:lnSpc>
                          <a:spcPct val="100000"/>
                        </a:lnSpc>
                        <a:spcBef>
                          <a:spcPts val="0"/>
                        </a:spcBef>
                        <a:spcAft>
                          <a:spcPts val="0"/>
                        </a:spcAft>
                        <a:buClrTx/>
                        <a:buSzTx/>
                        <a:buFontTx/>
                        <a:buNone/>
                        <a:tabLst/>
                        <a:defRPr/>
                      </a:pP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説明</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幼稚園、保育園、認定こども園、放課後児童クラブ、児童館の一覧</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データの単位</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施設単位で一意。</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更新頻度の想定</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子育て施設の新設、廃止、場所の変更等があったタイミングでの更新。</a:t>
                      </a:r>
                      <a:endParaRPr lang="ja-JP"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36000" marB="36000"/>
                </a:tc>
                <a:tc vMerge="1">
                  <a:txBody>
                    <a:bodyPr/>
                    <a:lstStyle/>
                    <a:p>
                      <a:pPr algn="l" fontAlgn="t"/>
                      <a:endParaRPr lang="ja-JP"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marL="0" marR="0" lvl="0" indent="0" algn="l" defTabSz="742927" rtl="0" eaLnBrk="1" fontAlgn="t" latinLnBrk="0" hangingPunct="1">
                        <a:lnSpc>
                          <a:spcPct val="100000"/>
                        </a:lnSpc>
                        <a:spcBef>
                          <a:spcPts val="0"/>
                        </a:spcBef>
                        <a:spcAft>
                          <a:spcPts val="0"/>
                        </a:spcAft>
                        <a:buClrTx/>
                        <a:buSzTx/>
                        <a:buFontTx/>
                        <a:buNone/>
                        <a:tabLst/>
                        <a:defRPr/>
                      </a:pPr>
                      <a:r>
                        <a:rPr lang="ja-JP" altLang="en-US" sz="1100" b="0" i="0" u="none" strike="noStrike">
                          <a:solidFill>
                            <a:srgbClr val="000000"/>
                          </a:solidFill>
                          <a:effectLst/>
                          <a:latin typeface="Meiryo UI" panose="020B0604030504040204" pitchFamily="50" charset="-128"/>
                          <a:ea typeface="Meiryo UI" panose="020B0604030504040204" pitchFamily="50" charset="-128"/>
                        </a:rPr>
                        <a:t>本データセットをオープンデータとして公開することにより、アプリ等で地図上にマッピングすることが可能となり、より簡単にニーズに対応した子育て施設を探し出せるようになる。</a:t>
                      </a:r>
                    </a:p>
                  </a:txBody>
                  <a:tcPr marL="36000" marR="36000" marT="36000" marB="36000"/>
                </a:tc>
                <a:tc>
                  <a:txBody>
                    <a:bodyPr/>
                    <a:lstStyle/>
                    <a:p>
                      <a:pPr algn="l"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さっぽろ保育園マップ</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en-US" altLang="ja-JP" sz="1100" b="0" i="0" u="none" strike="noStrike">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a:solidFill>
                            <a:srgbClr val="000000"/>
                          </a:solidFill>
                          <a:effectLst/>
                          <a:latin typeface="Meiryo UI" panose="020B0604030504040204" pitchFamily="50" charset="-128"/>
                          <a:ea typeface="Meiryo UI" panose="020B0604030504040204" pitchFamily="50" charset="-128"/>
                        </a:rPr>
                        <a:t>地図上に認可・認可外保育園・幼稚園の場所を表示するアプリ。任意の場所から一定の距離内にある保育園の検索や、個別保育園の詳細情報も参照できる。</a:t>
                      </a: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p>
                      <a:pPr algn="l" fontAlgn="t"/>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p>
                      <a:pPr marL="0" marR="0" lvl="0" indent="0" algn="l" defTabSz="843772" rtl="0" eaLnBrk="1" fontAlgn="t" latinLnBrk="0" hangingPunct="1">
                        <a:lnSpc>
                          <a:spcPct val="100000"/>
                        </a:lnSpc>
                        <a:spcBef>
                          <a:spcPts val="0"/>
                        </a:spcBef>
                        <a:spcAft>
                          <a:spcPts val="0"/>
                        </a:spcAft>
                        <a:buClrTx/>
                        <a:buSzTx/>
                        <a:buFontTx/>
                        <a:buNone/>
                        <a:tabLst/>
                        <a:defRPr/>
                      </a:pPr>
                      <a:r>
                        <a:rPr lang="ja-JP" altLang="en-US" sz="1100" b="0" i="0" u="none" strike="noStrike">
                          <a:solidFill>
                            <a:srgbClr val="000000"/>
                          </a:solidFill>
                          <a:effectLst/>
                          <a:latin typeface="Meiryo UI" panose="020B0604030504040204" pitchFamily="50" charset="-128"/>
                          <a:ea typeface="Meiryo UI" panose="020B0604030504040204" pitchFamily="50" charset="-128"/>
                        </a:rPr>
                        <a:t>働くママ応援し隊</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en-US" altLang="ja-JP" sz="1100" b="0" i="0" u="none" strike="noStrike">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a:solidFill>
                            <a:srgbClr val="000000"/>
                          </a:solidFill>
                          <a:effectLst/>
                          <a:latin typeface="Meiryo UI" panose="020B0604030504040204" pitchFamily="50" charset="-128"/>
                          <a:ea typeface="Meiryo UI" panose="020B0604030504040204" pitchFamily="50" charset="-128"/>
                        </a:rPr>
                        <a:t>入所状況や施設画像、保育サービスを検索することが可能な</a:t>
                      </a:r>
                      <a:r>
                        <a:rPr lang="en-US" altLang="ja-JP" sz="1100" b="0" i="0" u="none" strike="noStrike">
                          <a:solidFill>
                            <a:srgbClr val="000000"/>
                          </a:solidFill>
                          <a:effectLst/>
                          <a:latin typeface="Meiryo UI" panose="020B0604030504040204" pitchFamily="50" charset="-128"/>
                          <a:ea typeface="Meiryo UI" panose="020B0604030504040204" pitchFamily="50" charset="-128"/>
                        </a:rPr>
                        <a:t>HP</a:t>
                      </a:r>
                    </a:p>
                  </a:txBody>
                  <a:tcPr marL="36000" marR="36000" marT="36000" marB="36000"/>
                </a:tc>
                <a:tc>
                  <a:txBody>
                    <a:bodyPr/>
                    <a:lstStyle/>
                    <a:p>
                      <a:pPr marL="0" marR="0" lvl="0" indent="0" algn="l" defTabSz="742927" rtl="0" eaLnBrk="1" fontAlgn="t"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教育・文化・スポーツ・生活</a:t>
                      </a:r>
                    </a:p>
                  </a:txBody>
                  <a:tcPr marL="36000" marR="36000" marT="36000" marB="36000"/>
                </a:tc>
                <a:extLst>
                  <a:ext uri="{0D108BD9-81ED-4DB2-BD59-A6C34878D82A}">
                    <a16:rowId xmlns:a16="http://schemas.microsoft.com/office/drawing/2014/main" val="10002"/>
                  </a:ext>
                </a:extLst>
              </a:tr>
            </a:tbl>
          </a:graphicData>
        </a:graphic>
      </p:graphicFrame>
      <p:sp>
        <p:nvSpPr>
          <p:cNvPr id="6" name="タイトル 2">
            <a:extLst>
              <a:ext uri="{FF2B5EF4-FFF2-40B4-BE49-F238E27FC236}">
                <a16:creationId xmlns:a16="http://schemas.microsoft.com/office/drawing/2014/main" id="{5EBFC822-C06B-152A-2F8D-7D1CCC5B7089}"/>
              </a:ext>
            </a:extLst>
          </p:cNvPr>
          <p:cNvSpPr>
            <a:spLocks noGrp="1"/>
          </p:cNvSpPr>
          <p:nvPr>
            <p:ph type="title"/>
          </p:nvPr>
        </p:nvSpPr>
        <p:spPr>
          <a:xfrm>
            <a:off x="648000" y="409801"/>
            <a:ext cx="8755404" cy="757130"/>
          </a:xfrm>
        </p:spPr>
        <p:txBody>
          <a:bodyPr/>
          <a:lstStyle/>
          <a:p>
            <a:r>
              <a:rPr lang="ja-JP" altLang="en-US" sz="2400" b="0" dirty="0">
                <a:latin typeface="Meiryo UI" panose="020B0604030504040204" pitchFamily="50" charset="-128"/>
                <a:ea typeface="Meiryo UI" panose="020B0604030504040204" pitchFamily="50" charset="-128"/>
                <a:cs typeface="Meiryo UI" panose="020B0604030504040204" pitchFamily="50" charset="-128"/>
              </a:rPr>
              <a:t>自治体標準オープンデータセット（旧：推奨データセット）一覧（３）</a:t>
            </a:r>
            <a:endParaRPr kumimoji="1" lang="ja-JP" altLang="en-US" sz="2400" dirty="0"/>
          </a:p>
        </p:txBody>
      </p:sp>
    </p:spTree>
    <p:extLst>
      <p:ext uri="{BB962C8B-B14F-4D97-AF65-F5344CB8AC3E}">
        <p14:creationId xmlns:p14="http://schemas.microsoft.com/office/powerpoint/2010/main" val="1574659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a:extLst>
              <a:ext uri="{FF2B5EF4-FFF2-40B4-BE49-F238E27FC236}">
                <a16:creationId xmlns:a16="http://schemas.microsoft.com/office/drawing/2014/main" id="{4534C589-DA50-352A-A1A3-0AADD49E8DE6}"/>
              </a:ext>
            </a:extLst>
          </p:cNvPr>
          <p:cNvGraphicFramePr>
            <a:graphicFrameLocks noGrp="1"/>
          </p:cNvGraphicFramePr>
          <p:nvPr>
            <p:extLst>
              <p:ext uri="{D42A27DB-BD31-4B8C-83A1-F6EECF244321}">
                <p14:modId xmlns:p14="http://schemas.microsoft.com/office/powerpoint/2010/main" val="226163715"/>
              </p:ext>
            </p:extLst>
          </p:nvPr>
        </p:nvGraphicFramePr>
        <p:xfrm>
          <a:off x="56999" y="1008000"/>
          <a:ext cx="9792000" cy="4574640"/>
        </p:xfrm>
        <a:graphic>
          <a:graphicData uri="http://schemas.openxmlformats.org/drawingml/2006/table">
            <a:tbl>
              <a:tblPr firstRow="1" bandRow="1">
                <a:tableStyleId>{5C22544A-7EE6-4342-B048-85BDC9FD1C3A}</a:tableStyleId>
              </a:tblPr>
              <a:tblGrid>
                <a:gridCol w="324000">
                  <a:extLst>
                    <a:ext uri="{9D8B030D-6E8A-4147-A177-3AD203B41FA5}">
                      <a16:colId xmlns:a16="http://schemas.microsoft.com/office/drawing/2014/main" val="20000"/>
                    </a:ext>
                  </a:extLst>
                </a:gridCol>
                <a:gridCol w="576000">
                  <a:extLst>
                    <a:ext uri="{9D8B030D-6E8A-4147-A177-3AD203B41FA5}">
                      <a16:colId xmlns:a16="http://schemas.microsoft.com/office/drawing/2014/main" val="20001"/>
                    </a:ext>
                  </a:extLst>
                </a:gridCol>
                <a:gridCol w="684000">
                  <a:extLst>
                    <a:ext uri="{9D8B030D-6E8A-4147-A177-3AD203B41FA5}">
                      <a16:colId xmlns:a16="http://schemas.microsoft.com/office/drawing/2014/main" val="20002"/>
                    </a:ext>
                  </a:extLst>
                </a:gridCol>
                <a:gridCol w="576000">
                  <a:extLst>
                    <a:ext uri="{9D8B030D-6E8A-4147-A177-3AD203B41FA5}">
                      <a16:colId xmlns:a16="http://schemas.microsoft.com/office/drawing/2014/main" val="20003"/>
                    </a:ext>
                  </a:extLst>
                </a:gridCol>
                <a:gridCol w="2808000">
                  <a:extLst>
                    <a:ext uri="{9D8B030D-6E8A-4147-A177-3AD203B41FA5}">
                      <a16:colId xmlns:a16="http://schemas.microsoft.com/office/drawing/2014/main" val="20005"/>
                    </a:ext>
                  </a:extLst>
                </a:gridCol>
                <a:gridCol w="648000">
                  <a:extLst>
                    <a:ext uri="{9D8B030D-6E8A-4147-A177-3AD203B41FA5}">
                      <a16:colId xmlns:a16="http://schemas.microsoft.com/office/drawing/2014/main" val="20006"/>
                    </a:ext>
                  </a:extLst>
                </a:gridCol>
                <a:gridCol w="1800000">
                  <a:extLst>
                    <a:ext uri="{9D8B030D-6E8A-4147-A177-3AD203B41FA5}">
                      <a16:colId xmlns:a16="http://schemas.microsoft.com/office/drawing/2014/main" val="20007"/>
                    </a:ext>
                  </a:extLst>
                </a:gridCol>
                <a:gridCol w="1656000">
                  <a:extLst>
                    <a:ext uri="{9D8B030D-6E8A-4147-A177-3AD203B41FA5}">
                      <a16:colId xmlns:a16="http://schemas.microsoft.com/office/drawing/2014/main" val="20008"/>
                    </a:ext>
                  </a:extLst>
                </a:gridCol>
                <a:gridCol w="720000">
                  <a:extLst>
                    <a:ext uri="{9D8B030D-6E8A-4147-A177-3AD203B41FA5}">
                      <a16:colId xmlns:a16="http://schemas.microsoft.com/office/drawing/2014/main" val="20009"/>
                    </a:ext>
                  </a:extLst>
                </a:gridCol>
              </a:tblGrid>
              <a:tr h="335266">
                <a:tc>
                  <a:txBody>
                    <a:bodyPr/>
                    <a:lstStyle/>
                    <a:p>
                      <a:pPr algn="l" fontAlgn="ctr"/>
                      <a:r>
                        <a:rPr lang="en-US" altLang="ja-JP" sz="1100" b="1" i="0" u="none" strike="noStrike">
                          <a:solidFill>
                            <a:schemeClr val="bg1"/>
                          </a:solidFill>
                          <a:effectLst/>
                          <a:latin typeface="Meiryo UI" panose="020B0604030504040204" pitchFamily="50" charset="-128"/>
                          <a:ea typeface="Meiryo UI" panose="020B0604030504040204" pitchFamily="50" charset="-128"/>
                        </a:rPr>
                        <a:t>#</a:t>
                      </a:r>
                      <a:endParaRPr lang="ja-JP" altLang="en-US" sz="1100" b="1" i="0" u="none" strike="noStrike">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旧</a:t>
                      </a:r>
                      <a:r>
                        <a:rPr lang="en-US" altLang="ja-JP" sz="1100" b="1" i="0" u="none" strike="noStrike">
                          <a:solidFill>
                            <a:schemeClr val="bg1"/>
                          </a:solidFill>
                          <a:effectLst/>
                          <a:latin typeface="Meiryo UI" panose="020B0604030504040204" pitchFamily="50" charset="-128"/>
                          <a:ea typeface="Meiryo UI" panose="020B0604030504040204" pitchFamily="50" charset="-128"/>
                        </a:rPr>
                        <a:t>No</a:t>
                      </a:r>
                      <a:endParaRPr lang="ja-JP" altLang="en-US" sz="1100" b="1" i="0" u="none" strike="noStrike">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データ名</a:t>
                      </a:r>
                    </a:p>
                  </a:txBody>
                  <a:tcPr marL="36000" marR="36000" marT="36000" marB="36000" anchor="ctr"/>
                </a:tc>
                <a:tc gridSpan="2">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作成にあたり準拠すべきルールやフォーマット等と</a:t>
                      </a:r>
                      <a:endParaRPr lang="en-US" altLang="ja-JP" sz="1100" b="1" i="0" u="none" strike="noStrike">
                        <a:solidFill>
                          <a:schemeClr val="bg1"/>
                        </a:solidFill>
                        <a:effectLst/>
                        <a:latin typeface="Meiryo UI" panose="020B0604030504040204" pitchFamily="50" charset="-128"/>
                        <a:ea typeface="Meiryo UI" panose="020B0604030504040204" pitchFamily="50" charset="-128"/>
                      </a:endParaRPr>
                    </a:p>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その内容</a:t>
                      </a:r>
                    </a:p>
                  </a:txBody>
                  <a:tcPr marL="36000" marR="36000" marT="36000" marB="36000" anchor="ctr"/>
                </a:tc>
                <a:tc hMerge="1">
                  <a:txBody>
                    <a:bodyPr/>
                    <a:lstStyle/>
                    <a:p>
                      <a:pPr algn="l" fontAlgn="ctr"/>
                      <a:endParaRPr lang="ja-JP" altLang="en-US" sz="1100" b="1" i="0" u="none" strike="noStrike">
                        <a:solidFill>
                          <a:srgbClr val="FFFFFF"/>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使用時の注意事項</a:t>
                      </a:r>
                    </a:p>
                  </a:txBody>
                  <a:tcPr marL="36000" marR="36000" marT="36000" marB="36000" anchor="ctr"/>
                </a:tc>
                <a:tc>
                  <a:txBody>
                    <a:bodyPr/>
                    <a:lstStyle/>
                    <a:p>
                      <a:pPr algn="l" fontAlgn="ctr"/>
                      <a:r>
                        <a:rPr lang="ja-JP" altLang="en-US" sz="1100" b="1" i="0" u="none" strike="noStrike">
                          <a:solidFill>
                            <a:srgbClr val="FFFFFF"/>
                          </a:solidFill>
                          <a:effectLst/>
                          <a:latin typeface="Meiryo UI" panose="020B0604030504040204" pitchFamily="50" charset="-128"/>
                          <a:ea typeface="Meiryo UI" panose="020B0604030504040204" pitchFamily="50" charset="-128"/>
                        </a:rPr>
                        <a:t>オープンデータとして公開することによる効果</a:t>
                      </a:r>
                    </a:p>
                  </a:txBody>
                  <a:tcPr marL="36000" marR="36000" marT="36000" marB="36000" anchor="ctr"/>
                </a:tc>
                <a:tc>
                  <a:txBody>
                    <a:bodyPr/>
                    <a:lstStyle/>
                    <a:p>
                      <a:pPr algn="l" fontAlgn="ctr"/>
                      <a:r>
                        <a:rPr lang="ja-JP" altLang="en-US" sz="1100" b="1" i="0" u="none" strike="noStrike">
                          <a:solidFill>
                            <a:srgbClr val="FFFFFF"/>
                          </a:solidFill>
                          <a:effectLst/>
                          <a:latin typeface="Meiryo UI" panose="020B0604030504040204" pitchFamily="50" charset="-128"/>
                          <a:ea typeface="Meiryo UI" panose="020B0604030504040204" pitchFamily="50" charset="-128"/>
                        </a:rPr>
                        <a:t>利活用の事例等</a:t>
                      </a:r>
                    </a:p>
                  </a:txBody>
                  <a:tcPr marL="36000" marR="36000" marT="36000" marB="36000" anchor="ctr"/>
                </a:tc>
                <a:tc>
                  <a:txBody>
                    <a:bodyPr/>
                    <a:lstStyle/>
                    <a:p>
                      <a:pPr algn="l" fontAlgn="ctr"/>
                      <a:r>
                        <a:rPr lang="ja-JP" altLang="en-US" sz="1100" b="1" i="0" u="none" strike="noStrike">
                          <a:solidFill>
                            <a:srgbClr val="FFFFFF"/>
                          </a:solidFill>
                          <a:effectLst/>
                          <a:latin typeface="Meiryo UI" panose="020B0604030504040204" pitchFamily="50" charset="-128"/>
                          <a:ea typeface="Meiryo UI" panose="020B0604030504040204" pitchFamily="50" charset="-128"/>
                        </a:rPr>
                        <a:t>分類（</a:t>
                      </a:r>
                      <a:r>
                        <a:rPr lang="en-US" altLang="ja-JP" sz="1100" b="1" i="0" u="none" strike="noStrike">
                          <a:solidFill>
                            <a:srgbClr val="FFFFFF"/>
                          </a:solidFill>
                          <a:effectLst/>
                          <a:latin typeface="Meiryo UI" panose="020B0604030504040204" pitchFamily="50" charset="-128"/>
                          <a:ea typeface="Meiryo UI" panose="020B0604030504040204" pitchFamily="50" charset="-128"/>
                        </a:rPr>
                        <a:t>※1</a:t>
                      </a:r>
                      <a:r>
                        <a:rPr lang="ja-JP" altLang="en-US" sz="1100" b="1" i="0" u="none" strike="noStrike">
                          <a:solidFill>
                            <a:srgbClr val="FFFFFF"/>
                          </a:solidFill>
                          <a:effectLst/>
                          <a:latin typeface="Meiryo UI" panose="020B0604030504040204" pitchFamily="50" charset="-128"/>
                          <a:ea typeface="Meiryo UI" panose="020B0604030504040204" pitchFamily="50" charset="-128"/>
                        </a:rPr>
                        <a:t>）</a:t>
                      </a:r>
                    </a:p>
                  </a:txBody>
                  <a:tcPr marL="36000" marR="36000" marT="36000" marB="36000" anchor="ctr"/>
                </a:tc>
                <a:extLst>
                  <a:ext uri="{0D108BD9-81ED-4DB2-BD59-A6C34878D82A}">
                    <a16:rowId xmlns:a16="http://schemas.microsoft.com/office/drawing/2014/main" val="10000"/>
                  </a:ext>
                </a:extLst>
              </a:tr>
              <a:tr h="1715249">
                <a:tc>
                  <a:txBody>
                    <a:bodyPr/>
                    <a:lstStyle/>
                    <a:p>
                      <a:pPr algn="r" fontAlgn="t"/>
                      <a:r>
                        <a:rPr lang="en-US" altLang="ja-JP" sz="1100" b="0" i="0" u="none" strike="noStrike">
                          <a:solidFill>
                            <a:schemeClr val="tx1"/>
                          </a:solidFill>
                          <a:effectLst/>
                          <a:latin typeface="Meiryo UI" panose="020B0604030504040204" pitchFamily="50" charset="-128"/>
                          <a:ea typeface="Meiryo UI" panose="020B0604030504040204" pitchFamily="50" charset="-128"/>
                        </a:rPr>
                        <a:t>6</a:t>
                      </a:r>
                    </a:p>
                  </a:txBody>
                  <a:tcPr marL="36000" marR="36000" marT="36000" marB="36000"/>
                </a:tc>
                <a:tc>
                  <a:txBody>
                    <a:bodyPr/>
                    <a:lstStyle/>
                    <a:p>
                      <a:pPr algn="ctr" fontAlgn="t"/>
                      <a:r>
                        <a:rPr lang="en-US" altLang="ja-JP" sz="1100" b="0" i="0" u="none" strike="noStrike">
                          <a:solidFill>
                            <a:srgbClr val="000000"/>
                          </a:solidFill>
                          <a:effectLst/>
                          <a:latin typeface="Meiryo UI" panose="020B0604030504040204" pitchFamily="50" charset="-128"/>
                          <a:ea typeface="Meiryo UI" panose="020B0604030504040204" pitchFamily="50" charset="-128"/>
                        </a:rPr>
                        <a:t>14</a:t>
                      </a:r>
                    </a:p>
                  </a:txBody>
                  <a:tcPr marL="36000" marR="36000" marT="36000" marB="36000"/>
                </a:tc>
                <a:tc>
                  <a:txBody>
                    <a:bodyPr/>
                    <a:lstStyle/>
                    <a:p>
                      <a:pPr marL="0" marR="0" lvl="0" indent="0" algn="l" defTabSz="742927" rtl="0" eaLnBrk="1" fontAlgn="t" latinLnBrk="0" hangingPunct="1">
                        <a:lnSpc>
                          <a:spcPct val="100000"/>
                        </a:lnSpc>
                        <a:spcBef>
                          <a:spcPts val="0"/>
                        </a:spcBef>
                        <a:spcAft>
                          <a:spcPts val="0"/>
                        </a:spcAft>
                        <a:buClrTx/>
                        <a:buSzTx/>
                        <a:buFontTx/>
                        <a:buNone/>
                        <a:tabLst/>
                        <a:defRPr/>
                      </a:pPr>
                      <a:r>
                        <a:rPr lang="ja-JP" altLang="en-US" sz="1100" b="0" i="0" u="none" strike="noStrike">
                          <a:solidFill>
                            <a:srgbClr val="000000"/>
                          </a:solidFill>
                          <a:effectLst/>
                          <a:latin typeface="Meiryo UI" panose="020B0604030504040204" pitchFamily="50" charset="-128"/>
                          <a:ea typeface="Meiryo UI" panose="020B0604030504040204" pitchFamily="50" charset="-128"/>
                        </a:rPr>
                        <a:t>オープンデータ一覧</a:t>
                      </a:r>
                    </a:p>
                  </a:txBody>
                  <a:tcPr marL="36000" marR="36000" marT="36000" marB="36000"/>
                </a:tc>
                <a:tc rowSpan="2">
                  <a:txBody>
                    <a:bodyPr/>
                    <a:lstStyle/>
                    <a:p>
                      <a:pPr algn="ctr"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データ項目定義書、フォーマット標準例</a:t>
                      </a: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p>
                      <a:pPr algn="ctr"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（記載例とフォーマット）</a:t>
                      </a:r>
                    </a:p>
                  </a:txBody>
                  <a:tcPr marL="36000" marR="36000" marT="36000" marB="36000" vert="eaVert" anchor="ctr"/>
                </a:tc>
                <a:tc>
                  <a:txBody>
                    <a:bodyPr/>
                    <a:lstStyle/>
                    <a:p>
                      <a:pPr marL="0" marR="0" lvl="0" indent="0" algn="l" defTabSz="742927" rtl="0" eaLnBrk="1" fontAlgn="t" latinLnBrk="0" hangingPunct="1">
                        <a:lnSpc>
                          <a:spcPct val="100000"/>
                        </a:lnSpc>
                        <a:spcBef>
                          <a:spcPts val="0"/>
                        </a:spcBef>
                        <a:spcAft>
                          <a:spcPts val="0"/>
                        </a:spcAft>
                        <a:buClrTx/>
                        <a:buSzTx/>
                        <a:buFontTx/>
                        <a:buNone/>
                        <a:tabLst/>
                        <a:defRPr/>
                      </a:pP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説明</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en-US" altLang="ja-JP" sz="1100" b="1" i="0" u="sng"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オープンデータ化されているデータセットの一覧</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データの単位</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en-US" altLang="ja-JP" sz="1100" b="1" i="0" u="sng"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データセット単位で一意。</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更新頻度の想定</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データセットの追加、更新等があったタイミングでの更新。</a:t>
                      </a:r>
                    </a:p>
                  </a:txBody>
                  <a:tcPr marL="36000" marR="36000" marT="36000" marB="36000"/>
                </a:tc>
                <a:tc rowSpan="2">
                  <a:txBody>
                    <a:bodyPr/>
                    <a:lstStyle/>
                    <a:p>
                      <a:pPr algn="ctr"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項目定義書の注意事項をご参照ください。</a:t>
                      </a:r>
                    </a:p>
                  </a:txBody>
                  <a:tcPr marL="36000" marR="36000" marT="36000" marB="36000" vert="eaVert" anchor="ctr"/>
                </a:tc>
                <a:tc>
                  <a:txBody>
                    <a:bodyPr/>
                    <a:lstStyle/>
                    <a:p>
                      <a:pPr algn="l"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オープンデータを利用する際、各サイトにどのようなデータが格納されているかを一つ一つ確認しながら把握するのには多くの時間と労力が必要。本データセットを公開することにより、確認の時間と労力を削減でき、オープンデータの利便性向上が期待される。</a:t>
                      </a: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p>
                      <a:pPr algn="l" fontAlgn="t"/>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p>
                      <a:pPr algn="l" fontAlgn="t"/>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algn="l" fontAlgn="t"/>
                      <a:r>
                        <a:rPr lang="en-US" altLang="ja-JP" sz="1100" b="0" i="0" u="none" strike="noStrike">
                          <a:solidFill>
                            <a:srgbClr val="000000"/>
                          </a:solidFill>
                          <a:effectLst/>
                          <a:latin typeface="Meiryo UI" panose="020B0604030504040204" pitchFamily="50" charset="-128"/>
                          <a:ea typeface="Meiryo UI" panose="020B0604030504040204" pitchFamily="50" charset="-128"/>
                        </a:rPr>
                        <a:t>-</a:t>
                      </a:r>
                    </a:p>
                  </a:txBody>
                  <a:tcPr marL="36000" marR="36000" marT="36000" marB="36000"/>
                </a:tc>
                <a:tc>
                  <a:txBody>
                    <a:bodyPr/>
                    <a:lstStyle/>
                    <a:p>
                      <a:pPr algn="l"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その他</a:t>
                      </a:r>
                    </a:p>
                  </a:txBody>
                  <a:tcPr marL="36000" marR="36000" marT="36000" marB="36000"/>
                </a:tc>
                <a:extLst>
                  <a:ext uri="{0D108BD9-81ED-4DB2-BD59-A6C34878D82A}">
                    <a16:rowId xmlns:a16="http://schemas.microsoft.com/office/drawing/2014/main" val="10001"/>
                  </a:ext>
                </a:extLst>
              </a:tr>
              <a:tr h="2102209">
                <a:tc>
                  <a:txBody>
                    <a:bodyPr/>
                    <a:lstStyle/>
                    <a:p>
                      <a:pPr algn="r" fontAlgn="t"/>
                      <a:r>
                        <a:rPr lang="ja-JP" altLang="en-US" sz="1100" b="0" i="0" u="none" strike="noStrike">
                          <a:solidFill>
                            <a:schemeClr val="tx1"/>
                          </a:solidFill>
                          <a:effectLst/>
                          <a:latin typeface="Meiryo UI" panose="020B0604030504040204" pitchFamily="50" charset="-128"/>
                          <a:ea typeface="Meiryo UI" panose="020B0604030504040204" pitchFamily="50" charset="-128"/>
                        </a:rPr>
                        <a:t>７</a:t>
                      </a:r>
                      <a:endParaRPr lang="en-US" altLang="ja-JP"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algn="ctr" fontAlgn="t"/>
                      <a:r>
                        <a:rPr lang="en-US" altLang="ja-JP" sz="1100" b="0" i="0" u="none" strike="noStrike">
                          <a:solidFill>
                            <a:srgbClr val="000000"/>
                          </a:solidFill>
                          <a:effectLst/>
                          <a:latin typeface="Meiryo UI" panose="020B0604030504040204" pitchFamily="50" charset="-128"/>
                          <a:ea typeface="Meiryo UI" panose="020B0604030504040204" pitchFamily="50" charset="-128"/>
                        </a:rPr>
                        <a:t>7</a:t>
                      </a:r>
                    </a:p>
                  </a:txBody>
                  <a:tcPr marL="36000" marR="36000" marT="36000" marB="36000"/>
                </a:tc>
                <a:tc>
                  <a:txBody>
                    <a:bodyPr/>
                    <a:lstStyle/>
                    <a:p>
                      <a:pPr marL="0" marR="0" lvl="0" indent="0" algn="l" defTabSz="742927" rtl="0" eaLnBrk="1" fontAlgn="t" latinLnBrk="0" hangingPunct="1">
                        <a:lnSpc>
                          <a:spcPct val="100000"/>
                        </a:lnSpc>
                        <a:spcBef>
                          <a:spcPts val="0"/>
                        </a:spcBef>
                        <a:spcAft>
                          <a:spcPts val="0"/>
                        </a:spcAft>
                        <a:buClrTx/>
                        <a:buSzTx/>
                        <a:buFontTx/>
                        <a:buNone/>
                        <a:tabLst/>
                        <a:defRPr/>
                      </a:pPr>
                      <a:r>
                        <a:rPr lang="ja-JP" altLang="en-US" sz="1100" b="0" i="0" u="none" strike="noStrike">
                          <a:solidFill>
                            <a:srgbClr val="000000"/>
                          </a:solidFill>
                          <a:effectLst/>
                          <a:latin typeface="Meiryo UI" panose="020B0604030504040204" pitchFamily="50" charset="-128"/>
                          <a:ea typeface="Meiryo UI" panose="020B0604030504040204" pitchFamily="50" charset="-128"/>
                        </a:rPr>
                        <a:t>公衆無線</a:t>
                      </a:r>
                      <a:r>
                        <a:rPr lang="en-US" altLang="ja-JP" sz="1100" b="0" i="0" u="none" strike="noStrike">
                          <a:solidFill>
                            <a:srgbClr val="000000"/>
                          </a:solidFill>
                          <a:effectLst/>
                          <a:latin typeface="Meiryo UI" panose="020B0604030504040204" pitchFamily="50" charset="-128"/>
                          <a:ea typeface="Meiryo UI" panose="020B0604030504040204" pitchFamily="50" charset="-128"/>
                        </a:rPr>
                        <a:t>LAN</a:t>
                      </a:r>
                      <a:r>
                        <a:rPr lang="ja-JP" altLang="en-US" sz="1100" b="0" i="0" u="none" strike="noStrike">
                          <a:solidFill>
                            <a:srgbClr val="000000"/>
                          </a:solidFill>
                          <a:effectLst/>
                          <a:latin typeface="Meiryo UI" panose="020B0604030504040204" pitchFamily="50" charset="-128"/>
                          <a:ea typeface="Meiryo UI" panose="020B0604030504040204" pitchFamily="50" charset="-128"/>
                        </a:rPr>
                        <a:t>アクセスポイント一覧</a:t>
                      </a:r>
                    </a:p>
                  </a:txBody>
                  <a:tcPr marL="36000" marR="36000" marT="36000" marB="36000"/>
                </a:tc>
                <a:tc vMerge="1">
                  <a:txBody>
                    <a:bodyPr/>
                    <a:lstStyle/>
                    <a:p>
                      <a:pPr algn="l" fontAlgn="t"/>
                      <a:endParaRPr lang="ja-JP"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marL="0" marR="0" lvl="0" indent="0" algn="l" defTabSz="742927" rtl="0" eaLnBrk="1" fontAlgn="t" latinLnBrk="0" hangingPunct="1">
                        <a:lnSpc>
                          <a:spcPct val="100000"/>
                        </a:lnSpc>
                        <a:spcBef>
                          <a:spcPts val="0"/>
                        </a:spcBef>
                        <a:spcAft>
                          <a:spcPts val="0"/>
                        </a:spcAft>
                        <a:buClrTx/>
                        <a:buSzTx/>
                        <a:buFontTx/>
                        <a:buNone/>
                        <a:tabLst/>
                        <a:defRPr/>
                      </a:pP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説明</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公衆無線</a:t>
                      </a:r>
                      <a:r>
                        <a:rPr lang="en-US" altLang="ja-JP" sz="1100" b="0" i="0" u="none" strike="noStrike">
                          <a:solidFill>
                            <a:srgbClr val="000000"/>
                          </a:solidFill>
                          <a:effectLst/>
                          <a:latin typeface="Meiryo UI" panose="020B0604030504040204" pitchFamily="50" charset="-128"/>
                          <a:ea typeface="Meiryo UI" panose="020B0604030504040204" pitchFamily="50" charset="-128"/>
                        </a:rPr>
                        <a:t>LAN</a:t>
                      </a:r>
                      <a:r>
                        <a:rPr lang="ja-JP" altLang="en-US" sz="1100" b="0" i="0" u="none" strike="noStrike">
                          <a:solidFill>
                            <a:srgbClr val="000000"/>
                          </a:solidFill>
                          <a:effectLst/>
                          <a:latin typeface="Meiryo UI" panose="020B0604030504040204" pitchFamily="50" charset="-128"/>
                          <a:ea typeface="Meiryo UI" panose="020B0604030504040204" pitchFamily="50" charset="-128"/>
                        </a:rPr>
                        <a:t>アクセスポイントの一覧</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データの単位</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公衆無線</a:t>
                      </a:r>
                      <a:r>
                        <a:rPr lang="en-US" altLang="ja-JP" sz="1100" b="0" i="0" u="none" strike="noStrike">
                          <a:solidFill>
                            <a:srgbClr val="000000"/>
                          </a:solidFill>
                          <a:effectLst/>
                          <a:latin typeface="Meiryo UI" panose="020B0604030504040204" pitchFamily="50" charset="-128"/>
                          <a:ea typeface="Meiryo UI" panose="020B0604030504040204" pitchFamily="50" charset="-128"/>
                        </a:rPr>
                        <a:t>LAN</a:t>
                      </a:r>
                      <a:r>
                        <a:rPr lang="ja-JP" altLang="en-US" sz="1100" b="0" i="0" u="none" strike="noStrike">
                          <a:solidFill>
                            <a:srgbClr val="000000"/>
                          </a:solidFill>
                          <a:effectLst/>
                          <a:latin typeface="Meiryo UI" panose="020B0604030504040204" pitchFamily="50" charset="-128"/>
                          <a:ea typeface="Meiryo UI" panose="020B0604030504040204" pitchFamily="50" charset="-128"/>
                        </a:rPr>
                        <a:t>アクセスポイントのスポット単位で一意。</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同一の</a:t>
                      </a:r>
                      <a:r>
                        <a:rPr lang="en-US" altLang="ja-JP" sz="1100" b="0" i="0" u="none" strike="noStrike">
                          <a:solidFill>
                            <a:srgbClr val="000000"/>
                          </a:solidFill>
                          <a:effectLst/>
                          <a:latin typeface="Meiryo UI" panose="020B0604030504040204" pitchFamily="50" charset="-128"/>
                          <a:ea typeface="Meiryo UI" panose="020B0604030504040204" pitchFamily="50" charset="-128"/>
                        </a:rPr>
                        <a:t>SSID</a:t>
                      </a:r>
                      <a:r>
                        <a:rPr lang="ja-JP" altLang="en-US" sz="1100" b="0" i="0" u="none" strike="noStrike">
                          <a:solidFill>
                            <a:srgbClr val="000000"/>
                          </a:solidFill>
                          <a:effectLst/>
                          <a:latin typeface="Meiryo UI" panose="020B0604030504040204" pitchFamily="50" charset="-128"/>
                          <a:ea typeface="Meiryo UI" panose="020B0604030504040204" pitchFamily="50" charset="-128"/>
                        </a:rPr>
                        <a:t>でも、スポットが異なる場合には別データとする。</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更新頻度の想定</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公衆無線</a:t>
                      </a:r>
                      <a:r>
                        <a:rPr lang="en-US" altLang="ja-JP" sz="1100" b="0" i="0" u="none" strike="noStrike">
                          <a:solidFill>
                            <a:srgbClr val="000000"/>
                          </a:solidFill>
                          <a:effectLst/>
                          <a:latin typeface="Meiryo UI" panose="020B0604030504040204" pitchFamily="50" charset="-128"/>
                          <a:ea typeface="Meiryo UI" panose="020B0604030504040204" pitchFamily="50" charset="-128"/>
                        </a:rPr>
                        <a:t>LAN</a:t>
                      </a:r>
                      <a:r>
                        <a:rPr lang="ja-JP" altLang="en-US" sz="1100" b="0" i="0" u="none" strike="noStrike">
                          <a:solidFill>
                            <a:srgbClr val="000000"/>
                          </a:solidFill>
                          <a:effectLst/>
                          <a:latin typeface="Meiryo UI" panose="020B0604030504040204" pitchFamily="50" charset="-128"/>
                          <a:ea typeface="Meiryo UI" panose="020B0604030504040204" pitchFamily="50" charset="-128"/>
                        </a:rPr>
                        <a:t>アクセスポイントの新規設置、撤去、場所の変更等があったタイミングでの更新。</a:t>
                      </a:r>
                    </a:p>
                    <a:p>
                      <a:pPr marL="0" marR="0" lvl="0" indent="0" algn="l" defTabSz="742927" rtl="0" eaLnBrk="1" fontAlgn="t" latinLnBrk="0" hangingPunct="1">
                        <a:lnSpc>
                          <a:spcPct val="100000"/>
                        </a:lnSpc>
                        <a:spcBef>
                          <a:spcPts val="0"/>
                        </a:spcBef>
                        <a:spcAft>
                          <a:spcPts val="0"/>
                        </a:spcAft>
                        <a:buClrTx/>
                        <a:buSzTx/>
                        <a:buFontTx/>
                        <a:buNone/>
                        <a:tabLst/>
                        <a:defRPr/>
                      </a:pPr>
                      <a:br>
                        <a:rPr lang="ja-JP" altLang="en-US" sz="1100" b="0" i="0" u="none" strike="noStrike">
                          <a:solidFill>
                            <a:srgbClr val="000000"/>
                          </a:solidFill>
                          <a:effectLst/>
                          <a:latin typeface="Meiryo UI" panose="020B0604030504040204" pitchFamily="50" charset="-128"/>
                          <a:ea typeface="Meiryo UI" panose="020B0604030504040204" pitchFamily="50" charset="-128"/>
                        </a:rPr>
                      </a:b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p>
                      <a:pPr algn="l" fontAlgn="t"/>
                      <a:endParaRPr lang="ja-JP"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36000" marB="36000"/>
                </a:tc>
                <a:tc vMerge="1">
                  <a:txBody>
                    <a:bodyPr/>
                    <a:lstStyle/>
                    <a:p>
                      <a:pPr algn="l" fontAlgn="t"/>
                      <a:endParaRPr lang="ja-JP"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algn="l"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訪日外国人にとってインターネットの利用は快適な旅行の重要な要素である。本データセットをオープンデータとして公開することにより、インターネットの利用可能場所を容易に把握することができ、旅行者の利便性向上が期待される。</a:t>
                      </a:r>
                    </a:p>
                  </a:txBody>
                  <a:tcPr marL="36000" marR="36000" marT="36000" marB="36000"/>
                </a:tc>
                <a:tc>
                  <a:txBody>
                    <a:bodyPr/>
                    <a:lstStyle/>
                    <a:p>
                      <a:pPr algn="l"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佐賀わいわい</a:t>
                      </a:r>
                      <a:r>
                        <a:rPr lang="en-US" altLang="ja-JP" sz="1100" b="0" i="0" u="none" strike="noStrike">
                          <a:solidFill>
                            <a:srgbClr val="000000"/>
                          </a:solidFill>
                          <a:effectLst/>
                          <a:latin typeface="Meiryo UI" panose="020B0604030504040204" pitchFamily="50" charset="-128"/>
                          <a:ea typeface="Meiryo UI" panose="020B0604030504040204" pitchFamily="50" charset="-128"/>
                        </a:rPr>
                        <a:t>Wi-Fi</a:t>
                      </a:r>
                      <a:r>
                        <a:rPr lang="ja-JP" altLang="en-US" sz="1100" b="0" i="0" u="none" strike="noStrike">
                          <a:solidFill>
                            <a:srgbClr val="000000"/>
                          </a:solidFill>
                          <a:effectLst/>
                          <a:latin typeface="Meiryo UI" panose="020B0604030504040204" pitchFamily="50" charset="-128"/>
                          <a:ea typeface="Meiryo UI" panose="020B0604030504040204" pitchFamily="50" charset="-128"/>
                        </a:rPr>
                        <a:t>マップ等</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en-US" altLang="ja-JP" sz="1100" b="0" i="0" u="none" strike="noStrike">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a:solidFill>
                            <a:srgbClr val="000000"/>
                          </a:solidFill>
                          <a:effectLst/>
                          <a:latin typeface="Meiryo UI" panose="020B0604030504040204" pitchFamily="50" charset="-128"/>
                          <a:ea typeface="Meiryo UI" panose="020B0604030504040204" pitchFamily="50" charset="-128"/>
                        </a:rPr>
                        <a:t>県内のフリー</a:t>
                      </a:r>
                      <a:r>
                        <a:rPr lang="en-US" altLang="ja-JP" sz="1100" b="0" i="0" u="none" strike="noStrike">
                          <a:solidFill>
                            <a:srgbClr val="000000"/>
                          </a:solidFill>
                          <a:effectLst/>
                          <a:latin typeface="Meiryo UI" panose="020B0604030504040204" pitchFamily="50" charset="-128"/>
                          <a:ea typeface="Meiryo UI" panose="020B0604030504040204" pitchFamily="50" charset="-128"/>
                        </a:rPr>
                        <a:t>Wi-Fi</a:t>
                      </a:r>
                      <a:r>
                        <a:rPr lang="ja-JP" altLang="en-US" sz="1100" b="0" i="0" u="none" strike="noStrike">
                          <a:solidFill>
                            <a:srgbClr val="000000"/>
                          </a:solidFill>
                          <a:effectLst/>
                          <a:latin typeface="Meiryo UI" panose="020B0604030504040204" pitchFamily="50" charset="-128"/>
                          <a:ea typeface="Meiryo UI" panose="020B0604030504040204" pitchFamily="50" charset="-128"/>
                        </a:rPr>
                        <a:t>スポットに関する各種情報を、誰でも簡単に調べることができるように、マップで表示するアプリ</a:t>
                      </a:r>
                    </a:p>
                  </a:txBody>
                  <a:tcPr marL="36000" marR="36000" marT="36000" marB="36000"/>
                </a:tc>
                <a:tc>
                  <a:txBody>
                    <a:bodyPr/>
                    <a:lstStyle/>
                    <a:p>
                      <a:pPr algn="l" fontAlgn="t"/>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情報通信・科学技術</a:t>
                      </a:r>
                    </a:p>
                  </a:txBody>
                  <a:tcPr marL="36000" marR="36000" marT="36000" marB="36000"/>
                </a:tc>
                <a:extLst>
                  <a:ext uri="{0D108BD9-81ED-4DB2-BD59-A6C34878D82A}">
                    <a16:rowId xmlns:a16="http://schemas.microsoft.com/office/drawing/2014/main" val="10002"/>
                  </a:ext>
                </a:extLst>
              </a:tr>
            </a:tbl>
          </a:graphicData>
        </a:graphic>
      </p:graphicFrame>
      <p:sp>
        <p:nvSpPr>
          <p:cNvPr id="6" name="タイトル 2">
            <a:extLst>
              <a:ext uri="{FF2B5EF4-FFF2-40B4-BE49-F238E27FC236}">
                <a16:creationId xmlns:a16="http://schemas.microsoft.com/office/drawing/2014/main" id="{F8606F45-35E9-2C23-BE94-8D5B87AF1934}"/>
              </a:ext>
            </a:extLst>
          </p:cNvPr>
          <p:cNvSpPr>
            <a:spLocks noGrp="1"/>
          </p:cNvSpPr>
          <p:nvPr>
            <p:ph type="title"/>
          </p:nvPr>
        </p:nvSpPr>
        <p:spPr>
          <a:xfrm>
            <a:off x="648000" y="409801"/>
            <a:ext cx="8761889" cy="757130"/>
          </a:xfrm>
        </p:spPr>
        <p:txBody>
          <a:bodyPr/>
          <a:lstStyle/>
          <a:p>
            <a:r>
              <a:rPr lang="ja-JP" altLang="en-US" sz="2400" b="0" dirty="0">
                <a:latin typeface="Meiryo UI" panose="020B0604030504040204" pitchFamily="50" charset="-128"/>
                <a:ea typeface="Meiryo UI" panose="020B0604030504040204" pitchFamily="50" charset="-128"/>
                <a:cs typeface="Meiryo UI" panose="020B0604030504040204" pitchFamily="50" charset="-128"/>
              </a:rPr>
              <a:t>自治体標準オープンデータセット（旧：推奨データセット）一覧（４）</a:t>
            </a:r>
            <a:endParaRPr kumimoji="1" lang="ja-JP" altLang="en-US" sz="2400" dirty="0"/>
          </a:p>
        </p:txBody>
      </p:sp>
    </p:spTree>
    <p:extLst>
      <p:ext uri="{BB962C8B-B14F-4D97-AF65-F5344CB8AC3E}">
        <p14:creationId xmlns:p14="http://schemas.microsoft.com/office/powerpoint/2010/main" val="24519852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a:extLst>
              <a:ext uri="{FF2B5EF4-FFF2-40B4-BE49-F238E27FC236}">
                <a16:creationId xmlns:a16="http://schemas.microsoft.com/office/drawing/2014/main" id="{4534C589-DA50-352A-A1A3-0AADD49E8DE6}"/>
              </a:ext>
            </a:extLst>
          </p:cNvPr>
          <p:cNvGraphicFramePr>
            <a:graphicFrameLocks noGrp="1"/>
          </p:cNvGraphicFramePr>
          <p:nvPr>
            <p:extLst>
              <p:ext uri="{D42A27DB-BD31-4B8C-83A1-F6EECF244321}">
                <p14:modId xmlns:p14="http://schemas.microsoft.com/office/powerpoint/2010/main" val="707037316"/>
              </p:ext>
            </p:extLst>
          </p:nvPr>
        </p:nvGraphicFramePr>
        <p:xfrm>
          <a:off x="57000" y="1008000"/>
          <a:ext cx="9792000" cy="5044390"/>
        </p:xfrm>
        <a:graphic>
          <a:graphicData uri="http://schemas.openxmlformats.org/drawingml/2006/table">
            <a:tbl>
              <a:tblPr firstRow="1" bandRow="1">
                <a:tableStyleId>{5C22544A-7EE6-4342-B048-85BDC9FD1C3A}</a:tableStyleId>
              </a:tblPr>
              <a:tblGrid>
                <a:gridCol w="324000">
                  <a:extLst>
                    <a:ext uri="{9D8B030D-6E8A-4147-A177-3AD203B41FA5}">
                      <a16:colId xmlns:a16="http://schemas.microsoft.com/office/drawing/2014/main" val="20000"/>
                    </a:ext>
                  </a:extLst>
                </a:gridCol>
                <a:gridCol w="576000">
                  <a:extLst>
                    <a:ext uri="{9D8B030D-6E8A-4147-A177-3AD203B41FA5}">
                      <a16:colId xmlns:a16="http://schemas.microsoft.com/office/drawing/2014/main" val="20001"/>
                    </a:ext>
                  </a:extLst>
                </a:gridCol>
                <a:gridCol w="684000">
                  <a:extLst>
                    <a:ext uri="{9D8B030D-6E8A-4147-A177-3AD203B41FA5}">
                      <a16:colId xmlns:a16="http://schemas.microsoft.com/office/drawing/2014/main" val="20002"/>
                    </a:ext>
                  </a:extLst>
                </a:gridCol>
                <a:gridCol w="576000">
                  <a:extLst>
                    <a:ext uri="{9D8B030D-6E8A-4147-A177-3AD203B41FA5}">
                      <a16:colId xmlns:a16="http://schemas.microsoft.com/office/drawing/2014/main" val="20003"/>
                    </a:ext>
                  </a:extLst>
                </a:gridCol>
                <a:gridCol w="2808000">
                  <a:extLst>
                    <a:ext uri="{9D8B030D-6E8A-4147-A177-3AD203B41FA5}">
                      <a16:colId xmlns:a16="http://schemas.microsoft.com/office/drawing/2014/main" val="20005"/>
                    </a:ext>
                  </a:extLst>
                </a:gridCol>
                <a:gridCol w="648000">
                  <a:extLst>
                    <a:ext uri="{9D8B030D-6E8A-4147-A177-3AD203B41FA5}">
                      <a16:colId xmlns:a16="http://schemas.microsoft.com/office/drawing/2014/main" val="20006"/>
                    </a:ext>
                  </a:extLst>
                </a:gridCol>
                <a:gridCol w="1800000">
                  <a:extLst>
                    <a:ext uri="{9D8B030D-6E8A-4147-A177-3AD203B41FA5}">
                      <a16:colId xmlns:a16="http://schemas.microsoft.com/office/drawing/2014/main" val="20007"/>
                    </a:ext>
                  </a:extLst>
                </a:gridCol>
                <a:gridCol w="1656000">
                  <a:extLst>
                    <a:ext uri="{9D8B030D-6E8A-4147-A177-3AD203B41FA5}">
                      <a16:colId xmlns:a16="http://schemas.microsoft.com/office/drawing/2014/main" val="20008"/>
                    </a:ext>
                  </a:extLst>
                </a:gridCol>
                <a:gridCol w="720000">
                  <a:extLst>
                    <a:ext uri="{9D8B030D-6E8A-4147-A177-3AD203B41FA5}">
                      <a16:colId xmlns:a16="http://schemas.microsoft.com/office/drawing/2014/main" val="20009"/>
                    </a:ext>
                  </a:extLst>
                </a:gridCol>
              </a:tblGrid>
              <a:tr h="368264">
                <a:tc>
                  <a:txBody>
                    <a:bodyPr/>
                    <a:lstStyle/>
                    <a:p>
                      <a:pPr algn="l" fontAlgn="ctr"/>
                      <a:r>
                        <a:rPr lang="en-US" altLang="ja-JP" sz="1100" b="1" i="0" u="none" strike="noStrike">
                          <a:solidFill>
                            <a:schemeClr val="bg1"/>
                          </a:solidFill>
                          <a:effectLst/>
                          <a:latin typeface="Meiryo UI" panose="020B0604030504040204" pitchFamily="50" charset="-128"/>
                          <a:ea typeface="Meiryo UI" panose="020B0604030504040204" pitchFamily="50" charset="-128"/>
                        </a:rPr>
                        <a:t>#</a:t>
                      </a:r>
                      <a:endParaRPr lang="ja-JP" altLang="en-US" sz="1100" b="1" i="0" u="none" strike="noStrike">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旧</a:t>
                      </a:r>
                      <a:r>
                        <a:rPr lang="en-US" altLang="ja-JP" sz="1100" b="1" i="0" u="none" strike="noStrike">
                          <a:solidFill>
                            <a:schemeClr val="bg1"/>
                          </a:solidFill>
                          <a:effectLst/>
                          <a:latin typeface="Meiryo UI" panose="020B0604030504040204" pitchFamily="50" charset="-128"/>
                          <a:ea typeface="Meiryo UI" panose="020B0604030504040204" pitchFamily="50" charset="-128"/>
                        </a:rPr>
                        <a:t>No</a:t>
                      </a:r>
                      <a:endParaRPr lang="ja-JP" altLang="en-US" sz="1100" b="1" i="0" u="none" strike="noStrike">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データ名</a:t>
                      </a:r>
                    </a:p>
                  </a:txBody>
                  <a:tcPr marL="36000" marR="36000" marT="36000" marB="36000" anchor="ctr"/>
                </a:tc>
                <a:tc gridSpan="2">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作成にあたり準拠すべきルールやフォーマット等と</a:t>
                      </a:r>
                      <a:endParaRPr lang="en-US" altLang="ja-JP" sz="1100" b="1" i="0" u="none" strike="noStrike">
                        <a:solidFill>
                          <a:schemeClr val="bg1"/>
                        </a:solidFill>
                        <a:effectLst/>
                        <a:latin typeface="Meiryo UI" panose="020B0604030504040204" pitchFamily="50" charset="-128"/>
                        <a:ea typeface="Meiryo UI" panose="020B0604030504040204" pitchFamily="50" charset="-128"/>
                      </a:endParaRPr>
                    </a:p>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その内容</a:t>
                      </a:r>
                    </a:p>
                  </a:txBody>
                  <a:tcPr marL="36000" marR="36000" marT="36000" marB="36000" anchor="ctr"/>
                </a:tc>
                <a:tc hMerge="1">
                  <a:txBody>
                    <a:bodyPr/>
                    <a:lstStyle/>
                    <a:p>
                      <a:pPr algn="l" fontAlgn="ctr"/>
                      <a:endParaRPr lang="ja-JP" altLang="en-US" sz="1100" b="1" i="0" u="none" strike="noStrike">
                        <a:solidFill>
                          <a:srgbClr val="FFFFFF"/>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使用時の注意事項</a:t>
                      </a:r>
                    </a:p>
                  </a:txBody>
                  <a:tcPr marL="36000" marR="36000" marT="36000" marB="36000" anchor="ctr"/>
                </a:tc>
                <a:tc>
                  <a:txBody>
                    <a:bodyPr/>
                    <a:lstStyle/>
                    <a:p>
                      <a:pPr algn="l" fontAlgn="ctr"/>
                      <a:r>
                        <a:rPr lang="ja-JP" altLang="en-US" sz="1100" b="1" i="0" u="none" strike="noStrike">
                          <a:solidFill>
                            <a:srgbClr val="FFFFFF"/>
                          </a:solidFill>
                          <a:effectLst/>
                          <a:latin typeface="Meiryo UI" panose="020B0604030504040204" pitchFamily="50" charset="-128"/>
                          <a:ea typeface="Meiryo UI" panose="020B0604030504040204" pitchFamily="50" charset="-128"/>
                        </a:rPr>
                        <a:t>オープンデータとして公開することによる効果</a:t>
                      </a:r>
                    </a:p>
                  </a:txBody>
                  <a:tcPr marL="36000" marR="36000" marT="36000" marB="36000" anchor="ctr"/>
                </a:tc>
                <a:tc>
                  <a:txBody>
                    <a:bodyPr/>
                    <a:lstStyle/>
                    <a:p>
                      <a:pPr algn="l" fontAlgn="ctr"/>
                      <a:r>
                        <a:rPr lang="ja-JP" altLang="en-US" sz="1100" b="1" i="0" u="none" strike="noStrike">
                          <a:solidFill>
                            <a:srgbClr val="FFFFFF"/>
                          </a:solidFill>
                          <a:effectLst/>
                          <a:latin typeface="Meiryo UI" panose="020B0604030504040204" pitchFamily="50" charset="-128"/>
                          <a:ea typeface="Meiryo UI" panose="020B0604030504040204" pitchFamily="50" charset="-128"/>
                        </a:rPr>
                        <a:t>利活用の事例等</a:t>
                      </a:r>
                    </a:p>
                  </a:txBody>
                  <a:tcPr marL="36000" marR="36000" marT="36000" marB="36000" anchor="ctr"/>
                </a:tc>
                <a:tc>
                  <a:txBody>
                    <a:bodyPr/>
                    <a:lstStyle/>
                    <a:p>
                      <a:pPr algn="l" fontAlgn="ctr"/>
                      <a:r>
                        <a:rPr lang="ja-JP" altLang="en-US" sz="1100" b="1" i="0" u="none" strike="noStrike">
                          <a:solidFill>
                            <a:srgbClr val="FFFFFF"/>
                          </a:solidFill>
                          <a:effectLst/>
                          <a:latin typeface="Meiryo UI" panose="020B0604030504040204" pitchFamily="50" charset="-128"/>
                          <a:ea typeface="Meiryo UI" panose="020B0604030504040204" pitchFamily="50" charset="-128"/>
                        </a:rPr>
                        <a:t>分類（</a:t>
                      </a:r>
                      <a:r>
                        <a:rPr lang="en-US" altLang="ja-JP" sz="1100" b="1" i="0" u="none" strike="noStrike">
                          <a:solidFill>
                            <a:srgbClr val="FFFFFF"/>
                          </a:solidFill>
                          <a:effectLst/>
                          <a:latin typeface="Meiryo UI" panose="020B0604030504040204" pitchFamily="50" charset="-128"/>
                          <a:ea typeface="Meiryo UI" panose="020B0604030504040204" pitchFamily="50" charset="-128"/>
                        </a:rPr>
                        <a:t>※1</a:t>
                      </a:r>
                      <a:r>
                        <a:rPr lang="ja-JP" altLang="en-US" sz="1100" b="1" i="0" u="none" strike="noStrike">
                          <a:solidFill>
                            <a:srgbClr val="FFFFFF"/>
                          </a:solidFill>
                          <a:effectLst/>
                          <a:latin typeface="Meiryo UI" panose="020B0604030504040204" pitchFamily="50" charset="-128"/>
                          <a:ea typeface="Meiryo UI" panose="020B0604030504040204" pitchFamily="50" charset="-128"/>
                        </a:rPr>
                        <a:t>）</a:t>
                      </a:r>
                    </a:p>
                  </a:txBody>
                  <a:tcPr marL="36000" marR="36000" marT="36000" marB="36000" anchor="ctr"/>
                </a:tc>
                <a:extLst>
                  <a:ext uri="{0D108BD9-81ED-4DB2-BD59-A6C34878D82A}">
                    <a16:rowId xmlns:a16="http://schemas.microsoft.com/office/drawing/2014/main" val="10000"/>
                  </a:ext>
                </a:extLst>
              </a:tr>
              <a:tr h="2385790">
                <a:tc>
                  <a:txBody>
                    <a:bodyPr/>
                    <a:lstStyle/>
                    <a:p>
                      <a:pPr algn="r" fontAlgn="t"/>
                      <a:r>
                        <a:rPr lang="en-US" altLang="zh-TW" sz="1100" b="0" i="0" u="none" strike="noStrike">
                          <a:solidFill>
                            <a:schemeClr val="tx1"/>
                          </a:solidFill>
                          <a:effectLst/>
                          <a:latin typeface="Meiryo UI" panose="020B0604030504040204" pitchFamily="50" charset="-128"/>
                          <a:ea typeface="Meiryo UI" panose="020B0604030504040204" pitchFamily="50" charset="-128"/>
                        </a:rPr>
                        <a:t>8</a:t>
                      </a:r>
                      <a:endParaRPr lang="zh-TW"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algn="ctr" fontAlgn="t"/>
                      <a:r>
                        <a:rPr lang="en-US" altLang="ja-JP" sz="1100" b="0" i="0" u="none" strike="noStrike">
                          <a:solidFill>
                            <a:srgbClr val="000000"/>
                          </a:solidFill>
                          <a:effectLst/>
                          <a:latin typeface="Meiryo UI" panose="020B0604030504040204" pitchFamily="50" charset="-128"/>
                          <a:ea typeface="Meiryo UI" panose="020B0604030504040204" pitchFamily="50" charset="-128"/>
                        </a:rPr>
                        <a:t>1</a:t>
                      </a:r>
                      <a:endParaRPr lang="zh-TW"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algn="l" fontAlgn="t"/>
                      <a:r>
                        <a:rPr lang="en-US" altLang="zh-TW" sz="1100" b="0" i="0" u="none" strike="noStrike">
                          <a:solidFill>
                            <a:srgbClr val="000000"/>
                          </a:solidFill>
                          <a:effectLst/>
                          <a:latin typeface="Meiryo UI" panose="020B0604030504040204" pitchFamily="50" charset="-128"/>
                          <a:ea typeface="Meiryo UI" panose="020B0604030504040204" pitchFamily="50" charset="-128"/>
                        </a:rPr>
                        <a:t>AED</a:t>
                      </a:r>
                      <a:r>
                        <a:rPr lang="zh-TW" altLang="en-US" sz="1100" b="0" i="0" u="none" strike="noStrike">
                          <a:solidFill>
                            <a:srgbClr val="000000"/>
                          </a:solidFill>
                          <a:effectLst/>
                          <a:latin typeface="Meiryo UI" panose="020B0604030504040204" pitchFamily="50" charset="-128"/>
                          <a:ea typeface="Meiryo UI" panose="020B0604030504040204" pitchFamily="50" charset="-128"/>
                        </a:rPr>
                        <a:t>設置箇所一覧</a:t>
                      </a:r>
                    </a:p>
                  </a:txBody>
                  <a:tcPr marL="36000" marR="36000" marT="36000" marB="36000"/>
                </a:tc>
                <a:tc rowSpan="2">
                  <a:txBody>
                    <a:bodyPr/>
                    <a:lstStyle/>
                    <a:p>
                      <a:pPr algn="ctr"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データ項目定義書、フォーマット標準例（記載例とフォーマット）</a:t>
                      </a:r>
                    </a:p>
                  </a:txBody>
                  <a:tcPr marL="36000" marR="36000" marT="36000" marB="36000" vert="eaVert" anchor="ctr"/>
                </a:tc>
                <a:tc>
                  <a:txBody>
                    <a:bodyPr/>
                    <a:lstStyle/>
                    <a:p>
                      <a:pPr algn="l" fontAlgn="t"/>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説明</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en-US" altLang="ja-JP" sz="1100" b="0" i="0" u="none" strike="noStrike">
                          <a:solidFill>
                            <a:srgbClr val="000000"/>
                          </a:solidFill>
                          <a:effectLst/>
                          <a:latin typeface="Meiryo UI" panose="020B0604030504040204" pitchFamily="50" charset="-128"/>
                          <a:ea typeface="Meiryo UI" panose="020B0604030504040204" pitchFamily="50" charset="-128"/>
                        </a:rPr>
                        <a:t>AED</a:t>
                      </a:r>
                      <a:r>
                        <a:rPr lang="ja-JP" altLang="en-US" sz="1100" b="0" i="0" u="none" strike="noStrike">
                          <a:solidFill>
                            <a:srgbClr val="000000"/>
                          </a:solidFill>
                          <a:effectLst/>
                          <a:latin typeface="Meiryo UI" panose="020B0604030504040204" pitchFamily="50" charset="-128"/>
                          <a:ea typeface="Meiryo UI" panose="020B0604030504040204" pitchFamily="50" charset="-128"/>
                        </a:rPr>
                        <a:t>の設置箇所についての一覧</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データの単位</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en-US" altLang="ja-JP" sz="1100" b="0" i="0" u="none" strike="noStrike">
                          <a:solidFill>
                            <a:srgbClr val="000000"/>
                          </a:solidFill>
                          <a:effectLst/>
                          <a:latin typeface="Meiryo UI" panose="020B0604030504040204" pitchFamily="50" charset="-128"/>
                          <a:ea typeface="Meiryo UI" panose="020B0604030504040204" pitchFamily="50" charset="-128"/>
                        </a:rPr>
                        <a:t>AED</a:t>
                      </a:r>
                      <a:r>
                        <a:rPr lang="ja-JP" altLang="en-US" sz="1100" b="0" i="0" u="none" strike="noStrike">
                          <a:solidFill>
                            <a:srgbClr val="000000"/>
                          </a:solidFill>
                          <a:effectLst/>
                          <a:latin typeface="Meiryo UI" panose="020B0604030504040204" pitchFamily="50" charset="-128"/>
                          <a:ea typeface="Meiryo UI" panose="020B0604030504040204" pitchFamily="50" charset="-128"/>
                        </a:rPr>
                        <a:t>単位で一意。</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同一の建物に複数の</a:t>
                      </a:r>
                      <a:r>
                        <a:rPr lang="en-US" altLang="ja-JP" sz="1100" b="0" i="0" u="none" strike="noStrike">
                          <a:solidFill>
                            <a:srgbClr val="000000"/>
                          </a:solidFill>
                          <a:effectLst/>
                          <a:latin typeface="Meiryo UI" panose="020B0604030504040204" pitchFamily="50" charset="-128"/>
                          <a:ea typeface="Meiryo UI" panose="020B0604030504040204" pitchFamily="50" charset="-128"/>
                        </a:rPr>
                        <a:t>AED</a:t>
                      </a:r>
                      <a:r>
                        <a:rPr lang="ja-JP" altLang="en-US" sz="1100" b="0" i="0" u="none" strike="noStrike">
                          <a:solidFill>
                            <a:srgbClr val="000000"/>
                          </a:solidFill>
                          <a:effectLst/>
                          <a:latin typeface="Meiryo UI" panose="020B0604030504040204" pitchFamily="50" charset="-128"/>
                          <a:ea typeface="Meiryo UI" panose="020B0604030504040204" pitchFamily="50" charset="-128"/>
                        </a:rPr>
                        <a:t>が設置されている場合には、</a:t>
                      </a:r>
                      <a:r>
                        <a:rPr lang="en-US" altLang="ja-JP" sz="1100" b="0" i="0" u="none" strike="noStrike">
                          <a:solidFill>
                            <a:srgbClr val="000000"/>
                          </a:solidFill>
                          <a:effectLst/>
                          <a:latin typeface="Meiryo UI" panose="020B0604030504040204" pitchFamily="50" charset="-128"/>
                          <a:ea typeface="Meiryo UI" panose="020B0604030504040204" pitchFamily="50" charset="-128"/>
                        </a:rPr>
                        <a:t>AED</a:t>
                      </a:r>
                      <a:r>
                        <a:rPr lang="ja-JP" altLang="en-US" sz="1100" b="0" i="0" u="none" strike="noStrike">
                          <a:solidFill>
                            <a:srgbClr val="000000"/>
                          </a:solidFill>
                          <a:effectLst/>
                          <a:latin typeface="Meiryo UI" panose="020B0604030504040204" pitchFamily="50" charset="-128"/>
                          <a:ea typeface="Meiryo UI" panose="020B0604030504040204" pitchFamily="50" charset="-128"/>
                        </a:rPr>
                        <a:t>ごとにデータを作成する。</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更新頻度の想定</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en-US" altLang="ja-JP" sz="1100" b="0" i="0" u="none" strike="noStrike">
                          <a:solidFill>
                            <a:srgbClr val="000000"/>
                          </a:solidFill>
                          <a:effectLst/>
                          <a:latin typeface="Meiryo UI" panose="020B0604030504040204" pitchFamily="50" charset="-128"/>
                          <a:ea typeface="Meiryo UI" panose="020B0604030504040204" pitchFamily="50" charset="-128"/>
                        </a:rPr>
                        <a:t>AED</a:t>
                      </a:r>
                      <a:r>
                        <a:rPr lang="ja-JP" altLang="en-US" sz="1100" b="0" i="0" u="none" strike="noStrike">
                          <a:solidFill>
                            <a:srgbClr val="000000"/>
                          </a:solidFill>
                          <a:effectLst/>
                          <a:latin typeface="Meiryo UI" panose="020B0604030504040204" pitchFamily="50" charset="-128"/>
                          <a:ea typeface="Meiryo UI" panose="020B0604030504040204" pitchFamily="50" charset="-128"/>
                        </a:rPr>
                        <a:t>の新規設置、撤去、場所の変更等があったタイミングでの更新。</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tc>
                <a:tc rowSpan="2">
                  <a:txBody>
                    <a:bodyPr/>
                    <a:lstStyle/>
                    <a:p>
                      <a:pPr algn="ctr"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項目定義書の注意事項をご参照ください。</a:t>
                      </a:r>
                    </a:p>
                  </a:txBody>
                  <a:tcPr marL="36000" marR="36000" marT="36000" marB="36000" vert="eaVert" anchor="ctr"/>
                </a:tc>
                <a:tc>
                  <a:txBody>
                    <a:bodyPr/>
                    <a:lstStyle/>
                    <a:p>
                      <a:pPr algn="l"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多様な主体が</a:t>
                      </a:r>
                      <a:r>
                        <a:rPr lang="en-US" altLang="ja-JP" sz="1100" b="0" i="0" u="none" strike="noStrike">
                          <a:solidFill>
                            <a:srgbClr val="000000"/>
                          </a:solidFill>
                          <a:effectLst/>
                          <a:latin typeface="Meiryo UI" panose="020B0604030504040204" pitchFamily="50" charset="-128"/>
                          <a:ea typeface="Meiryo UI" panose="020B0604030504040204" pitchFamily="50" charset="-128"/>
                        </a:rPr>
                        <a:t>AED</a:t>
                      </a:r>
                      <a:r>
                        <a:rPr lang="ja-JP" altLang="en-US" sz="1100" b="0" i="0" u="none" strike="noStrike">
                          <a:solidFill>
                            <a:srgbClr val="000000"/>
                          </a:solidFill>
                          <a:effectLst/>
                          <a:latin typeface="Meiryo UI" panose="020B0604030504040204" pitchFamily="50" charset="-128"/>
                          <a:ea typeface="Meiryo UI" panose="020B0604030504040204" pitchFamily="50" charset="-128"/>
                        </a:rPr>
                        <a:t>設置状況を公開しているが、一元的な管理は行われていない。本データセットをオープンデータとして公開することにより、緊急時にアプリ等で現在地から最も近い</a:t>
                      </a:r>
                      <a:r>
                        <a:rPr lang="en-US" altLang="ja-JP" sz="1100" b="0" i="0" u="none" strike="noStrike">
                          <a:solidFill>
                            <a:srgbClr val="000000"/>
                          </a:solidFill>
                          <a:effectLst/>
                          <a:latin typeface="Meiryo UI" panose="020B0604030504040204" pitchFamily="50" charset="-128"/>
                          <a:ea typeface="Meiryo UI" panose="020B0604030504040204" pitchFamily="50" charset="-128"/>
                        </a:rPr>
                        <a:t>AED</a:t>
                      </a:r>
                      <a:r>
                        <a:rPr lang="ja-JP" altLang="en-US" sz="1100" b="0" i="0" u="none" strike="noStrike">
                          <a:solidFill>
                            <a:srgbClr val="000000"/>
                          </a:solidFill>
                          <a:effectLst/>
                          <a:latin typeface="Meiryo UI" panose="020B0604030504040204" pitchFamily="50" charset="-128"/>
                          <a:ea typeface="Meiryo UI" panose="020B0604030504040204" pitchFamily="50" charset="-128"/>
                        </a:rPr>
                        <a:t>を検索することが可能となる。また、本データをエリア人口等のデータと組み合わせて地図上にマッピングすることにより、効率的・効果的な</a:t>
                      </a:r>
                      <a:r>
                        <a:rPr lang="en-US" altLang="ja-JP" sz="1100" b="0" i="0" u="none" strike="noStrike">
                          <a:solidFill>
                            <a:srgbClr val="000000"/>
                          </a:solidFill>
                          <a:effectLst/>
                          <a:latin typeface="Meiryo UI" panose="020B0604030504040204" pitchFamily="50" charset="-128"/>
                          <a:ea typeface="Meiryo UI" panose="020B0604030504040204" pitchFamily="50" charset="-128"/>
                        </a:rPr>
                        <a:t>AED</a:t>
                      </a:r>
                      <a:r>
                        <a:rPr lang="ja-JP" altLang="en-US" sz="1100" b="0" i="0" u="none" strike="noStrike">
                          <a:solidFill>
                            <a:srgbClr val="000000"/>
                          </a:solidFill>
                          <a:effectLst/>
                          <a:latin typeface="Meiryo UI" panose="020B0604030504040204" pitchFamily="50" charset="-128"/>
                          <a:ea typeface="Meiryo UI" panose="020B0604030504040204" pitchFamily="50" charset="-128"/>
                        </a:rPr>
                        <a:t>設置を進めることが可能となる。</a:t>
                      </a:r>
                    </a:p>
                  </a:txBody>
                  <a:tcPr marL="36000" marR="36000" marT="36000" marB="36000"/>
                </a:tc>
                <a:tc>
                  <a:txBody>
                    <a:bodyPr/>
                    <a:lstStyle/>
                    <a:p>
                      <a:pPr algn="l" fontAlgn="t"/>
                      <a:r>
                        <a:rPr lang="en-US" altLang="ja-JP" sz="1100" b="0" i="0" u="none" strike="noStrike">
                          <a:solidFill>
                            <a:srgbClr val="000000"/>
                          </a:solidFill>
                          <a:effectLst/>
                          <a:latin typeface="Meiryo UI" panose="020B0604030504040204" pitchFamily="50" charset="-128"/>
                          <a:ea typeface="Meiryo UI" panose="020B0604030504040204" pitchFamily="50" charset="-128"/>
                        </a:rPr>
                        <a:t>AED SOS</a:t>
                      </a:r>
                      <a:r>
                        <a:rPr lang="ja-JP" altLang="en-US" sz="1100" b="0" i="0" u="none" strike="noStrike">
                          <a:solidFill>
                            <a:srgbClr val="000000"/>
                          </a:solidFill>
                          <a:effectLst/>
                          <a:latin typeface="Meiryo UI" panose="020B0604030504040204" pitchFamily="50" charset="-128"/>
                          <a:ea typeface="Meiryo UI" panose="020B0604030504040204" pitchFamily="50" charset="-128"/>
                        </a:rPr>
                        <a:t>等</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en-US" altLang="ja-JP" sz="1100" b="0" i="0" u="none" strike="noStrike">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a:solidFill>
                            <a:srgbClr val="000000"/>
                          </a:solidFill>
                          <a:effectLst/>
                          <a:latin typeface="Meiryo UI" panose="020B0604030504040204" pitchFamily="50" charset="-128"/>
                          <a:ea typeface="Meiryo UI" panose="020B0604030504040204" pitchFamily="50" charset="-128"/>
                        </a:rPr>
                        <a:t>心肺停止した患者を発見した場合に起動すると</a:t>
                      </a:r>
                      <a:r>
                        <a:rPr lang="en-US" altLang="ja-JP" sz="1100" b="0" i="0" u="none" strike="noStrike">
                          <a:solidFill>
                            <a:srgbClr val="000000"/>
                          </a:solidFill>
                          <a:effectLst/>
                          <a:latin typeface="Meiryo UI" panose="020B0604030504040204" pitchFamily="50" charset="-128"/>
                          <a:ea typeface="Meiryo UI" panose="020B0604030504040204" pitchFamily="50" charset="-128"/>
                        </a:rPr>
                        <a:t>GPS</a:t>
                      </a:r>
                      <a:r>
                        <a:rPr lang="ja-JP" altLang="en-US" sz="1100" b="0" i="0" u="none" strike="noStrike">
                          <a:solidFill>
                            <a:srgbClr val="000000"/>
                          </a:solidFill>
                          <a:effectLst/>
                          <a:latin typeface="Meiryo UI" panose="020B0604030504040204" pitchFamily="50" charset="-128"/>
                          <a:ea typeface="Meiryo UI" panose="020B0604030504040204" pitchFamily="50" charset="-128"/>
                        </a:rPr>
                        <a:t>を使用して付近の</a:t>
                      </a:r>
                      <a:r>
                        <a:rPr lang="en-US" altLang="ja-JP" sz="1100" b="0" i="0" u="none" strike="noStrike">
                          <a:solidFill>
                            <a:srgbClr val="000000"/>
                          </a:solidFill>
                          <a:effectLst/>
                          <a:latin typeface="Meiryo UI" panose="020B0604030504040204" pitchFamily="50" charset="-128"/>
                          <a:ea typeface="Meiryo UI" panose="020B0604030504040204" pitchFamily="50" charset="-128"/>
                        </a:rPr>
                        <a:t>AED</a:t>
                      </a:r>
                      <a:r>
                        <a:rPr lang="ja-JP" altLang="en-US" sz="1100" b="0" i="0" u="none" strike="noStrike">
                          <a:solidFill>
                            <a:srgbClr val="000000"/>
                          </a:solidFill>
                          <a:effectLst/>
                          <a:latin typeface="Meiryo UI" panose="020B0604030504040204" pitchFamily="50" charset="-128"/>
                          <a:ea typeface="Meiryo UI" panose="020B0604030504040204" pitchFamily="50" charset="-128"/>
                        </a:rPr>
                        <a:t>の場所を教えてくれるアプリ。</a:t>
                      </a:r>
                    </a:p>
                  </a:txBody>
                  <a:tcPr marL="36000" marR="36000" marT="36000" marB="36000"/>
                </a:tc>
                <a:tc>
                  <a:txBody>
                    <a:bodyPr/>
                    <a:lstStyle/>
                    <a:p>
                      <a:pPr algn="l"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社会保障・衛生</a:t>
                      </a:r>
                    </a:p>
                  </a:txBody>
                  <a:tcPr marL="36000" marR="36000" marT="36000" marB="36000"/>
                </a:tc>
                <a:extLst>
                  <a:ext uri="{0D108BD9-81ED-4DB2-BD59-A6C34878D82A}">
                    <a16:rowId xmlns:a16="http://schemas.microsoft.com/office/drawing/2014/main" val="10001"/>
                  </a:ext>
                </a:extLst>
              </a:tr>
              <a:tr h="1844830">
                <a:tc>
                  <a:txBody>
                    <a:bodyPr/>
                    <a:lstStyle/>
                    <a:p>
                      <a:pPr algn="r" fontAlgn="t"/>
                      <a:r>
                        <a:rPr lang="en-US" altLang="ja-JP" sz="1100" b="0" i="0" u="none" strike="noStrike">
                          <a:solidFill>
                            <a:schemeClr val="tx1"/>
                          </a:solidFill>
                          <a:effectLst/>
                          <a:latin typeface="Meiryo UI" panose="020B0604030504040204" pitchFamily="50" charset="-128"/>
                          <a:ea typeface="Meiryo UI" panose="020B0604030504040204" pitchFamily="50" charset="-128"/>
                        </a:rPr>
                        <a:t>9</a:t>
                      </a:r>
                      <a:endParaRPr lang="ja-JP"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algn="ctr" fontAlgn="t"/>
                      <a:r>
                        <a:rPr lang="en-US" altLang="ja-JP" sz="1100" b="0" i="0" u="none" strike="noStrike">
                          <a:solidFill>
                            <a:schemeClr val="tx1"/>
                          </a:solidFill>
                          <a:effectLst/>
                          <a:latin typeface="Meiryo UI" panose="020B0604030504040204" pitchFamily="50" charset="-128"/>
                          <a:ea typeface="Meiryo UI" panose="020B0604030504040204" pitchFamily="50" charset="-128"/>
                        </a:rPr>
                        <a:t>2</a:t>
                      </a:r>
                      <a:endParaRPr lang="ja-JP"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algn="l" fontAlgn="t"/>
                      <a:r>
                        <a:rPr lang="ja-JP" altLang="en-US" sz="1100" b="0" i="0" u="none" strike="noStrike">
                          <a:solidFill>
                            <a:schemeClr val="tx1"/>
                          </a:solidFill>
                          <a:effectLst/>
                          <a:latin typeface="Meiryo UI" panose="020B0604030504040204" pitchFamily="50" charset="-128"/>
                          <a:ea typeface="Meiryo UI" panose="020B0604030504040204" pitchFamily="50" charset="-128"/>
                        </a:rPr>
                        <a:t>介護サービス事業所一覧</a:t>
                      </a:r>
                    </a:p>
                  </a:txBody>
                  <a:tcPr marL="36000" marR="36000" marT="36000" marB="36000"/>
                </a:tc>
                <a:tc vMerge="1">
                  <a:txBody>
                    <a:bodyPr/>
                    <a:lstStyle/>
                    <a:p>
                      <a:pPr algn="ctr" fontAlgn="t"/>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vert="eaVert" anchor="ctr"/>
                </a:tc>
                <a:tc>
                  <a:txBody>
                    <a:bodyPr/>
                    <a:lstStyle/>
                    <a:p>
                      <a:pPr algn="l" fontAlgn="t"/>
                      <a:r>
                        <a:rPr lang="en-US" altLang="ja-JP" sz="1100" b="1" i="0" u="sng" strike="noStrike">
                          <a:solidFill>
                            <a:schemeClr val="tx1"/>
                          </a:solidFill>
                          <a:effectLst/>
                          <a:latin typeface="Meiryo UI" panose="020B0604030504040204" pitchFamily="50" charset="-128"/>
                          <a:ea typeface="Meiryo UI" panose="020B0604030504040204" pitchFamily="50" charset="-128"/>
                        </a:rPr>
                        <a:t>【</a:t>
                      </a:r>
                      <a:r>
                        <a:rPr lang="ja-JP" altLang="en-US" sz="1100" b="1" i="0" u="sng" strike="noStrike">
                          <a:solidFill>
                            <a:schemeClr val="tx1"/>
                          </a:solidFill>
                          <a:effectLst/>
                          <a:latin typeface="Meiryo UI" panose="020B0604030504040204" pitchFamily="50" charset="-128"/>
                          <a:ea typeface="Meiryo UI" panose="020B0604030504040204" pitchFamily="50" charset="-128"/>
                        </a:rPr>
                        <a:t>説明</a:t>
                      </a:r>
                      <a:r>
                        <a:rPr lang="en-US" altLang="ja-JP" sz="1100" b="1" i="0" u="sng" strike="noStrike">
                          <a:solidFill>
                            <a:schemeClr val="tx1"/>
                          </a:solidFill>
                          <a:effectLst/>
                          <a:latin typeface="Meiryo UI" panose="020B0604030504040204" pitchFamily="50" charset="-128"/>
                          <a:ea typeface="Meiryo UI" panose="020B0604030504040204" pitchFamily="50" charset="-128"/>
                        </a:rPr>
                        <a:t>】</a:t>
                      </a:r>
                      <a:br>
                        <a:rPr lang="ja-JP" altLang="en-US" sz="1100" b="0" i="0" u="none" strike="noStrike">
                          <a:solidFill>
                            <a:schemeClr val="tx1"/>
                          </a:solidFill>
                          <a:effectLst/>
                          <a:latin typeface="Meiryo UI" panose="020B0604030504040204" pitchFamily="50" charset="-128"/>
                          <a:ea typeface="Meiryo UI" panose="020B0604030504040204" pitchFamily="50" charset="-128"/>
                        </a:rPr>
                      </a:br>
                      <a:r>
                        <a:rPr lang="ja-JP" altLang="en-US" sz="1100" b="0" i="0" u="none" strike="noStrike">
                          <a:solidFill>
                            <a:schemeClr val="tx1"/>
                          </a:solidFill>
                          <a:effectLst/>
                          <a:latin typeface="Meiryo UI" panose="020B0604030504040204" pitchFamily="50" charset="-128"/>
                          <a:ea typeface="Meiryo UI" panose="020B0604030504040204" pitchFamily="50" charset="-128"/>
                        </a:rPr>
                        <a:t>介護サービス事業所の一覧</a:t>
                      </a:r>
                      <a:br>
                        <a:rPr lang="ja-JP" altLang="en-US" sz="1100" b="0" i="0" u="none" strike="noStrike">
                          <a:solidFill>
                            <a:schemeClr val="tx1"/>
                          </a:solidFill>
                          <a:effectLst/>
                          <a:latin typeface="Meiryo UI" panose="020B0604030504040204" pitchFamily="50" charset="-128"/>
                          <a:ea typeface="Meiryo UI" panose="020B0604030504040204" pitchFamily="50" charset="-128"/>
                        </a:rPr>
                      </a:br>
                      <a:r>
                        <a:rPr lang="en-US" altLang="ja-JP" sz="1100" b="1" i="0" u="sng" strike="noStrike">
                          <a:solidFill>
                            <a:schemeClr val="tx1"/>
                          </a:solidFill>
                          <a:effectLst/>
                          <a:latin typeface="Meiryo UI" panose="020B0604030504040204" pitchFamily="50" charset="-128"/>
                          <a:ea typeface="Meiryo UI" panose="020B0604030504040204" pitchFamily="50" charset="-128"/>
                        </a:rPr>
                        <a:t>【</a:t>
                      </a:r>
                      <a:r>
                        <a:rPr lang="ja-JP" altLang="en-US" sz="1100" b="1" i="0" u="sng" strike="noStrike">
                          <a:solidFill>
                            <a:schemeClr val="tx1"/>
                          </a:solidFill>
                          <a:effectLst/>
                          <a:latin typeface="Meiryo UI" panose="020B0604030504040204" pitchFamily="50" charset="-128"/>
                          <a:ea typeface="Meiryo UI" panose="020B0604030504040204" pitchFamily="50" charset="-128"/>
                        </a:rPr>
                        <a:t>データの単位</a:t>
                      </a:r>
                      <a:r>
                        <a:rPr lang="en-US" altLang="ja-JP" sz="1100" b="1" i="0" u="sng" strike="noStrike">
                          <a:solidFill>
                            <a:schemeClr val="tx1"/>
                          </a:solidFill>
                          <a:effectLst/>
                          <a:latin typeface="Meiryo UI" panose="020B0604030504040204" pitchFamily="50" charset="-128"/>
                          <a:ea typeface="Meiryo UI" panose="020B0604030504040204" pitchFamily="50" charset="-128"/>
                        </a:rPr>
                        <a:t>】</a:t>
                      </a:r>
                      <a:br>
                        <a:rPr lang="ja-JP" altLang="en-US" sz="1100" b="0" i="0" u="none" strike="noStrike">
                          <a:solidFill>
                            <a:schemeClr val="tx1"/>
                          </a:solidFill>
                          <a:effectLst/>
                          <a:latin typeface="Meiryo UI" panose="020B0604030504040204" pitchFamily="50" charset="-128"/>
                          <a:ea typeface="Meiryo UI" panose="020B0604030504040204" pitchFamily="50" charset="-128"/>
                        </a:rPr>
                      </a:br>
                      <a:r>
                        <a:rPr lang="ja-JP" altLang="en-US" sz="1100" b="0" i="0" u="none" strike="noStrike">
                          <a:solidFill>
                            <a:schemeClr val="tx1"/>
                          </a:solidFill>
                          <a:effectLst/>
                          <a:latin typeface="Meiryo UI" panose="020B0604030504040204" pitchFamily="50" charset="-128"/>
                          <a:ea typeface="Meiryo UI" panose="020B0604030504040204" pitchFamily="50" charset="-128"/>
                        </a:rPr>
                        <a:t>介護サービス事業所名称・実施サービス単位で一意。</a:t>
                      </a:r>
                      <a:br>
                        <a:rPr lang="ja-JP" altLang="en-US" sz="1100" b="0" i="0" u="none" strike="noStrike">
                          <a:solidFill>
                            <a:schemeClr val="tx1"/>
                          </a:solidFill>
                          <a:effectLst/>
                          <a:latin typeface="Meiryo UI" panose="020B0604030504040204" pitchFamily="50" charset="-128"/>
                          <a:ea typeface="Meiryo UI" panose="020B0604030504040204" pitchFamily="50" charset="-128"/>
                        </a:rPr>
                      </a:br>
                      <a:r>
                        <a:rPr lang="en-US" altLang="ja-JP" sz="1100" b="0" i="0" u="none" strike="noStrike">
                          <a:solidFill>
                            <a:schemeClr val="tx1"/>
                          </a:solidFill>
                          <a:effectLst/>
                          <a:latin typeface="Meiryo UI" panose="020B0604030504040204" pitchFamily="50" charset="-128"/>
                          <a:ea typeface="Meiryo UI" panose="020B0604030504040204" pitchFamily="50" charset="-128"/>
                        </a:rPr>
                        <a:t>※</a:t>
                      </a:r>
                      <a:r>
                        <a:rPr lang="ja-JP" altLang="en-US" sz="1100" b="0" i="0" u="none" strike="noStrike">
                          <a:solidFill>
                            <a:schemeClr val="tx1"/>
                          </a:solidFill>
                          <a:effectLst/>
                          <a:latin typeface="Meiryo UI" panose="020B0604030504040204" pitchFamily="50" charset="-128"/>
                          <a:ea typeface="Meiryo UI" panose="020B0604030504040204" pitchFamily="50" charset="-128"/>
                        </a:rPr>
                        <a:t>介護サービス事業所の数については、実施サービスごとに</a:t>
                      </a:r>
                      <a:r>
                        <a:rPr lang="en-US" altLang="ja-JP" sz="1100" b="0" i="0" u="none" strike="noStrike">
                          <a:solidFill>
                            <a:schemeClr val="tx1"/>
                          </a:solidFill>
                          <a:effectLst/>
                          <a:latin typeface="Meiryo UI" panose="020B0604030504040204" pitchFamily="50" charset="-128"/>
                          <a:ea typeface="Meiryo UI" panose="020B0604030504040204" pitchFamily="50" charset="-128"/>
                        </a:rPr>
                        <a:t>1</a:t>
                      </a:r>
                      <a:r>
                        <a:rPr lang="ja-JP" altLang="en-US" sz="1100" b="0" i="0" u="none" strike="noStrike">
                          <a:solidFill>
                            <a:schemeClr val="tx1"/>
                          </a:solidFill>
                          <a:effectLst/>
                          <a:latin typeface="Meiryo UI" panose="020B0604030504040204" pitchFamily="50" charset="-128"/>
                          <a:ea typeface="Meiryo UI" panose="020B0604030504040204" pitchFamily="50" charset="-128"/>
                        </a:rPr>
                        <a:t>事業所と数えるため。</a:t>
                      </a:r>
                      <a:br>
                        <a:rPr lang="ja-JP" altLang="en-US" sz="1100" b="0" i="0" u="none" strike="noStrike">
                          <a:solidFill>
                            <a:schemeClr val="tx1"/>
                          </a:solidFill>
                          <a:effectLst/>
                          <a:latin typeface="Meiryo UI" panose="020B0604030504040204" pitchFamily="50" charset="-128"/>
                          <a:ea typeface="Meiryo UI" panose="020B0604030504040204" pitchFamily="50" charset="-128"/>
                        </a:rPr>
                      </a:br>
                      <a:r>
                        <a:rPr lang="en-US" altLang="ja-JP" sz="1100" b="1" i="0" u="sng" strike="noStrike">
                          <a:solidFill>
                            <a:schemeClr val="tx1"/>
                          </a:solidFill>
                          <a:effectLst/>
                          <a:latin typeface="Meiryo UI" panose="020B0604030504040204" pitchFamily="50" charset="-128"/>
                          <a:ea typeface="Meiryo UI" panose="020B0604030504040204" pitchFamily="50" charset="-128"/>
                        </a:rPr>
                        <a:t>【</a:t>
                      </a:r>
                      <a:r>
                        <a:rPr lang="ja-JP" altLang="en-US" sz="1100" b="1" i="0" u="sng" strike="noStrike">
                          <a:solidFill>
                            <a:schemeClr val="tx1"/>
                          </a:solidFill>
                          <a:effectLst/>
                          <a:latin typeface="Meiryo UI" panose="020B0604030504040204" pitchFamily="50" charset="-128"/>
                          <a:ea typeface="Meiryo UI" panose="020B0604030504040204" pitchFamily="50" charset="-128"/>
                        </a:rPr>
                        <a:t>更新頻度の想定</a:t>
                      </a:r>
                      <a:r>
                        <a:rPr lang="en-US" altLang="ja-JP" sz="1100" b="1" i="0" u="sng" strike="noStrike">
                          <a:solidFill>
                            <a:schemeClr val="tx1"/>
                          </a:solidFill>
                          <a:effectLst/>
                          <a:latin typeface="Meiryo UI" panose="020B0604030504040204" pitchFamily="50" charset="-128"/>
                          <a:ea typeface="Meiryo UI" panose="020B0604030504040204" pitchFamily="50" charset="-128"/>
                        </a:rPr>
                        <a:t>】</a:t>
                      </a:r>
                      <a:br>
                        <a:rPr lang="ja-JP" altLang="en-US" sz="1100" b="0" i="0" u="none" strike="noStrike">
                          <a:solidFill>
                            <a:schemeClr val="tx1"/>
                          </a:solidFill>
                          <a:effectLst/>
                          <a:latin typeface="Meiryo UI" panose="020B0604030504040204" pitchFamily="50" charset="-128"/>
                          <a:ea typeface="Meiryo UI" panose="020B0604030504040204" pitchFamily="50" charset="-128"/>
                        </a:rPr>
                      </a:br>
                      <a:r>
                        <a:rPr lang="ja-JP" altLang="en-US" sz="1100" b="0" i="0" u="none" strike="noStrike">
                          <a:solidFill>
                            <a:schemeClr val="tx1"/>
                          </a:solidFill>
                          <a:effectLst/>
                          <a:latin typeface="Meiryo UI" panose="020B0604030504040204" pitchFamily="50" charset="-128"/>
                          <a:ea typeface="Meiryo UI" panose="020B0604030504040204" pitchFamily="50" charset="-128"/>
                        </a:rPr>
                        <a:t>厚生労働省が運営する介護サービス情報公開システムへの情報更新の申請タイミングと同時に更新。</a:t>
                      </a:r>
                      <a:endParaRPr lang="en-US" altLang="ja-JP" sz="1100" b="0" i="0" u="none" strike="noStrike">
                        <a:solidFill>
                          <a:schemeClr val="tx1"/>
                        </a:solidFill>
                        <a:effectLst/>
                        <a:latin typeface="Meiryo UI" panose="020B0604030504040204" pitchFamily="50" charset="-128"/>
                        <a:ea typeface="Meiryo UI" panose="020B0604030504040204" pitchFamily="50" charset="-128"/>
                      </a:endParaRPr>
                    </a:p>
                    <a:p>
                      <a:pPr algn="l" fontAlgn="t"/>
                      <a:endParaRPr lang="en-US" altLang="ja-JP" sz="1100" b="0" i="0" u="none" strike="noStrike">
                        <a:solidFill>
                          <a:schemeClr val="tx1"/>
                        </a:solidFill>
                        <a:effectLst/>
                        <a:latin typeface="Meiryo UI" panose="020B0604030504040204" pitchFamily="50" charset="-128"/>
                        <a:ea typeface="Meiryo UI" panose="020B0604030504040204" pitchFamily="50" charset="-128"/>
                      </a:endParaRPr>
                    </a:p>
                    <a:p>
                      <a:pPr algn="l" fontAlgn="t"/>
                      <a:endParaRPr lang="ja-JP"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36000" marB="36000"/>
                </a:tc>
                <a:tc vMerge="1">
                  <a:txBody>
                    <a:bodyPr/>
                    <a:lstStyle/>
                    <a:p>
                      <a:pPr algn="ctr" fontAlgn="t"/>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vert="eaVert" anchor="ctr"/>
                </a:tc>
                <a:tc>
                  <a:txBody>
                    <a:bodyPr/>
                    <a:lstStyle/>
                    <a:p>
                      <a:pPr algn="l" fontAlgn="t"/>
                      <a:r>
                        <a:rPr lang="ja-JP" altLang="en-US" sz="1100" b="0" i="0" u="none" strike="noStrike">
                          <a:solidFill>
                            <a:schemeClr val="tx1"/>
                          </a:solidFill>
                          <a:effectLst/>
                          <a:latin typeface="Meiryo UI" panose="020B0604030504040204" pitchFamily="50" charset="-128"/>
                          <a:ea typeface="Meiryo UI" panose="020B0604030504040204" pitchFamily="50" charset="-128"/>
                        </a:rPr>
                        <a:t>高齢化が進む中、介護施設に求められるニーズは様々である。</a:t>
                      </a:r>
                      <a:br>
                        <a:rPr lang="ja-JP" altLang="en-US" sz="1100" b="0" i="0" u="none" strike="noStrike">
                          <a:solidFill>
                            <a:schemeClr val="tx1"/>
                          </a:solidFill>
                          <a:effectLst/>
                          <a:latin typeface="Meiryo UI" panose="020B0604030504040204" pitchFamily="50" charset="-128"/>
                          <a:ea typeface="Meiryo UI" panose="020B0604030504040204" pitchFamily="50" charset="-128"/>
                        </a:rPr>
                      </a:br>
                      <a:r>
                        <a:rPr lang="ja-JP" altLang="en-US" sz="1100" b="0" i="0" u="none" strike="noStrike">
                          <a:solidFill>
                            <a:schemeClr val="tx1"/>
                          </a:solidFill>
                          <a:effectLst/>
                          <a:latin typeface="Meiryo UI" panose="020B0604030504040204" pitchFamily="50" charset="-128"/>
                          <a:ea typeface="Meiryo UI" panose="020B0604030504040204" pitchFamily="50" charset="-128"/>
                        </a:rPr>
                        <a:t>本データセットをオープンデータとして公開し、地域の移動手段に関する情報と組み合わせて活用できるようにすることで、個人のニーズに対応した介護サービスを検索することが容易になる。</a:t>
                      </a:r>
                    </a:p>
                  </a:txBody>
                  <a:tcPr marL="36000" marR="36000" marT="36000" marB="36000"/>
                </a:tc>
                <a:tc>
                  <a:txBody>
                    <a:bodyPr/>
                    <a:lstStyle/>
                    <a:p>
                      <a:pPr algn="l"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ミルモネット等</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en-US" altLang="ja-JP" sz="1100" b="0" i="0" u="none" strike="noStrike">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a:solidFill>
                            <a:srgbClr val="000000"/>
                          </a:solidFill>
                          <a:effectLst/>
                          <a:latin typeface="Meiryo UI" panose="020B0604030504040204" pitchFamily="50" charset="-128"/>
                          <a:ea typeface="Meiryo UI" panose="020B0604030504040204" pitchFamily="50" charset="-128"/>
                        </a:rPr>
                        <a:t>福祉に関する各種データを収集し、行政と連携をとって介護等に関する情報を簡便に検索することが出来るアプリ。</a:t>
                      </a:r>
                    </a:p>
                  </a:txBody>
                  <a:tcPr marL="36000" marR="36000" marT="36000" marB="36000"/>
                </a:tc>
                <a:tc>
                  <a:txBody>
                    <a:bodyPr/>
                    <a:lstStyle/>
                    <a:p>
                      <a:pPr algn="l" fontAlgn="t"/>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社会保障・衛生</a:t>
                      </a:r>
                    </a:p>
                  </a:txBody>
                  <a:tcPr marL="36000" marR="36000" marT="36000" marB="36000"/>
                </a:tc>
                <a:extLst>
                  <a:ext uri="{0D108BD9-81ED-4DB2-BD59-A6C34878D82A}">
                    <a16:rowId xmlns:a16="http://schemas.microsoft.com/office/drawing/2014/main" val="3843093769"/>
                  </a:ext>
                </a:extLst>
              </a:tr>
            </a:tbl>
          </a:graphicData>
        </a:graphic>
      </p:graphicFrame>
      <p:sp>
        <p:nvSpPr>
          <p:cNvPr id="6" name="タイトル 2">
            <a:extLst>
              <a:ext uri="{FF2B5EF4-FFF2-40B4-BE49-F238E27FC236}">
                <a16:creationId xmlns:a16="http://schemas.microsoft.com/office/drawing/2014/main" id="{C4C5A453-F68F-695B-8E31-9D05B83A0F52}"/>
              </a:ext>
            </a:extLst>
          </p:cNvPr>
          <p:cNvSpPr>
            <a:spLocks noGrp="1"/>
          </p:cNvSpPr>
          <p:nvPr>
            <p:ph type="title"/>
          </p:nvPr>
        </p:nvSpPr>
        <p:spPr>
          <a:xfrm>
            <a:off x="648000" y="409801"/>
            <a:ext cx="8729464" cy="757130"/>
          </a:xfrm>
        </p:spPr>
        <p:txBody>
          <a:bodyPr/>
          <a:lstStyle/>
          <a:p>
            <a:r>
              <a:rPr lang="ja-JP" altLang="en-US" sz="2400" b="0" dirty="0">
                <a:latin typeface="Meiryo UI" panose="020B0604030504040204" pitchFamily="50" charset="-128"/>
                <a:ea typeface="Meiryo UI" panose="020B0604030504040204" pitchFamily="50" charset="-128"/>
                <a:cs typeface="Meiryo UI" panose="020B0604030504040204" pitchFamily="50" charset="-128"/>
              </a:rPr>
              <a:t>自治体標準オープンデータセット（旧：推奨データセット）一覧（５）</a:t>
            </a:r>
            <a:endParaRPr kumimoji="1" lang="ja-JP" altLang="en-US" sz="2400" dirty="0"/>
          </a:p>
        </p:txBody>
      </p:sp>
    </p:spTree>
    <p:extLst>
      <p:ext uri="{BB962C8B-B14F-4D97-AF65-F5344CB8AC3E}">
        <p14:creationId xmlns:p14="http://schemas.microsoft.com/office/powerpoint/2010/main" val="904741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a:extLst>
              <a:ext uri="{FF2B5EF4-FFF2-40B4-BE49-F238E27FC236}">
                <a16:creationId xmlns:a16="http://schemas.microsoft.com/office/drawing/2014/main" id="{4534C589-DA50-352A-A1A3-0AADD49E8DE6}"/>
              </a:ext>
            </a:extLst>
          </p:cNvPr>
          <p:cNvGraphicFramePr>
            <a:graphicFrameLocks noGrp="1"/>
          </p:cNvGraphicFramePr>
          <p:nvPr>
            <p:extLst>
              <p:ext uri="{D42A27DB-BD31-4B8C-83A1-F6EECF244321}">
                <p14:modId xmlns:p14="http://schemas.microsoft.com/office/powerpoint/2010/main" val="3880791758"/>
              </p:ext>
            </p:extLst>
          </p:nvPr>
        </p:nvGraphicFramePr>
        <p:xfrm>
          <a:off x="57000" y="1008000"/>
          <a:ext cx="9792000" cy="4169921"/>
        </p:xfrm>
        <a:graphic>
          <a:graphicData uri="http://schemas.openxmlformats.org/drawingml/2006/table">
            <a:tbl>
              <a:tblPr firstRow="1" bandRow="1">
                <a:tableStyleId>{5C22544A-7EE6-4342-B048-85BDC9FD1C3A}</a:tableStyleId>
              </a:tblPr>
              <a:tblGrid>
                <a:gridCol w="324000">
                  <a:extLst>
                    <a:ext uri="{9D8B030D-6E8A-4147-A177-3AD203B41FA5}">
                      <a16:colId xmlns:a16="http://schemas.microsoft.com/office/drawing/2014/main" val="20000"/>
                    </a:ext>
                  </a:extLst>
                </a:gridCol>
                <a:gridCol w="576000">
                  <a:extLst>
                    <a:ext uri="{9D8B030D-6E8A-4147-A177-3AD203B41FA5}">
                      <a16:colId xmlns:a16="http://schemas.microsoft.com/office/drawing/2014/main" val="20001"/>
                    </a:ext>
                  </a:extLst>
                </a:gridCol>
                <a:gridCol w="684000">
                  <a:extLst>
                    <a:ext uri="{9D8B030D-6E8A-4147-A177-3AD203B41FA5}">
                      <a16:colId xmlns:a16="http://schemas.microsoft.com/office/drawing/2014/main" val="20002"/>
                    </a:ext>
                  </a:extLst>
                </a:gridCol>
                <a:gridCol w="576000">
                  <a:extLst>
                    <a:ext uri="{9D8B030D-6E8A-4147-A177-3AD203B41FA5}">
                      <a16:colId xmlns:a16="http://schemas.microsoft.com/office/drawing/2014/main" val="20003"/>
                    </a:ext>
                  </a:extLst>
                </a:gridCol>
                <a:gridCol w="2808000">
                  <a:extLst>
                    <a:ext uri="{9D8B030D-6E8A-4147-A177-3AD203B41FA5}">
                      <a16:colId xmlns:a16="http://schemas.microsoft.com/office/drawing/2014/main" val="20005"/>
                    </a:ext>
                  </a:extLst>
                </a:gridCol>
                <a:gridCol w="648000">
                  <a:extLst>
                    <a:ext uri="{9D8B030D-6E8A-4147-A177-3AD203B41FA5}">
                      <a16:colId xmlns:a16="http://schemas.microsoft.com/office/drawing/2014/main" val="20006"/>
                    </a:ext>
                  </a:extLst>
                </a:gridCol>
                <a:gridCol w="1800000">
                  <a:extLst>
                    <a:ext uri="{9D8B030D-6E8A-4147-A177-3AD203B41FA5}">
                      <a16:colId xmlns:a16="http://schemas.microsoft.com/office/drawing/2014/main" val="20007"/>
                    </a:ext>
                  </a:extLst>
                </a:gridCol>
                <a:gridCol w="1656000">
                  <a:extLst>
                    <a:ext uri="{9D8B030D-6E8A-4147-A177-3AD203B41FA5}">
                      <a16:colId xmlns:a16="http://schemas.microsoft.com/office/drawing/2014/main" val="20008"/>
                    </a:ext>
                  </a:extLst>
                </a:gridCol>
                <a:gridCol w="720000">
                  <a:extLst>
                    <a:ext uri="{9D8B030D-6E8A-4147-A177-3AD203B41FA5}">
                      <a16:colId xmlns:a16="http://schemas.microsoft.com/office/drawing/2014/main" val="20009"/>
                    </a:ext>
                  </a:extLst>
                </a:gridCol>
              </a:tblGrid>
              <a:tr h="381499">
                <a:tc>
                  <a:txBody>
                    <a:bodyPr/>
                    <a:lstStyle/>
                    <a:p>
                      <a:pPr algn="l" fontAlgn="ctr"/>
                      <a:r>
                        <a:rPr lang="en-US" altLang="ja-JP" sz="1100" b="1" i="0" u="none" strike="noStrike">
                          <a:solidFill>
                            <a:schemeClr val="bg1"/>
                          </a:solidFill>
                          <a:effectLst/>
                          <a:latin typeface="Meiryo UI" panose="020B0604030504040204" pitchFamily="50" charset="-128"/>
                          <a:ea typeface="Meiryo UI" panose="020B0604030504040204" pitchFamily="50" charset="-128"/>
                        </a:rPr>
                        <a:t>#</a:t>
                      </a:r>
                      <a:endParaRPr lang="ja-JP" altLang="en-US" sz="1100" b="1" i="0" u="none" strike="noStrike">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旧</a:t>
                      </a:r>
                      <a:r>
                        <a:rPr lang="en-US" altLang="ja-JP" sz="1100" b="1" i="0" u="none" strike="noStrike">
                          <a:solidFill>
                            <a:schemeClr val="bg1"/>
                          </a:solidFill>
                          <a:effectLst/>
                          <a:latin typeface="Meiryo UI" panose="020B0604030504040204" pitchFamily="50" charset="-128"/>
                          <a:ea typeface="Meiryo UI" panose="020B0604030504040204" pitchFamily="50" charset="-128"/>
                        </a:rPr>
                        <a:t>No</a:t>
                      </a:r>
                      <a:endParaRPr lang="ja-JP" altLang="en-US" sz="1100" b="1" i="0" u="none" strike="noStrike">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データ名</a:t>
                      </a:r>
                    </a:p>
                  </a:txBody>
                  <a:tcPr marL="36000" marR="36000" marT="36000" marB="36000" anchor="ctr"/>
                </a:tc>
                <a:tc gridSpan="2">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作成にあたり準拠すべきルールやフォーマット等と</a:t>
                      </a:r>
                      <a:endParaRPr lang="en-US" altLang="ja-JP" sz="1100" b="1" i="0" u="none" strike="noStrike">
                        <a:solidFill>
                          <a:schemeClr val="bg1"/>
                        </a:solidFill>
                        <a:effectLst/>
                        <a:latin typeface="Meiryo UI" panose="020B0604030504040204" pitchFamily="50" charset="-128"/>
                        <a:ea typeface="Meiryo UI" panose="020B0604030504040204" pitchFamily="50" charset="-128"/>
                      </a:endParaRPr>
                    </a:p>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その内容</a:t>
                      </a:r>
                    </a:p>
                  </a:txBody>
                  <a:tcPr marL="36000" marR="36000" marT="36000" marB="36000" anchor="ctr"/>
                </a:tc>
                <a:tc hMerge="1">
                  <a:txBody>
                    <a:bodyPr/>
                    <a:lstStyle/>
                    <a:p>
                      <a:pPr algn="l" fontAlgn="ctr"/>
                      <a:endParaRPr lang="ja-JP" altLang="en-US" sz="1100" b="1" i="0" u="none" strike="noStrike">
                        <a:solidFill>
                          <a:srgbClr val="FFFFFF"/>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使用時の注意事項</a:t>
                      </a:r>
                    </a:p>
                  </a:txBody>
                  <a:tcPr marL="36000" marR="36000" marT="36000" marB="36000" anchor="ctr"/>
                </a:tc>
                <a:tc>
                  <a:txBody>
                    <a:bodyPr/>
                    <a:lstStyle/>
                    <a:p>
                      <a:pPr algn="l" fontAlgn="ctr"/>
                      <a:r>
                        <a:rPr lang="ja-JP" altLang="en-US" sz="1100" b="1" i="0" u="none" strike="noStrike">
                          <a:solidFill>
                            <a:srgbClr val="FFFFFF"/>
                          </a:solidFill>
                          <a:effectLst/>
                          <a:latin typeface="Meiryo UI" panose="020B0604030504040204" pitchFamily="50" charset="-128"/>
                          <a:ea typeface="Meiryo UI" panose="020B0604030504040204" pitchFamily="50" charset="-128"/>
                        </a:rPr>
                        <a:t>オープンデータとして公開することによる効果</a:t>
                      </a:r>
                    </a:p>
                  </a:txBody>
                  <a:tcPr marL="36000" marR="36000" marT="36000" marB="36000" anchor="ctr"/>
                </a:tc>
                <a:tc>
                  <a:txBody>
                    <a:bodyPr/>
                    <a:lstStyle/>
                    <a:p>
                      <a:pPr algn="l" fontAlgn="ctr"/>
                      <a:r>
                        <a:rPr lang="ja-JP" altLang="en-US" sz="1100" b="1" i="0" u="none" strike="noStrike">
                          <a:solidFill>
                            <a:srgbClr val="FFFFFF"/>
                          </a:solidFill>
                          <a:effectLst/>
                          <a:latin typeface="Meiryo UI" panose="020B0604030504040204" pitchFamily="50" charset="-128"/>
                          <a:ea typeface="Meiryo UI" panose="020B0604030504040204" pitchFamily="50" charset="-128"/>
                        </a:rPr>
                        <a:t>利活用の事例等</a:t>
                      </a:r>
                    </a:p>
                  </a:txBody>
                  <a:tcPr marL="36000" marR="36000" marT="36000" marB="36000" anchor="ctr"/>
                </a:tc>
                <a:tc>
                  <a:txBody>
                    <a:bodyPr/>
                    <a:lstStyle/>
                    <a:p>
                      <a:pPr algn="l" fontAlgn="ctr"/>
                      <a:r>
                        <a:rPr lang="ja-JP" altLang="en-US" sz="1100" b="1" i="0" u="none" strike="noStrike">
                          <a:solidFill>
                            <a:srgbClr val="FFFFFF"/>
                          </a:solidFill>
                          <a:effectLst/>
                          <a:latin typeface="Meiryo UI" panose="020B0604030504040204" pitchFamily="50" charset="-128"/>
                          <a:ea typeface="Meiryo UI" panose="020B0604030504040204" pitchFamily="50" charset="-128"/>
                        </a:rPr>
                        <a:t>分類（</a:t>
                      </a:r>
                      <a:r>
                        <a:rPr lang="en-US" altLang="ja-JP" sz="1100" b="1" i="0" u="none" strike="noStrike">
                          <a:solidFill>
                            <a:srgbClr val="FFFFFF"/>
                          </a:solidFill>
                          <a:effectLst/>
                          <a:latin typeface="Meiryo UI" panose="020B0604030504040204" pitchFamily="50" charset="-128"/>
                          <a:ea typeface="Meiryo UI" panose="020B0604030504040204" pitchFamily="50" charset="-128"/>
                        </a:rPr>
                        <a:t>※1</a:t>
                      </a:r>
                      <a:r>
                        <a:rPr lang="ja-JP" altLang="en-US" sz="1100" b="1" i="0" u="none" strike="noStrike">
                          <a:solidFill>
                            <a:srgbClr val="FFFFFF"/>
                          </a:solidFill>
                          <a:effectLst/>
                          <a:latin typeface="Meiryo UI" panose="020B0604030504040204" pitchFamily="50" charset="-128"/>
                          <a:ea typeface="Meiryo UI" panose="020B0604030504040204" pitchFamily="50" charset="-128"/>
                        </a:rPr>
                        <a:t>）</a:t>
                      </a:r>
                    </a:p>
                  </a:txBody>
                  <a:tcPr marL="36000" marR="36000" marT="36000" marB="36000" anchor="ctr"/>
                </a:tc>
                <a:extLst>
                  <a:ext uri="{0D108BD9-81ED-4DB2-BD59-A6C34878D82A}">
                    <a16:rowId xmlns:a16="http://schemas.microsoft.com/office/drawing/2014/main" val="10000"/>
                  </a:ext>
                </a:extLst>
              </a:tr>
              <a:tr h="1480697">
                <a:tc>
                  <a:txBody>
                    <a:bodyPr/>
                    <a:lstStyle/>
                    <a:p>
                      <a:pPr algn="r" fontAlgn="t"/>
                      <a:r>
                        <a:rPr lang="en-US" altLang="ja-JP" sz="1100" b="0" i="0" u="none" strike="noStrike">
                          <a:solidFill>
                            <a:schemeClr val="tx1"/>
                          </a:solidFill>
                          <a:effectLst/>
                          <a:latin typeface="Meiryo UI" panose="020B0604030504040204" pitchFamily="50" charset="-128"/>
                          <a:ea typeface="Meiryo UI" panose="020B0604030504040204" pitchFamily="50" charset="-128"/>
                        </a:rPr>
                        <a:t>10</a:t>
                      </a:r>
                      <a:endParaRPr lang="zh-TW"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algn="ctr" fontAlgn="t"/>
                      <a:r>
                        <a:rPr lang="en-US" altLang="ja-JP" sz="1100" b="0" i="0" u="none" strike="noStrike">
                          <a:solidFill>
                            <a:srgbClr val="000000"/>
                          </a:solidFill>
                          <a:effectLst/>
                          <a:latin typeface="Meiryo UI" panose="020B0604030504040204" pitchFamily="50" charset="-128"/>
                          <a:ea typeface="Meiryo UI" panose="020B0604030504040204" pitchFamily="50" charset="-128"/>
                        </a:rPr>
                        <a:t>3</a:t>
                      </a:r>
                    </a:p>
                  </a:txBody>
                  <a:tcPr marL="36000" marR="36000" marT="36000" marB="36000"/>
                </a:tc>
                <a:tc>
                  <a:txBody>
                    <a:bodyPr/>
                    <a:lstStyle/>
                    <a:p>
                      <a:pPr algn="l" fontAlgn="t"/>
                      <a:r>
                        <a:rPr lang="zh-TW" altLang="en-US" sz="1100" b="0" i="0" u="none" strike="noStrike">
                          <a:solidFill>
                            <a:srgbClr val="000000"/>
                          </a:solidFill>
                          <a:effectLst/>
                          <a:latin typeface="Meiryo UI" panose="020B0604030504040204" pitchFamily="50" charset="-128"/>
                          <a:ea typeface="Meiryo UI" panose="020B0604030504040204" pitchFamily="50" charset="-128"/>
                        </a:rPr>
                        <a:t>医療機関</a:t>
                      </a:r>
                      <a:br>
                        <a:rPr lang="en-US" altLang="zh-TW" sz="1100" b="0" i="0" u="none" strike="noStrike">
                          <a:solidFill>
                            <a:srgbClr val="000000"/>
                          </a:solidFill>
                          <a:effectLst/>
                          <a:latin typeface="Meiryo UI" panose="020B0604030504040204" pitchFamily="50" charset="-128"/>
                          <a:ea typeface="Meiryo UI" panose="020B0604030504040204" pitchFamily="50" charset="-128"/>
                        </a:rPr>
                      </a:br>
                      <a:r>
                        <a:rPr lang="zh-TW" altLang="en-US" sz="1100" b="0" i="0" u="none" strike="noStrike">
                          <a:solidFill>
                            <a:srgbClr val="000000"/>
                          </a:solidFill>
                          <a:effectLst/>
                          <a:latin typeface="Meiryo UI" panose="020B0604030504040204" pitchFamily="50" charset="-128"/>
                          <a:ea typeface="Meiryo UI" panose="020B0604030504040204" pitchFamily="50" charset="-128"/>
                        </a:rPr>
                        <a:t>一覧</a:t>
                      </a:r>
                    </a:p>
                  </a:txBody>
                  <a:tcPr marL="36000" marR="36000" marT="36000" marB="36000"/>
                </a:tc>
                <a:tc rowSpan="2">
                  <a:txBody>
                    <a:bodyPr/>
                    <a:lstStyle/>
                    <a:p>
                      <a:pPr algn="ctr"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データ項目定義書、フォーマット標準例（記載例とフォーマット）</a:t>
                      </a:r>
                    </a:p>
                  </a:txBody>
                  <a:tcPr marL="36000" marR="36000" marT="36000" marB="36000" vert="eaVert" anchor="ctr"/>
                </a:tc>
                <a:tc>
                  <a:txBody>
                    <a:bodyPr/>
                    <a:lstStyle/>
                    <a:p>
                      <a:pPr marL="0" marR="0" lvl="0" indent="0" algn="l" defTabSz="742927" rtl="0" eaLnBrk="1" fontAlgn="t" latinLnBrk="0" hangingPunct="1">
                        <a:lnSpc>
                          <a:spcPct val="100000"/>
                        </a:lnSpc>
                        <a:spcBef>
                          <a:spcPts val="0"/>
                        </a:spcBef>
                        <a:spcAft>
                          <a:spcPts val="0"/>
                        </a:spcAft>
                        <a:buClrTx/>
                        <a:buSzTx/>
                        <a:buFontTx/>
                        <a:buNone/>
                        <a:tabLst/>
                        <a:defRPr/>
                      </a:pP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説明</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病院・診療所についての一覧</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データの単位</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施設単位で一意。</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更新頻度の想定</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厚生労働省が運営する医療機能情報提供制度（医療情報ネット）への情報更新の申請タイミングと同時に更新。</a:t>
                      </a:r>
                    </a:p>
                    <a:p>
                      <a:pPr algn="l" fontAlgn="t"/>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p>
                      <a:pPr algn="l" fontAlgn="t"/>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tc>
                <a:tc rowSpan="2">
                  <a:txBody>
                    <a:bodyPr/>
                    <a:lstStyle/>
                    <a:p>
                      <a:pPr algn="ctr"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項目定義書の注意事項をご参照ください。</a:t>
                      </a:r>
                    </a:p>
                  </a:txBody>
                  <a:tcPr marL="36000" marR="36000" marT="36000" marB="36000" vert="eaVert" anchor="ctr"/>
                </a:tc>
                <a:tc>
                  <a:txBody>
                    <a:bodyPr/>
                    <a:lstStyle/>
                    <a:p>
                      <a:pPr algn="l"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本データセットをオープンデータとして公開し、位置情報や移動手段情報と組み合わせることにより、受診可能な医療機関が検索可能となる。</a:t>
                      </a:r>
                    </a:p>
                  </a:txBody>
                  <a:tcPr marL="36000" marR="36000" marT="36000" marB="36000"/>
                </a:tc>
                <a:tc>
                  <a:txBody>
                    <a:bodyPr/>
                    <a:lstStyle/>
                    <a:p>
                      <a:pPr algn="l"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福岡市オープンデータビュー等</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en-US" altLang="ja-JP" sz="1100" b="0" i="0" u="none" strike="noStrike">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a:solidFill>
                            <a:srgbClr val="000000"/>
                          </a:solidFill>
                          <a:effectLst/>
                          <a:latin typeface="Meiryo UI" panose="020B0604030504040204" pitchFamily="50" charset="-128"/>
                          <a:ea typeface="Meiryo UI" panose="020B0604030504040204" pitchFamily="50" charset="-128"/>
                        </a:rPr>
                        <a:t>診療科目、任意の場所から近くの医院等を検索することができるアプリ。</a:t>
                      </a:r>
                    </a:p>
                  </a:txBody>
                  <a:tcPr marL="36000" marR="36000" marT="36000" marB="36000"/>
                </a:tc>
                <a:tc>
                  <a:txBody>
                    <a:bodyPr/>
                    <a:lstStyle/>
                    <a:p>
                      <a:pPr algn="l"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社会保障・衛生</a:t>
                      </a:r>
                    </a:p>
                  </a:txBody>
                  <a:tcPr marL="36000" marR="36000" marT="36000" marB="36000"/>
                </a:tc>
                <a:extLst>
                  <a:ext uri="{0D108BD9-81ED-4DB2-BD59-A6C34878D82A}">
                    <a16:rowId xmlns:a16="http://schemas.microsoft.com/office/drawing/2014/main" val="10001"/>
                  </a:ext>
                </a:extLst>
              </a:tr>
              <a:tr h="2014241">
                <a:tc>
                  <a:txBody>
                    <a:bodyPr/>
                    <a:lstStyle/>
                    <a:p>
                      <a:pPr algn="r" fontAlgn="t"/>
                      <a:r>
                        <a:rPr lang="en-US" altLang="ja-JP" sz="1100" b="0" i="0" u="none" strike="noStrike">
                          <a:solidFill>
                            <a:schemeClr val="tx1"/>
                          </a:solidFill>
                          <a:effectLst/>
                          <a:latin typeface="Meiryo UI" panose="020B0604030504040204" pitchFamily="50" charset="-128"/>
                          <a:ea typeface="Meiryo UI" panose="020B0604030504040204" pitchFamily="50" charset="-128"/>
                        </a:rPr>
                        <a:t>11</a:t>
                      </a:r>
                      <a:endParaRPr lang="zh-TW"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algn="ctr" fontAlgn="t"/>
                      <a:r>
                        <a:rPr lang="en-US" altLang="ja-JP" sz="1100" b="0" i="0" u="none" strike="noStrike">
                          <a:solidFill>
                            <a:srgbClr val="000000"/>
                          </a:solidFill>
                          <a:effectLst/>
                          <a:latin typeface="Meiryo UI" panose="020B0604030504040204" pitchFamily="50" charset="-128"/>
                          <a:ea typeface="Meiryo UI" panose="020B0604030504040204" pitchFamily="50" charset="-128"/>
                        </a:rPr>
                        <a:t>5</a:t>
                      </a:r>
                      <a:endParaRPr lang="zh-TW"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algn="l" fontAlgn="t"/>
                      <a:r>
                        <a:rPr lang="zh-TW" altLang="en-US" sz="1100" b="0" i="0" u="none" strike="noStrike">
                          <a:solidFill>
                            <a:srgbClr val="000000"/>
                          </a:solidFill>
                          <a:effectLst/>
                          <a:latin typeface="Meiryo UI" panose="020B0604030504040204" pitchFamily="50" charset="-128"/>
                          <a:ea typeface="Meiryo UI" panose="020B0604030504040204" pitchFamily="50" charset="-128"/>
                        </a:rPr>
                        <a:t>観光施設一覧</a:t>
                      </a:r>
                    </a:p>
                  </a:txBody>
                  <a:tcPr marL="36000" marR="36000" marT="36000" marB="36000"/>
                </a:tc>
                <a:tc vMerge="1">
                  <a:txBody>
                    <a:bodyPr/>
                    <a:lstStyle/>
                    <a:p>
                      <a:pPr algn="l" fontAlgn="t"/>
                      <a:endParaRPr lang="ja-JP"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marL="0" marR="0" lvl="0" indent="0" algn="l" defTabSz="742927" rtl="0" eaLnBrk="1" fontAlgn="t" latinLnBrk="0" hangingPunct="1">
                        <a:lnSpc>
                          <a:spcPct val="100000"/>
                        </a:lnSpc>
                        <a:spcBef>
                          <a:spcPts val="0"/>
                        </a:spcBef>
                        <a:spcAft>
                          <a:spcPts val="0"/>
                        </a:spcAft>
                        <a:buClrTx/>
                        <a:buSzTx/>
                        <a:buFontTx/>
                        <a:buNone/>
                        <a:tabLst/>
                        <a:defRPr/>
                      </a:pP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説明</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観光施設の情報の一覧</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データの単位</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施設単位で一意。</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更新頻度の想定</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新規設置および名称変更等があったタイミングでの更新。</a:t>
                      </a:r>
                    </a:p>
                    <a:p>
                      <a:pPr algn="l" fontAlgn="t"/>
                      <a:endParaRPr lang="ja-JP"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36000" marB="36000"/>
                </a:tc>
                <a:tc vMerge="1">
                  <a:txBody>
                    <a:bodyPr/>
                    <a:lstStyle/>
                    <a:p>
                      <a:pPr algn="l" fontAlgn="t"/>
                      <a:endParaRPr lang="ja-JP"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algn="l"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本データセットをオープンデータとして公開し、移動手段情報と組み合わせることにより、効率的な旅程の作成や観光施設へのアクセスが可能になる。</a:t>
                      </a:r>
                    </a:p>
                  </a:txBody>
                  <a:tcPr marL="36000" marR="36000" marT="36000" marB="36000"/>
                </a:tc>
                <a:tc>
                  <a:txBody>
                    <a:bodyPr/>
                    <a:lstStyle/>
                    <a:p>
                      <a:pPr algn="l"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ココシル等</a:t>
                      </a: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p>
                      <a:pPr algn="l" fontAlgn="t"/>
                      <a:r>
                        <a:rPr lang="en-US" altLang="ja-JP" sz="1100" b="0" i="0" u="none" strike="noStrike">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a:solidFill>
                            <a:srgbClr val="000000"/>
                          </a:solidFill>
                          <a:effectLst/>
                          <a:latin typeface="Meiryo UI" panose="020B0604030504040204" pitchFamily="50" charset="-128"/>
                          <a:ea typeface="Meiryo UI" panose="020B0604030504040204" pitchFamily="50" charset="-128"/>
                        </a:rPr>
                        <a:t>街歩き・観光情報サービスを実施するためのさまざまな機能をひとつにまとめたパッケージシステム。</a:t>
                      </a:r>
                    </a:p>
                  </a:txBody>
                  <a:tcPr marL="36000" marR="36000" marT="36000" marB="36000"/>
                </a:tc>
                <a:tc>
                  <a:txBody>
                    <a:bodyPr/>
                    <a:lstStyle/>
                    <a:p>
                      <a:pPr algn="l" fontAlgn="t"/>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運輸・観光</a:t>
                      </a:r>
                    </a:p>
                  </a:txBody>
                  <a:tcPr marL="36000" marR="36000" marT="36000" marB="36000"/>
                </a:tc>
                <a:extLst>
                  <a:ext uri="{0D108BD9-81ED-4DB2-BD59-A6C34878D82A}">
                    <a16:rowId xmlns:a16="http://schemas.microsoft.com/office/drawing/2014/main" val="10002"/>
                  </a:ext>
                </a:extLst>
              </a:tr>
            </a:tbl>
          </a:graphicData>
        </a:graphic>
      </p:graphicFrame>
      <p:sp>
        <p:nvSpPr>
          <p:cNvPr id="6" name="タイトル 2">
            <a:extLst>
              <a:ext uri="{FF2B5EF4-FFF2-40B4-BE49-F238E27FC236}">
                <a16:creationId xmlns:a16="http://schemas.microsoft.com/office/drawing/2014/main" id="{12BED822-CE85-ABD5-B70D-111703B1D9A5}"/>
              </a:ext>
            </a:extLst>
          </p:cNvPr>
          <p:cNvSpPr>
            <a:spLocks noGrp="1"/>
          </p:cNvSpPr>
          <p:nvPr>
            <p:ph type="title"/>
          </p:nvPr>
        </p:nvSpPr>
        <p:spPr>
          <a:xfrm>
            <a:off x="648000" y="409801"/>
            <a:ext cx="8781345" cy="757130"/>
          </a:xfrm>
        </p:spPr>
        <p:txBody>
          <a:bodyPr/>
          <a:lstStyle/>
          <a:p>
            <a:r>
              <a:rPr lang="ja-JP" altLang="en-US" sz="2400" b="0" dirty="0">
                <a:latin typeface="Meiryo UI" panose="020B0604030504040204" pitchFamily="50" charset="-128"/>
                <a:ea typeface="Meiryo UI" panose="020B0604030504040204" pitchFamily="50" charset="-128"/>
                <a:cs typeface="Meiryo UI" panose="020B0604030504040204" pitchFamily="50" charset="-128"/>
              </a:rPr>
              <a:t>自治体標準オープンデータセット（旧：推奨データセット）一覧（６）</a:t>
            </a:r>
            <a:endParaRPr kumimoji="1" lang="ja-JP" altLang="en-US" sz="2400" dirty="0"/>
          </a:p>
        </p:txBody>
      </p:sp>
    </p:spTree>
    <p:extLst>
      <p:ext uri="{BB962C8B-B14F-4D97-AF65-F5344CB8AC3E}">
        <p14:creationId xmlns:p14="http://schemas.microsoft.com/office/powerpoint/2010/main" val="19374356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a:extLst>
              <a:ext uri="{FF2B5EF4-FFF2-40B4-BE49-F238E27FC236}">
                <a16:creationId xmlns:a16="http://schemas.microsoft.com/office/drawing/2014/main" id="{4534C589-DA50-352A-A1A3-0AADD49E8DE6}"/>
              </a:ext>
            </a:extLst>
          </p:cNvPr>
          <p:cNvGraphicFramePr>
            <a:graphicFrameLocks noGrp="1"/>
          </p:cNvGraphicFramePr>
          <p:nvPr>
            <p:extLst>
              <p:ext uri="{D42A27DB-BD31-4B8C-83A1-F6EECF244321}">
                <p14:modId xmlns:p14="http://schemas.microsoft.com/office/powerpoint/2010/main" val="1397557113"/>
              </p:ext>
            </p:extLst>
          </p:nvPr>
        </p:nvGraphicFramePr>
        <p:xfrm>
          <a:off x="57000" y="1008000"/>
          <a:ext cx="9792000" cy="4947471"/>
        </p:xfrm>
        <a:graphic>
          <a:graphicData uri="http://schemas.openxmlformats.org/drawingml/2006/table">
            <a:tbl>
              <a:tblPr firstRow="1" bandRow="1">
                <a:tableStyleId>{5C22544A-7EE6-4342-B048-85BDC9FD1C3A}</a:tableStyleId>
              </a:tblPr>
              <a:tblGrid>
                <a:gridCol w="324000">
                  <a:extLst>
                    <a:ext uri="{9D8B030D-6E8A-4147-A177-3AD203B41FA5}">
                      <a16:colId xmlns:a16="http://schemas.microsoft.com/office/drawing/2014/main" val="20000"/>
                    </a:ext>
                  </a:extLst>
                </a:gridCol>
                <a:gridCol w="576000">
                  <a:extLst>
                    <a:ext uri="{9D8B030D-6E8A-4147-A177-3AD203B41FA5}">
                      <a16:colId xmlns:a16="http://schemas.microsoft.com/office/drawing/2014/main" val="20001"/>
                    </a:ext>
                  </a:extLst>
                </a:gridCol>
                <a:gridCol w="684000">
                  <a:extLst>
                    <a:ext uri="{9D8B030D-6E8A-4147-A177-3AD203B41FA5}">
                      <a16:colId xmlns:a16="http://schemas.microsoft.com/office/drawing/2014/main" val="20002"/>
                    </a:ext>
                  </a:extLst>
                </a:gridCol>
                <a:gridCol w="576000">
                  <a:extLst>
                    <a:ext uri="{9D8B030D-6E8A-4147-A177-3AD203B41FA5}">
                      <a16:colId xmlns:a16="http://schemas.microsoft.com/office/drawing/2014/main" val="20003"/>
                    </a:ext>
                  </a:extLst>
                </a:gridCol>
                <a:gridCol w="2808000">
                  <a:extLst>
                    <a:ext uri="{9D8B030D-6E8A-4147-A177-3AD203B41FA5}">
                      <a16:colId xmlns:a16="http://schemas.microsoft.com/office/drawing/2014/main" val="20005"/>
                    </a:ext>
                  </a:extLst>
                </a:gridCol>
                <a:gridCol w="648000">
                  <a:extLst>
                    <a:ext uri="{9D8B030D-6E8A-4147-A177-3AD203B41FA5}">
                      <a16:colId xmlns:a16="http://schemas.microsoft.com/office/drawing/2014/main" val="20006"/>
                    </a:ext>
                  </a:extLst>
                </a:gridCol>
                <a:gridCol w="1800000">
                  <a:extLst>
                    <a:ext uri="{9D8B030D-6E8A-4147-A177-3AD203B41FA5}">
                      <a16:colId xmlns:a16="http://schemas.microsoft.com/office/drawing/2014/main" val="20007"/>
                    </a:ext>
                  </a:extLst>
                </a:gridCol>
                <a:gridCol w="1656000">
                  <a:extLst>
                    <a:ext uri="{9D8B030D-6E8A-4147-A177-3AD203B41FA5}">
                      <a16:colId xmlns:a16="http://schemas.microsoft.com/office/drawing/2014/main" val="20008"/>
                    </a:ext>
                  </a:extLst>
                </a:gridCol>
                <a:gridCol w="720000">
                  <a:extLst>
                    <a:ext uri="{9D8B030D-6E8A-4147-A177-3AD203B41FA5}">
                      <a16:colId xmlns:a16="http://schemas.microsoft.com/office/drawing/2014/main" val="20009"/>
                    </a:ext>
                  </a:extLst>
                </a:gridCol>
              </a:tblGrid>
              <a:tr h="151815">
                <a:tc>
                  <a:txBody>
                    <a:bodyPr/>
                    <a:lstStyle/>
                    <a:p>
                      <a:pPr algn="l" fontAlgn="ctr"/>
                      <a:r>
                        <a:rPr lang="en-US" altLang="ja-JP" sz="1100" b="1" i="0" u="none" strike="noStrike">
                          <a:solidFill>
                            <a:schemeClr val="bg1"/>
                          </a:solidFill>
                          <a:effectLst/>
                          <a:latin typeface="Meiryo UI" panose="020B0604030504040204" pitchFamily="50" charset="-128"/>
                          <a:ea typeface="Meiryo UI" panose="020B0604030504040204" pitchFamily="50" charset="-128"/>
                        </a:rPr>
                        <a:t>#</a:t>
                      </a:r>
                      <a:endParaRPr lang="ja-JP" altLang="en-US" sz="1100" b="1" i="0" u="none" strike="noStrike">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旧</a:t>
                      </a:r>
                      <a:r>
                        <a:rPr lang="en-US" altLang="ja-JP" sz="1100" b="1" i="0" u="none" strike="noStrike">
                          <a:solidFill>
                            <a:schemeClr val="bg1"/>
                          </a:solidFill>
                          <a:effectLst/>
                          <a:latin typeface="Meiryo UI" panose="020B0604030504040204" pitchFamily="50" charset="-128"/>
                          <a:ea typeface="Meiryo UI" panose="020B0604030504040204" pitchFamily="50" charset="-128"/>
                        </a:rPr>
                        <a:t>No</a:t>
                      </a:r>
                      <a:endParaRPr lang="ja-JP" altLang="en-US" sz="1100" b="1" i="0" u="none" strike="noStrike">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データ名</a:t>
                      </a:r>
                    </a:p>
                  </a:txBody>
                  <a:tcPr marL="36000" marR="36000" marT="36000" marB="36000" anchor="ctr"/>
                </a:tc>
                <a:tc gridSpan="2">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作成にあたり準拠すべきルールやフォーマット等と</a:t>
                      </a:r>
                      <a:endParaRPr lang="en-US" altLang="ja-JP" sz="1100" b="1" i="0" u="none" strike="noStrike">
                        <a:solidFill>
                          <a:schemeClr val="bg1"/>
                        </a:solidFill>
                        <a:effectLst/>
                        <a:latin typeface="Meiryo UI" panose="020B0604030504040204" pitchFamily="50" charset="-128"/>
                        <a:ea typeface="Meiryo UI" panose="020B0604030504040204" pitchFamily="50" charset="-128"/>
                      </a:endParaRPr>
                    </a:p>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その内容</a:t>
                      </a:r>
                    </a:p>
                  </a:txBody>
                  <a:tcPr marL="36000" marR="36000" marT="36000" marB="36000" anchor="ctr"/>
                </a:tc>
                <a:tc hMerge="1">
                  <a:txBody>
                    <a:bodyPr/>
                    <a:lstStyle/>
                    <a:p>
                      <a:pPr algn="l" fontAlgn="ctr"/>
                      <a:endParaRPr lang="ja-JP" altLang="en-US" sz="1100" b="1" i="0" u="none" strike="noStrike">
                        <a:solidFill>
                          <a:srgbClr val="FFFFFF"/>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使用時の注意事項</a:t>
                      </a:r>
                    </a:p>
                  </a:txBody>
                  <a:tcPr marL="36000" marR="36000" marT="36000" marB="36000" anchor="ctr"/>
                </a:tc>
                <a:tc>
                  <a:txBody>
                    <a:bodyPr/>
                    <a:lstStyle/>
                    <a:p>
                      <a:pPr algn="l" fontAlgn="ctr"/>
                      <a:r>
                        <a:rPr lang="ja-JP" altLang="en-US" sz="1100" b="1" i="0" u="none" strike="noStrike">
                          <a:solidFill>
                            <a:srgbClr val="FFFFFF"/>
                          </a:solidFill>
                          <a:effectLst/>
                          <a:latin typeface="Meiryo UI" panose="020B0604030504040204" pitchFamily="50" charset="-128"/>
                          <a:ea typeface="Meiryo UI" panose="020B0604030504040204" pitchFamily="50" charset="-128"/>
                        </a:rPr>
                        <a:t>オープンデータとして公開することによる効果</a:t>
                      </a:r>
                    </a:p>
                  </a:txBody>
                  <a:tcPr marL="36000" marR="36000" marT="36000" marB="36000" anchor="ctr"/>
                </a:tc>
                <a:tc>
                  <a:txBody>
                    <a:bodyPr/>
                    <a:lstStyle/>
                    <a:p>
                      <a:pPr algn="l" fontAlgn="ctr"/>
                      <a:r>
                        <a:rPr lang="ja-JP" altLang="en-US" sz="1100" b="1" i="0" u="none" strike="noStrike">
                          <a:solidFill>
                            <a:srgbClr val="FFFFFF"/>
                          </a:solidFill>
                          <a:effectLst/>
                          <a:latin typeface="Meiryo UI" panose="020B0604030504040204" pitchFamily="50" charset="-128"/>
                          <a:ea typeface="Meiryo UI" panose="020B0604030504040204" pitchFamily="50" charset="-128"/>
                        </a:rPr>
                        <a:t>利活用の事例等</a:t>
                      </a:r>
                    </a:p>
                  </a:txBody>
                  <a:tcPr marL="36000" marR="36000" marT="36000" marB="36000" anchor="ctr"/>
                </a:tc>
                <a:tc>
                  <a:txBody>
                    <a:bodyPr/>
                    <a:lstStyle/>
                    <a:p>
                      <a:pPr algn="l" fontAlgn="ctr"/>
                      <a:r>
                        <a:rPr lang="ja-JP" altLang="en-US" sz="1100" b="1" i="0" u="none" strike="noStrike">
                          <a:solidFill>
                            <a:srgbClr val="FFFFFF"/>
                          </a:solidFill>
                          <a:effectLst/>
                          <a:latin typeface="Meiryo UI" panose="020B0604030504040204" pitchFamily="50" charset="-128"/>
                          <a:ea typeface="Meiryo UI" panose="020B0604030504040204" pitchFamily="50" charset="-128"/>
                        </a:rPr>
                        <a:t>分類（</a:t>
                      </a:r>
                      <a:r>
                        <a:rPr lang="en-US" altLang="ja-JP" sz="1100" b="1" i="0" u="none" strike="noStrike">
                          <a:solidFill>
                            <a:srgbClr val="FFFFFF"/>
                          </a:solidFill>
                          <a:effectLst/>
                          <a:latin typeface="Meiryo UI" panose="020B0604030504040204" pitchFamily="50" charset="-128"/>
                          <a:ea typeface="Meiryo UI" panose="020B0604030504040204" pitchFamily="50" charset="-128"/>
                        </a:rPr>
                        <a:t>※1</a:t>
                      </a:r>
                      <a:r>
                        <a:rPr lang="ja-JP" altLang="en-US" sz="1100" b="1" i="0" u="none" strike="noStrike">
                          <a:solidFill>
                            <a:srgbClr val="FFFFFF"/>
                          </a:solidFill>
                          <a:effectLst/>
                          <a:latin typeface="Meiryo UI" panose="020B0604030504040204" pitchFamily="50" charset="-128"/>
                          <a:ea typeface="Meiryo UI" panose="020B0604030504040204" pitchFamily="50" charset="-128"/>
                        </a:rPr>
                        <a:t>）</a:t>
                      </a:r>
                    </a:p>
                  </a:txBody>
                  <a:tcPr marL="36000" marR="36000" marT="36000" marB="36000" anchor="ctr"/>
                </a:tc>
                <a:extLst>
                  <a:ext uri="{0D108BD9-81ED-4DB2-BD59-A6C34878D82A}">
                    <a16:rowId xmlns:a16="http://schemas.microsoft.com/office/drawing/2014/main" val="10000"/>
                  </a:ext>
                </a:extLst>
              </a:tr>
              <a:tr h="2456511">
                <a:tc>
                  <a:txBody>
                    <a:bodyPr/>
                    <a:lstStyle/>
                    <a:p>
                      <a:pPr algn="r" fontAlgn="t"/>
                      <a:r>
                        <a:rPr lang="en-US" altLang="ja-JP" sz="1100" b="0" i="0" u="none" strike="noStrike">
                          <a:solidFill>
                            <a:schemeClr val="tx1"/>
                          </a:solidFill>
                          <a:effectLst/>
                          <a:latin typeface="Meiryo UI" panose="020B0604030504040204" pitchFamily="50" charset="-128"/>
                          <a:ea typeface="Meiryo UI" panose="020B0604030504040204" pitchFamily="50" charset="-128"/>
                        </a:rPr>
                        <a:t>12</a:t>
                      </a:r>
                      <a:endParaRPr lang="ja-JP"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algn="ctr" fontAlgn="t"/>
                      <a:r>
                        <a:rPr lang="en-US" altLang="ja-JP" sz="1100" b="0" i="0" u="none" strike="noStrike">
                          <a:solidFill>
                            <a:schemeClr val="tx1"/>
                          </a:solidFill>
                          <a:effectLst/>
                          <a:latin typeface="Meiryo UI" panose="020B0604030504040204" pitchFamily="50" charset="-128"/>
                          <a:ea typeface="Meiryo UI" panose="020B0604030504040204" pitchFamily="50" charset="-128"/>
                        </a:rPr>
                        <a:t>6</a:t>
                      </a:r>
                      <a:endParaRPr lang="ja-JP"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algn="l"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イベント一覧</a:t>
                      </a:r>
                    </a:p>
                  </a:txBody>
                  <a:tcPr marL="36000" marR="36000" marT="36000" marB="36000"/>
                </a:tc>
                <a:tc rowSpan="2">
                  <a:txBody>
                    <a:bodyPr/>
                    <a:lstStyle/>
                    <a:p>
                      <a:pPr marL="0" marR="0" lvl="0" indent="0" algn="ctr" defTabSz="742927" rtl="0" eaLnBrk="1" fontAlgn="t" latinLnBrk="0" hangingPunct="1">
                        <a:lnSpc>
                          <a:spcPct val="100000"/>
                        </a:lnSpc>
                        <a:spcBef>
                          <a:spcPts val="0"/>
                        </a:spcBef>
                        <a:spcAft>
                          <a:spcPts val="0"/>
                        </a:spcAft>
                        <a:buClrTx/>
                        <a:buSzTx/>
                        <a:buFontTx/>
                        <a:buNone/>
                        <a:tabLst/>
                        <a:defRPr/>
                      </a:pPr>
                      <a:r>
                        <a:rPr lang="ja-JP" altLang="en-US" sz="1100" b="0" i="0" u="none" strike="noStrike">
                          <a:solidFill>
                            <a:srgbClr val="000000"/>
                          </a:solidFill>
                          <a:effectLst/>
                          <a:latin typeface="Meiryo UI" panose="020B0604030504040204" pitchFamily="50" charset="-128"/>
                          <a:ea typeface="Meiryo UI" panose="020B0604030504040204" pitchFamily="50" charset="-128"/>
                        </a:rPr>
                        <a:t>データ項目定義書、フォーマット標準例</a:t>
                      </a: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p>
                      <a:pPr marL="0" marR="0" lvl="0" indent="0" algn="ctr" defTabSz="742927" rtl="0" eaLnBrk="1" fontAlgn="t" latinLnBrk="0" hangingPunct="1">
                        <a:lnSpc>
                          <a:spcPct val="100000"/>
                        </a:lnSpc>
                        <a:spcBef>
                          <a:spcPts val="0"/>
                        </a:spcBef>
                        <a:spcAft>
                          <a:spcPts val="0"/>
                        </a:spcAft>
                        <a:buClrTx/>
                        <a:buSzTx/>
                        <a:buFontTx/>
                        <a:buNone/>
                        <a:tabLst/>
                        <a:defRPr/>
                      </a:pPr>
                      <a:r>
                        <a:rPr lang="ja-JP" altLang="en-US" sz="1100" b="0" i="0" u="none" strike="noStrike">
                          <a:solidFill>
                            <a:srgbClr val="000000"/>
                          </a:solidFill>
                          <a:effectLst/>
                          <a:latin typeface="Meiryo UI" panose="020B0604030504040204" pitchFamily="50" charset="-128"/>
                          <a:ea typeface="Meiryo UI" panose="020B0604030504040204" pitchFamily="50" charset="-128"/>
                        </a:rPr>
                        <a:t>（記載例とフォーマット）</a:t>
                      </a:r>
                    </a:p>
                    <a:p>
                      <a:pPr algn="l" fontAlgn="t"/>
                      <a:endParaRPr lang="ja-JP"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108000" marT="36000" marB="36000" vert="eaVert"/>
                </a:tc>
                <a:tc>
                  <a:txBody>
                    <a:bodyPr/>
                    <a:lstStyle/>
                    <a:p>
                      <a:pPr algn="l" fontAlgn="t"/>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説明</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各地方公共団体にて開催されるイベントの一覧</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データの単位</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en-US" altLang="ja-JP" sz="1100" b="0" i="0" u="none" strike="noStrike">
                          <a:solidFill>
                            <a:srgbClr val="000000"/>
                          </a:solidFill>
                          <a:effectLst/>
                          <a:latin typeface="Meiryo UI" panose="020B0604030504040204" pitchFamily="50" charset="-128"/>
                          <a:ea typeface="Meiryo UI" panose="020B0604030504040204" pitchFamily="50" charset="-128"/>
                        </a:rPr>
                        <a:t>1</a:t>
                      </a:r>
                      <a:r>
                        <a:rPr lang="ja-JP" altLang="en-US" sz="1100" b="0" i="0" u="none" strike="noStrike" err="1">
                          <a:solidFill>
                            <a:srgbClr val="000000"/>
                          </a:solidFill>
                          <a:effectLst/>
                          <a:latin typeface="Meiryo UI" panose="020B0604030504040204" pitchFamily="50" charset="-128"/>
                          <a:ea typeface="Meiryo UI" panose="020B0604030504040204" pitchFamily="50" charset="-128"/>
                        </a:rPr>
                        <a:t>つの</a:t>
                      </a:r>
                      <a:r>
                        <a:rPr lang="ja-JP" altLang="en-US" sz="1100" b="0" i="0" u="none" strike="noStrike">
                          <a:solidFill>
                            <a:srgbClr val="000000"/>
                          </a:solidFill>
                          <a:effectLst/>
                          <a:latin typeface="Meiryo UI" panose="020B0604030504040204" pitchFamily="50" charset="-128"/>
                          <a:ea typeface="Meiryo UI" panose="020B0604030504040204" pitchFamily="50" charset="-128"/>
                        </a:rPr>
                        <a:t>イベント単位で一意。</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開催日が複数日にわたるものについても、同じイベントであれば</a:t>
                      </a:r>
                      <a:r>
                        <a:rPr lang="en-US" altLang="ja-JP" sz="1100" b="0" i="0" u="none" strike="noStrike">
                          <a:solidFill>
                            <a:srgbClr val="000000"/>
                          </a:solidFill>
                          <a:effectLst/>
                          <a:latin typeface="Meiryo UI" panose="020B0604030504040204" pitchFamily="50" charset="-128"/>
                          <a:ea typeface="Meiryo UI" panose="020B0604030504040204" pitchFamily="50" charset="-128"/>
                        </a:rPr>
                        <a:t>1</a:t>
                      </a:r>
                      <a:r>
                        <a:rPr lang="ja-JP" altLang="en-US" sz="1100" b="0" i="0" u="none" strike="noStrike" err="1">
                          <a:solidFill>
                            <a:srgbClr val="000000"/>
                          </a:solidFill>
                          <a:effectLst/>
                          <a:latin typeface="Meiryo UI" panose="020B0604030504040204" pitchFamily="50" charset="-128"/>
                          <a:ea typeface="Meiryo UI" panose="020B0604030504040204" pitchFamily="50" charset="-128"/>
                        </a:rPr>
                        <a:t>つの</a:t>
                      </a:r>
                      <a:r>
                        <a:rPr lang="ja-JP" altLang="en-US" sz="1100" b="0" i="0" u="none" strike="noStrike">
                          <a:solidFill>
                            <a:srgbClr val="000000"/>
                          </a:solidFill>
                          <a:effectLst/>
                          <a:latin typeface="Meiryo UI" panose="020B0604030504040204" pitchFamily="50" charset="-128"/>
                          <a:ea typeface="Meiryo UI" panose="020B0604030504040204" pitchFamily="50" charset="-128"/>
                        </a:rPr>
                        <a:t>データとして登録。</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同じイベントでも、次に行われるイベントについては、別データとして登録。（○○花火大会として毎年行われる花火大会でも、</a:t>
                      </a:r>
                      <a:r>
                        <a:rPr lang="en-US" altLang="ja-JP" sz="1100" b="0" i="0" u="none" strike="noStrike">
                          <a:solidFill>
                            <a:srgbClr val="000000"/>
                          </a:solidFill>
                          <a:effectLst/>
                          <a:latin typeface="Meiryo UI" panose="020B0604030504040204" pitchFamily="50" charset="-128"/>
                          <a:ea typeface="Meiryo UI" panose="020B0604030504040204" pitchFamily="50" charset="-128"/>
                        </a:rPr>
                        <a:t>2017</a:t>
                      </a:r>
                      <a:r>
                        <a:rPr lang="ja-JP" altLang="en-US" sz="1100" b="0" i="0" u="none" strike="noStrike">
                          <a:solidFill>
                            <a:srgbClr val="000000"/>
                          </a:solidFill>
                          <a:effectLst/>
                          <a:latin typeface="Meiryo UI" panose="020B0604030504040204" pitchFamily="50" charset="-128"/>
                          <a:ea typeface="Meiryo UI" panose="020B0604030504040204" pitchFamily="50" charset="-128"/>
                        </a:rPr>
                        <a:t>年度の開催と</a:t>
                      </a:r>
                      <a:r>
                        <a:rPr lang="en-US" altLang="ja-JP" sz="1100" b="0" i="0" u="none" strike="noStrike">
                          <a:solidFill>
                            <a:srgbClr val="000000"/>
                          </a:solidFill>
                          <a:effectLst/>
                          <a:latin typeface="Meiryo UI" panose="020B0604030504040204" pitchFamily="50" charset="-128"/>
                          <a:ea typeface="Meiryo UI" panose="020B0604030504040204" pitchFamily="50" charset="-128"/>
                        </a:rPr>
                        <a:t>2018</a:t>
                      </a:r>
                      <a:r>
                        <a:rPr lang="ja-JP" altLang="en-US" sz="1100" b="0" i="0" u="none" strike="noStrike">
                          <a:solidFill>
                            <a:srgbClr val="000000"/>
                          </a:solidFill>
                          <a:effectLst/>
                          <a:latin typeface="Meiryo UI" panose="020B0604030504040204" pitchFamily="50" charset="-128"/>
                          <a:ea typeface="Meiryo UI" panose="020B0604030504040204" pitchFamily="50" charset="-128"/>
                        </a:rPr>
                        <a:t>年度の開催では別データとする）</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更新頻度の想定</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イベントの開催が決定したタイミングでの更新。</a:t>
                      </a:r>
                    </a:p>
                  </a:txBody>
                  <a:tcPr marL="36000" marR="36000" marT="36000" marB="36000"/>
                </a:tc>
                <a:tc rowSpan="2">
                  <a:txBody>
                    <a:bodyPr/>
                    <a:lstStyle/>
                    <a:p>
                      <a:pPr marL="0" marR="0" lvl="0" indent="0" algn="ctr" defTabSz="742927" rtl="0" eaLnBrk="1" fontAlgn="t" latinLnBrk="0" hangingPunct="1">
                        <a:lnSpc>
                          <a:spcPct val="100000"/>
                        </a:lnSpc>
                        <a:spcBef>
                          <a:spcPts val="0"/>
                        </a:spcBef>
                        <a:spcAft>
                          <a:spcPts val="0"/>
                        </a:spcAft>
                        <a:buClrTx/>
                        <a:buSzTx/>
                        <a:buFontTx/>
                        <a:buNone/>
                        <a:tabLst/>
                        <a:defRPr/>
                      </a:pPr>
                      <a:r>
                        <a:rPr lang="ja-JP" altLang="en-US" sz="1100" b="0" i="0" u="none" strike="noStrike">
                          <a:solidFill>
                            <a:srgbClr val="000000"/>
                          </a:solidFill>
                          <a:effectLst/>
                          <a:latin typeface="Meiryo UI" panose="020B0604030504040204" pitchFamily="50" charset="-128"/>
                          <a:ea typeface="Meiryo UI" panose="020B0604030504040204" pitchFamily="50" charset="-128"/>
                        </a:rPr>
                        <a:t>項目定義書の注意事項をご参照ください。</a:t>
                      </a:r>
                    </a:p>
                    <a:p>
                      <a:pPr algn="l" fontAlgn="t"/>
                      <a:endParaRPr lang="ja-JP"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180000" marT="36000" marB="36000" vert="eaVert" anchor="ctr"/>
                </a:tc>
                <a:tc>
                  <a:txBody>
                    <a:bodyPr/>
                    <a:lstStyle/>
                    <a:p>
                      <a:pPr algn="l"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本データセットをオープンデータとして公開することにより、地域住民だけなく、広い範囲に情報提供することが可能となり、集客等に貢献することが期待される。</a:t>
                      </a:r>
                    </a:p>
                  </a:txBody>
                  <a:tcPr marL="36000" marR="36000" marT="36000" marB="36000"/>
                </a:tc>
                <a:tc>
                  <a:txBody>
                    <a:bodyPr/>
                    <a:lstStyle/>
                    <a:p>
                      <a:pPr algn="l"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福井オープンイベントナビ等</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en-US" altLang="ja-JP" sz="1100" b="0" i="0" u="none" strike="noStrike">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a:solidFill>
                            <a:srgbClr val="000000"/>
                          </a:solidFill>
                          <a:effectLst/>
                          <a:latin typeface="Meiryo UI" panose="020B0604030504040204" pitchFamily="50" charset="-128"/>
                          <a:ea typeface="Meiryo UI" panose="020B0604030504040204" pitchFamily="50" charset="-128"/>
                        </a:rPr>
                        <a:t>「イベント情報」「施設情報」などを地図上にマッピングし、まとめて閲覧可能なアプリ。</a:t>
                      </a:r>
                    </a:p>
                  </a:txBody>
                  <a:tcPr marL="36000" marR="36000" marT="36000" marB="36000"/>
                </a:tc>
                <a:tc>
                  <a:txBody>
                    <a:bodyPr/>
                    <a:lstStyle/>
                    <a:p>
                      <a:pPr algn="l"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運輸・観光</a:t>
                      </a:r>
                    </a:p>
                  </a:txBody>
                  <a:tcPr marL="36000" marR="36000" marT="36000" marB="36000"/>
                </a:tc>
                <a:extLst>
                  <a:ext uri="{0D108BD9-81ED-4DB2-BD59-A6C34878D82A}">
                    <a16:rowId xmlns:a16="http://schemas.microsoft.com/office/drawing/2014/main" val="10002"/>
                  </a:ext>
                </a:extLst>
              </a:tr>
              <a:tr h="1635133">
                <a:tc>
                  <a:txBody>
                    <a:bodyPr/>
                    <a:lstStyle/>
                    <a:p>
                      <a:pPr algn="r" fontAlgn="t"/>
                      <a:r>
                        <a:rPr lang="en-US" altLang="ja-JP" sz="1100" b="0" i="0" u="none" strike="noStrike">
                          <a:solidFill>
                            <a:schemeClr val="tx1"/>
                          </a:solidFill>
                          <a:effectLst/>
                          <a:latin typeface="Meiryo UI" panose="020B0604030504040204" pitchFamily="50" charset="-128"/>
                          <a:ea typeface="Meiryo UI" panose="020B0604030504040204" pitchFamily="50" charset="-128"/>
                        </a:rPr>
                        <a:t>13</a:t>
                      </a:r>
                      <a:endParaRPr lang="zh-TW"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algn="ctr" fontAlgn="t"/>
                      <a:r>
                        <a:rPr lang="en-US" altLang="ja-JP" sz="1100" b="0" i="0" u="none" strike="noStrike">
                          <a:solidFill>
                            <a:srgbClr val="000000"/>
                          </a:solidFill>
                          <a:effectLst/>
                          <a:latin typeface="Meiryo UI" panose="020B0604030504040204" pitchFamily="50" charset="-128"/>
                          <a:ea typeface="Meiryo UI" panose="020B0604030504040204" pitchFamily="50" charset="-128"/>
                        </a:rPr>
                        <a:t>8</a:t>
                      </a:r>
                    </a:p>
                  </a:txBody>
                  <a:tcPr marL="36000" marR="36000" marT="36000" marB="36000"/>
                </a:tc>
                <a:tc>
                  <a:txBody>
                    <a:bodyPr/>
                    <a:lstStyle/>
                    <a:p>
                      <a:pPr marL="0" marR="0" lvl="0" indent="0" algn="l" defTabSz="742927" rtl="0" eaLnBrk="1" fontAlgn="t" latinLnBrk="0" hangingPunct="1">
                        <a:lnSpc>
                          <a:spcPct val="100000"/>
                        </a:lnSpc>
                        <a:spcBef>
                          <a:spcPts val="0"/>
                        </a:spcBef>
                        <a:spcAft>
                          <a:spcPts val="0"/>
                        </a:spcAft>
                        <a:buClrTx/>
                        <a:buSzTx/>
                        <a:buFontTx/>
                        <a:buNone/>
                        <a:tabLst/>
                        <a:defRPr/>
                      </a:pPr>
                      <a:r>
                        <a:rPr lang="ja-JP" altLang="en-US" sz="1100" b="0" i="0" u="none" strike="noStrike">
                          <a:solidFill>
                            <a:srgbClr val="000000"/>
                          </a:solidFill>
                          <a:effectLst/>
                          <a:latin typeface="Meiryo UI" panose="020B0604030504040204" pitchFamily="50" charset="-128"/>
                          <a:ea typeface="Meiryo UI" panose="020B0604030504040204" pitchFamily="50" charset="-128"/>
                        </a:rPr>
                        <a:t>公衆トイレ一覧</a:t>
                      </a:r>
                    </a:p>
                  </a:txBody>
                  <a:tcPr marL="36000" marR="36000" marT="36000" marB="36000"/>
                </a:tc>
                <a:tc vMerge="1">
                  <a:txBody>
                    <a:bodyPr/>
                    <a:lstStyle/>
                    <a:p>
                      <a:pPr algn="l" fontAlgn="t"/>
                      <a:endParaRPr lang="ja-JP"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108000" marT="36000" marB="36000" vert="eaVert"/>
                </a:tc>
                <a:tc>
                  <a:txBody>
                    <a:bodyPr/>
                    <a:lstStyle/>
                    <a:p>
                      <a:pPr algn="l" fontAlgn="t"/>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説明</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公衆トイレの一覧</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データの単位</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名称と設置位置で一意。</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同一の建物の複数箇所に公衆トイレが存在する場合には、公衆トイレの設置位置ごとにデータを作成する。</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更新頻度の想定</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公衆トイレの新規設置、撤去、場所の変更等があったタイミングでの更新。</a:t>
                      </a: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p>
                      <a:pPr algn="l" fontAlgn="t"/>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p>
                      <a:pPr algn="l" fontAlgn="t"/>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tc>
                <a:tc vMerge="1">
                  <a:txBody>
                    <a:bodyPr/>
                    <a:lstStyle/>
                    <a:p>
                      <a:pPr algn="l" fontAlgn="t"/>
                      <a:endParaRPr lang="ja-JP"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180000" marT="36000" marB="36000" vert="eaVert" anchor="ctr"/>
                </a:tc>
                <a:tc>
                  <a:txBody>
                    <a:bodyPr/>
                    <a:lstStyle/>
                    <a:p>
                      <a:pPr algn="l"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特に観光客や障がい者にとって、使用可能な公衆トイレの場所情報は重要である。本データセットをオープンデータとして公開し、アプリ等で地図上に表示することで、近隣の公衆トイレを検索することが可能となる。</a:t>
                      </a:r>
                    </a:p>
                  </a:txBody>
                  <a:tcPr marL="36000" marR="36000" marT="36000" marB="36000"/>
                </a:tc>
                <a:tc>
                  <a:txBody>
                    <a:bodyPr/>
                    <a:lstStyle/>
                    <a:p>
                      <a:pPr algn="l"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会津若松市内トイレ探索アプリ等</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en-US" altLang="ja-JP" sz="1100" b="0" i="0" u="none" strike="noStrike">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a:solidFill>
                            <a:srgbClr val="000000"/>
                          </a:solidFill>
                          <a:effectLst/>
                          <a:latin typeface="Meiryo UI" panose="020B0604030504040204" pitchFamily="50" charset="-128"/>
                          <a:ea typeface="Meiryo UI" panose="020B0604030504040204" pitchFamily="50" charset="-128"/>
                        </a:rPr>
                        <a:t>トイレ位置情報を使用して地図上にトイレの位置を表示するアプリ。一番近いトイレまでルート案内する機能あり。</a:t>
                      </a:r>
                    </a:p>
                  </a:txBody>
                  <a:tcPr marL="36000" marR="36000" marT="36000" marB="36000"/>
                </a:tc>
                <a:tc>
                  <a:txBody>
                    <a:bodyPr/>
                    <a:lstStyle/>
                    <a:p>
                      <a:pPr algn="l" fontAlgn="t"/>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社会保障・衛生</a:t>
                      </a:r>
                    </a:p>
                  </a:txBody>
                  <a:tcPr marL="36000" marR="36000" marT="36000" marB="36000"/>
                </a:tc>
                <a:extLst>
                  <a:ext uri="{0D108BD9-81ED-4DB2-BD59-A6C34878D82A}">
                    <a16:rowId xmlns:a16="http://schemas.microsoft.com/office/drawing/2014/main" val="3222630471"/>
                  </a:ext>
                </a:extLst>
              </a:tr>
            </a:tbl>
          </a:graphicData>
        </a:graphic>
      </p:graphicFrame>
      <p:sp>
        <p:nvSpPr>
          <p:cNvPr id="6" name="タイトル 2">
            <a:extLst>
              <a:ext uri="{FF2B5EF4-FFF2-40B4-BE49-F238E27FC236}">
                <a16:creationId xmlns:a16="http://schemas.microsoft.com/office/drawing/2014/main" id="{D314E4F9-02A7-C4E3-39C7-F557DC21569A}"/>
              </a:ext>
            </a:extLst>
          </p:cNvPr>
          <p:cNvSpPr>
            <a:spLocks noGrp="1"/>
          </p:cNvSpPr>
          <p:nvPr>
            <p:ph type="title"/>
          </p:nvPr>
        </p:nvSpPr>
        <p:spPr>
          <a:xfrm>
            <a:off x="648000" y="409801"/>
            <a:ext cx="8768374" cy="757130"/>
          </a:xfrm>
        </p:spPr>
        <p:txBody>
          <a:bodyPr/>
          <a:lstStyle/>
          <a:p>
            <a:r>
              <a:rPr lang="ja-JP" altLang="en-US" sz="2400" b="0" dirty="0">
                <a:latin typeface="Meiryo UI" panose="020B0604030504040204" pitchFamily="50" charset="-128"/>
                <a:ea typeface="Meiryo UI" panose="020B0604030504040204" pitchFamily="50" charset="-128"/>
                <a:cs typeface="Meiryo UI" panose="020B0604030504040204" pitchFamily="50" charset="-128"/>
              </a:rPr>
              <a:t>自治体標準オープンデータセット（旧：推奨データセット）一覧（７）</a:t>
            </a:r>
            <a:endParaRPr kumimoji="1" lang="ja-JP" altLang="en-US" sz="2400" dirty="0"/>
          </a:p>
        </p:txBody>
      </p:sp>
    </p:spTree>
    <p:extLst>
      <p:ext uri="{BB962C8B-B14F-4D97-AF65-F5344CB8AC3E}">
        <p14:creationId xmlns:p14="http://schemas.microsoft.com/office/powerpoint/2010/main" val="515613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a:extLst>
              <a:ext uri="{FF2B5EF4-FFF2-40B4-BE49-F238E27FC236}">
                <a16:creationId xmlns:a16="http://schemas.microsoft.com/office/drawing/2014/main" id="{4534C589-DA50-352A-A1A3-0AADD49E8DE6}"/>
              </a:ext>
            </a:extLst>
          </p:cNvPr>
          <p:cNvGraphicFramePr>
            <a:graphicFrameLocks noGrp="1"/>
          </p:cNvGraphicFramePr>
          <p:nvPr>
            <p:extLst>
              <p:ext uri="{D42A27DB-BD31-4B8C-83A1-F6EECF244321}">
                <p14:modId xmlns:p14="http://schemas.microsoft.com/office/powerpoint/2010/main" val="2265477769"/>
              </p:ext>
            </p:extLst>
          </p:nvPr>
        </p:nvGraphicFramePr>
        <p:xfrm>
          <a:off x="56999" y="1008000"/>
          <a:ext cx="9792000" cy="5614206"/>
        </p:xfrm>
        <a:graphic>
          <a:graphicData uri="http://schemas.openxmlformats.org/drawingml/2006/table">
            <a:tbl>
              <a:tblPr firstRow="1" bandRow="1">
                <a:tableStyleId>{5C22544A-7EE6-4342-B048-85BDC9FD1C3A}</a:tableStyleId>
              </a:tblPr>
              <a:tblGrid>
                <a:gridCol w="324000">
                  <a:extLst>
                    <a:ext uri="{9D8B030D-6E8A-4147-A177-3AD203B41FA5}">
                      <a16:colId xmlns:a16="http://schemas.microsoft.com/office/drawing/2014/main" val="20000"/>
                    </a:ext>
                  </a:extLst>
                </a:gridCol>
                <a:gridCol w="576000">
                  <a:extLst>
                    <a:ext uri="{9D8B030D-6E8A-4147-A177-3AD203B41FA5}">
                      <a16:colId xmlns:a16="http://schemas.microsoft.com/office/drawing/2014/main" val="20001"/>
                    </a:ext>
                  </a:extLst>
                </a:gridCol>
                <a:gridCol w="684000">
                  <a:extLst>
                    <a:ext uri="{9D8B030D-6E8A-4147-A177-3AD203B41FA5}">
                      <a16:colId xmlns:a16="http://schemas.microsoft.com/office/drawing/2014/main" val="20002"/>
                    </a:ext>
                  </a:extLst>
                </a:gridCol>
                <a:gridCol w="576000">
                  <a:extLst>
                    <a:ext uri="{9D8B030D-6E8A-4147-A177-3AD203B41FA5}">
                      <a16:colId xmlns:a16="http://schemas.microsoft.com/office/drawing/2014/main" val="20003"/>
                    </a:ext>
                  </a:extLst>
                </a:gridCol>
                <a:gridCol w="2808000">
                  <a:extLst>
                    <a:ext uri="{9D8B030D-6E8A-4147-A177-3AD203B41FA5}">
                      <a16:colId xmlns:a16="http://schemas.microsoft.com/office/drawing/2014/main" val="20005"/>
                    </a:ext>
                  </a:extLst>
                </a:gridCol>
                <a:gridCol w="648000">
                  <a:extLst>
                    <a:ext uri="{9D8B030D-6E8A-4147-A177-3AD203B41FA5}">
                      <a16:colId xmlns:a16="http://schemas.microsoft.com/office/drawing/2014/main" val="20006"/>
                    </a:ext>
                  </a:extLst>
                </a:gridCol>
                <a:gridCol w="1800000">
                  <a:extLst>
                    <a:ext uri="{9D8B030D-6E8A-4147-A177-3AD203B41FA5}">
                      <a16:colId xmlns:a16="http://schemas.microsoft.com/office/drawing/2014/main" val="20007"/>
                    </a:ext>
                  </a:extLst>
                </a:gridCol>
                <a:gridCol w="1656000">
                  <a:extLst>
                    <a:ext uri="{9D8B030D-6E8A-4147-A177-3AD203B41FA5}">
                      <a16:colId xmlns:a16="http://schemas.microsoft.com/office/drawing/2014/main" val="20008"/>
                    </a:ext>
                  </a:extLst>
                </a:gridCol>
                <a:gridCol w="720000">
                  <a:extLst>
                    <a:ext uri="{9D8B030D-6E8A-4147-A177-3AD203B41FA5}">
                      <a16:colId xmlns:a16="http://schemas.microsoft.com/office/drawing/2014/main" val="20009"/>
                    </a:ext>
                  </a:extLst>
                </a:gridCol>
              </a:tblGrid>
              <a:tr h="398667">
                <a:tc>
                  <a:txBody>
                    <a:bodyPr/>
                    <a:lstStyle/>
                    <a:p>
                      <a:pPr algn="l" fontAlgn="ctr"/>
                      <a:r>
                        <a:rPr lang="en-US" altLang="ja-JP" sz="1100" b="1" i="0" u="none" strike="noStrike">
                          <a:solidFill>
                            <a:schemeClr val="bg1"/>
                          </a:solidFill>
                          <a:effectLst/>
                          <a:latin typeface="Meiryo UI" panose="020B0604030504040204" pitchFamily="50" charset="-128"/>
                          <a:ea typeface="Meiryo UI" panose="020B0604030504040204" pitchFamily="50" charset="-128"/>
                        </a:rPr>
                        <a:t>#</a:t>
                      </a:r>
                      <a:endParaRPr lang="ja-JP" altLang="en-US" sz="1100" b="1" i="0" u="none" strike="noStrike">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旧</a:t>
                      </a:r>
                      <a:r>
                        <a:rPr lang="en-US" altLang="ja-JP" sz="1100" b="1" i="0" u="none" strike="noStrike">
                          <a:solidFill>
                            <a:schemeClr val="bg1"/>
                          </a:solidFill>
                          <a:effectLst/>
                          <a:latin typeface="Meiryo UI" panose="020B0604030504040204" pitchFamily="50" charset="-128"/>
                          <a:ea typeface="Meiryo UI" panose="020B0604030504040204" pitchFamily="50" charset="-128"/>
                        </a:rPr>
                        <a:t>No</a:t>
                      </a:r>
                      <a:endParaRPr lang="ja-JP" altLang="en-US" sz="1100" b="1" i="0" u="none" strike="noStrike">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データ名</a:t>
                      </a:r>
                    </a:p>
                  </a:txBody>
                  <a:tcPr marL="36000" marR="36000" marT="36000" marB="36000" anchor="ctr"/>
                </a:tc>
                <a:tc gridSpan="2">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作成にあたり準拠すべきルールやフォーマット等と</a:t>
                      </a:r>
                      <a:endParaRPr lang="en-US" altLang="ja-JP" sz="1100" b="1" i="0" u="none" strike="noStrike">
                        <a:solidFill>
                          <a:schemeClr val="bg1"/>
                        </a:solidFill>
                        <a:effectLst/>
                        <a:latin typeface="Meiryo UI" panose="020B0604030504040204" pitchFamily="50" charset="-128"/>
                        <a:ea typeface="Meiryo UI" panose="020B0604030504040204" pitchFamily="50" charset="-128"/>
                      </a:endParaRPr>
                    </a:p>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その内容</a:t>
                      </a:r>
                    </a:p>
                  </a:txBody>
                  <a:tcPr marL="36000" marR="36000" marT="36000" marB="36000" anchor="ctr"/>
                </a:tc>
                <a:tc hMerge="1">
                  <a:txBody>
                    <a:bodyPr/>
                    <a:lstStyle/>
                    <a:p>
                      <a:pPr algn="l" fontAlgn="ctr"/>
                      <a:endParaRPr lang="ja-JP" altLang="en-US" sz="1100" b="1" i="0" u="none" strike="noStrike">
                        <a:solidFill>
                          <a:srgbClr val="FFFFFF"/>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使用時の注意事項</a:t>
                      </a:r>
                    </a:p>
                  </a:txBody>
                  <a:tcPr marL="36000" marR="36000" marT="36000" marB="36000" anchor="ctr"/>
                </a:tc>
                <a:tc>
                  <a:txBody>
                    <a:bodyPr/>
                    <a:lstStyle/>
                    <a:p>
                      <a:pPr algn="l" fontAlgn="ctr"/>
                      <a:r>
                        <a:rPr lang="ja-JP" altLang="en-US" sz="1100" b="1" i="0" u="none" strike="noStrike">
                          <a:solidFill>
                            <a:srgbClr val="FFFFFF"/>
                          </a:solidFill>
                          <a:effectLst/>
                          <a:latin typeface="Meiryo UI" panose="020B0604030504040204" pitchFamily="50" charset="-128"/>
                          <a:ea typeface="Meiryo UI" panose="020B0604030504040204" pitchFamily="50" charset="-128"/>
                        </a:rPr>
                        <a:t>オープンデータとして公開することによる効果</a:t>
                      </a:r>
                    </a:p>
                  </a:txBody>
                  <a:tcPr marL="36000" marR="36000" marT="36000" marB="36000" anchor="ctr"/>
                </a:tc>
                <a:tc>
                  <a:txBody>
                    <a:bodyPr/>
                    <a:lstStyle/>
                    <a:p>
                      <a:pPr algn="l" fontAlgn="ctr"/>
                      <a:r>
                        <a:rPr lang="ja-JP" altLang="en-US" sz="1100" b="1" i="0" u="none" strike="noStrike">
                          <a:solidFill>
                            <a:srgbClr val="FFFFFF"/>
                          </a:solidFill>
                          <a:effectLst/>
                          <a:latin typeface="Meiryo UI" panose="020B0604030504040204" pitchFamily="50" charset="-128"/>
                          <a:ea typeface="Meiryo UI" panose="020B0604030504040204" pitchFamily="50" charset="-128"/>
                        </a:rPr>
                        <a:t>利活用の事例等</a:t>
                      </a:r>
                    </a:p>
                  </a:txBody>
                  <a:tcPr marL="36000" marR="36000" marT="36000" marB="36000" anchor="ctr"/>
                </a:tc>
                <a:tc>
                  <a:txBody>
                    <a:bodyPr/>
                    <a:lstStyle/>
                    <a:p>
                      <a:pPr algn="l" fontAlgn="ctr"/>
                      <a:r>
                        <a:rPr lang="ja-JP" altLang="en-US" sz="1100" b="1" i="0" u="none" strike="noStrike">
                          <a:solidFill>
                            <a:srgbClr val="FFFFFF"/>
                          </a:solidFill>
                          <a:effectLst/>
                          <a:latin typeface="Meiryo UI" panose="020B0604030504040204" pitchFamily="50" charset="-128"/>
                          <a:ea typeface="Meiryo UI" panose="020B0604030504040204" pitchFamily="50" charset="-128"/>
                        </a:rPr>
                        <a:t>分類（</a:t>
                      </a:r>
                      <a:r>
                        <a:rPr lang="en-US" altLang="ja-JP" sz="1100" b="1" i="0" u="none" strike="noStrike">
                          <a:solidFill>
                            <a:srgbClr val="FFFFFF"/>
                          </a:solidFill>
                          <a:effectLst/>
                          <a:latin typeface="Meiryo UI" panose="020B0604030504040204" pitchFamily="50" charset="-128"/>
                          <a:ea typeface="Meiryo UI" panose="020B0604030504040204" pitchFamily="50" charset="-128"/>
                        </a:rPr>
                        <a:t>※1</a:t>
                      </a:r>
                      <a:r>
                        <a:rPr lang="ja-JP" altLang="en-US" sz="1100" b="1" i="0" u="none" strike="noStrike">
                          <a:solidFill>
                            <a:srgbClr val="FFFFFF"/>
                          </a:solidFill>
                          <a:effectLst/>
                          <a:latin typeface="Meiryo UI" panose="020B0604030504040204" pitchFamily="50" charset="-128"/>
                          <a:ea typeface="Meiryo UI" panose="020B0604030504040204" pitchFamily="50" charset="-128"/>
                        </a:rPr>
                        <a:t>）</a:t>
                      </a:r>
                    </a:p>
                  </a:txBody>
                  <a:tcPr marL="36000" marR="36000" marT="36000" marB="36000" anchor="ctr"/>
                </a:tc>
                <a:extLst>
                  <a:ext uri="{0D108BD9-81ED-4DB2-BD59-A6C34878D82A}">
                    <a16:rowId xmlns:a16="http://schemas.microsoft.com/office/drawing/2014/main" val="10000"/>
                  </a:ext>
                </a:extLst>
              </a:tr>
              <a:tr h="1446846">
                <a:tc>
                  <a:txBody>
                    <a:bodyPr/>
                    <a:lstStyle/>
                    <a:p>
                      <a:pPr algn="r" fontAlgn="t"/>
                      <a:r>
                        <a:rPr lang="en-US" altLang="ja-JP" sz="1100" b="0" i="0" u="none" strike="noStrike">
                          <a:solidFill>
                            <a:schemeClr val="tx1"/>
                          </a:solidFill>
                          <a:effectLst/>
                          <a:latin typeface="Meiryo UI" panose="020B0604030504040204" pitchFamily="50" charset="-128"/>
                          <a:ea typeface="Meiryo UI" panose="020B0604030504040204" pitchFamily="50" charset="-128"/>
                        </a:rPr>
                        <a:t>14</a:t>
                      </a:r>
                      <a:endParaRPr lang="zh-TW"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algn="ctr" fontAlgn="t"/>
                      <a:r>
                        <a:rPr lang="en-US" altLang="ja-JP" sz="1100" b="0" i="0" u="none" strike="noStrike">
                          <a:solidFill>
                            <a:srgbClr val="000000"/>
                          </a:solidFill>
                          <a:effectLst/>
                          <a:latin typeface="Meiryo UI" panose="020B0604030504040204" pitchFamily="50" charset="-128"/>
                          <a:ea typeface="Meiryo UI" panose="020B0604030504040204" pitchFamily="50" charset="-128"/>
                        </a:rPr>
                        <a:t>9</a:t>
                      </a:r>
                      <a:endParaRPr lang="zh-TW"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marL="0" marR="0" lvl="0" indent="0" algn="l" defTabSz="742927" rtl="0" eaLnBrk="1" fontAlgn="t" latinLnBrk="0" hangingPunct="1">
                        <a:lnSpc>
                          <a:spcPct val="100000"/>
                        </a:lnSpc>
                        <a:spcBef>
                          <a:spcPts val="0"/>
                        </a:spcBef>
                        <a:spcAft>
                          <a:spcPts val="0"/>
                        </a:spcAft>
                        <a:buClrTx/>
                        <a:buSzTx/>
                        <a:buFontTx/>
                        <a:buNone/>
                        <a:tabLst/>
                        <a:defRPr/>
                      </a:pPr>
                      <a:r>
                        <a:rPr lang="zh-TW" altLang="en-US" sz="1100" b="0" i="0" u="none" strike="noStrike">
                          <a:solidFill>
                            <a:srgbClr val="000000"/>
                          </a:solidFill>
                          <a:effectLst/>
                          <a:latin typeface="Meiryo UI" panose="020B0604030504040204" pitchFamily="50" charset="-128"/>
                          <a:ea typeface="Meiryo UI" panose="020B0604030504040204" pitchFamily="50" charset="-128"/>
                        </a:rPr>
                        <a:t>消防水利施設一覧</a:t>
                      </a:r>
                    </a:p>
                    <a:p>
                      <a:pPr algn="l" fontAlgn="t"/>
                      <a:endParaRPr lang="zh-TW"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tc>
                <a:tc rowSpan="2">
                  <a:txBody>
                    <a:bodyPr/>
                    <a:lstStyle/>
                    <a:p>
                      <a:pPr algn="ctr"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データ項目定義書、フォーマット標準例（記載例とフォーマット）</a:t>
                      </a:r>
                    </a:p>
                  </a:txBody>
                  <a:tcPr marL="36000" marR="36000" marT="36000" marB="36000" vert="eaVert" anchor="ctr"/>
                </a:tc>
                <a:tc>
                  <a:txBody>
                    <a:bodyPr/>
                    <a:lstStyle/>
                    <a:p>
                      <a:pPr algn="l" fontAlgn="t"/>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説明</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消防水利施設の一覧</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データの単位</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消防水利施設の設備やスポット単位で一意。</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更新頻度の想定</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消防水利施設の新規設置、撤去、場所の変更等があったタイミングでの更新。</a:t>
                      </a:r>
                    </a:p>
                  </a:txBody>
                  <a:tcPr marL="36000" marR="36000" marT="36000" marB="36000"/>
                </a:tc>
                <a:tc rowSpan="2">
                  <a:txBody>
                    <a:bodyPr/>
                    <a:lstStyle/>
                    <a:p>
                      <a:pPr algn="ctr"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項目定義書の注意事項をご参照ください。</a:t>
                      </a:r>
                    </a:p>
                  </a:txBody>
                  <a:tcPr marL="36000" marR="36000" marT="36000" marB="36000" vert="eaVert" anchor="ctr"/>
                </a:tc>
                <a:tc>
                  <a:txBody>
                    <a:bodyPr/>
                    <a:lstStyle/>
                    <a:p>
                      <a:pPr algn="l"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本データセットをオープンデータとして公開することにより、担当区域外においても、最も近い消防水利施設の場所等が検索可能となり、迅速な対応が可能となる。</a:t>
                      </a:r>
                    </a:p>
                  </a:txBody>
                  <a:tcPr marL="36000" marR="36000" marT="36000" marB="36000"/>
                </a:tc>
                <a:tc>
                  <a:txBody>
                    <a:bodyPr/>
                    <a:lstStyle/>
                    <a:p>
                      <a:pPr algn="l"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全国水利台帳</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en-US" altLang="ja-JP" sz="1100" b="0" i="0" u="none" strike="noStrike">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a:solidFill>
                            <a:srgbClr val="000000"/>
                          </a:solidFill>
                          <a:effectLst/>
                          <a:latin typeface="Meiryo UI" panose="020B0604030504040204" pitchFamily="50" charset="-128"/>
                          <a:ea typeface="Meiryo UI" panose="020B0604030504040204" pitchFamily="50" charset="-128"/>
                        </a:rPr>
                        <a:t>火災現場にて、現場から近い水利を迅速に検索することが可能なアプリ。</a:t>
                      </a:r>
                    </a:p>
                  </a:txBody>
                  <a:tcPr marL="36000" marR="36000" marT="36000" marB="36000"/>
                </a:tc>
                <a:tc>
                  <a:txBody>
                    <a:bodyPr/>
                    <a:lstStyle/>
                    <a:p>
                      <a:pPr algn="l"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司法・安全・環境</a:t>
                      </a:r>
                    </a:p>
                  </a:txBody>
                  <a:tcPr marL="36000" marR="36000" marT="36000" marB="36000"/>
                </a:tc>
                <a:extLst>
                  <a:ext uri="{0D108BD9-81ED-4DB2-BD59-A6C34878D82A}">
                    <a16:rowId xmlns:a16="http://schemas.microsoft.com/office/drawing/2014/main" val="10001"/>
                  </a:ext>
                </a:extLst>
              </a:tr>
              <a:tr h="3435869">
                <a:tc>
                  <a:txBody>
                    <a:bodyPr/>
                    <a:lstStyle/>
                    <a:p>
                      <a:pPr algn="r" fontAlgn="t"/>
                      <a:r>
                        <a:rPr lang="en-US" altLang="ja-JP" sz="1100" b="0" i="0" u="none" strike="noStrike">
                          <a:solidFill>
                            <a:schemeClr val="tx1"/>
                          </a:solidFill>
                          <a:effectLst/>
                          <a:latin typeface="Meiryo UI" panose="020B0604030504040204" pitchFamily="50" charset="-128"/>
                          <a:ea typeface="Meiryo UI" panose="020B0604030504040204" pitchFamily="50" charset="-128"/>
                        </a:rPr>
                        <a:t>15</a:t>
                      </a:r>
                      <a:endParaRPr lang="zh-TW"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marL="0" marR="0" lvl="0" indent="0" algn="ctr" defTabSz="742927" rtl="0" eaLnBrk="1" fontAlgn="t" latinLnBrk="0" hangingPunct="1">
                        <a:lnSpc>
                          <a:spcPct val="100000"/>
                        </a:lnSpc>
                        <a:spcBef>
                          <a:spcPts val="0"/>
                        </a:spcBef>
                        <a:spcAft>
                          <a:spcPts val="0"/>
                        </a:spcAft>
                        <a:buClrTx/>
                        <a:buSzTx/>
                        <a:buFontTx/>
                        <a:buNone/>
                        <a:tabLst/>
                        <a:defRPr/>
                      </a:pPr>
                      <a:r>
                        <a:rPr lang="en-US" altLang="ja-JP" sz="1100" b="0" i="0" u="none" strike="noStrike">
                          <a:solidFill>
                            <a:schemeClr val="tx1"/>
                          </a:solidFill>
                          <a:effectLst/>
                          <a:latin typeface="Meiryo UI" panose="020B0604030504040204" pitchFamily="50" charset="-128"/>
                          <a:ea typeface="Meiryo UI" panose="020B0604030504040204" pitchFamily="50" charset="-128"/>
                        </a:rPr>
                        <a:t>A-1</a:t>
                      </a:r>
                    </a:p>
                  </a:txBody>
                  <a:tcPr marL="36000" marR="36000" marT="36000" marB="36000"/>
                </a:tc>
                <a:tc>
                  <a:txBody>
                    <a:bodyPr/>
                    <a:lstStyle/>
                    <a:p>
                      <a:pPr algn="l"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食品等営業許可・届出一覧</a:t>
                      </a:r>
                      <a:endParaRPr lang="zh-TW"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tc>
                <a:tc vMerge="1">
                  <a:txBody>
                    <a:bodyPr/>
                    <a:lstStyle/>
                    <a:p>
                      <a:pPr algn="ctr" fontAlgn="t"/>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vert="eaVert" anchor="ctr"/>
                </a:tc>
                <a:tc>
                  <a:txBody>
                    <a:bodyPr/>
                    <a:lstStyle/>
                    <a:p>
                      <a:pPr marL="0" marR="0" lvl="0" indent="0" algn="l" defTabSz="843772" rtl="0" eaLnBrk="1" fontAlgn="t" latinLnBrk="0" hangingPunct="1">
                        <a:lnSpc>
                          <a:spcPct val="100000"/>
                        </a:lnSpc>
                        <a:spcBef>
                          <a:spcPts val="0"/>
                        </a:spcBef>
                        <a:spcAft>
                          <a:spcPts val="0"/>
                        </a:spcAft>
                        <a:buClrTx/>
                        <a:buSzTx/>
                        <a:buFontTx/>
                        <a:buNone/>
                        <a:tabLst/>
                        <a:defRPr/>
                      </a:pPr>
                      <a:r>
                        <a:rPr lang="en-US" altLang="ja-JP" sz="1100" b="1" i="0" u="sng" strike="noStrike">
                          <a:solidFill>
                            <a:schemeClr val="tx1"/>
                          </a:solidFill>
                          <a:effectLst/>
                          <a:latin typeface="Meiryo UI" panose="020B0604030504040204" pitchFamily="50" charset="-128"/>
                          <a:ea typeface="Meiryo UI" panose="020B0604030504040204" pitchFamily="50" charset="-128"/>
                        </a:rPr>
                        <a:t>【</a:t>
                      </a:r>
                      <a:r>
                        <a:rPr lang="ja-JP" altLang="en-US" sz="1100" b="1" i="0" u="sng" strike="noStrike">
                          <a:solidFill>
                            <a:schemeClr val="tx1"/>
                          </a:solidFill>
                          <a:effectLst/>
                          <a:latin typeface="Meiryo UI" panose="020B0604030504040204" pitchFamily="50" charset="-128"/>
                          <a:ea typeface="Meiryo UI" panose="020B0604030504040204" pitchFamily="50" charset="-128"/>
                        </a:rPr>
                        <a:t>説明</a:t>
                      </a:r>
                      <a:r>
                        <a:rPr lang="en-US" altLang="ja-JP" sz="1100" b="1" i="0" u="sng" strike="noStrike">
                          <a:solidFill>
                            <a:schemeClr val="tx1"/>
                          </a:solidFill>
                          <a:effectLst/>
                          <a:latin typeface="Meiryo UI" panose="020B0604030504040204" pitchFamily="50" charset="-128"/>
                          <a:ea typeface="Meiryo UI" panose="020B0604030504040204" pitchFamily="50" charset="-128"/>
                        </a:rPr>
                        <a:t>】</a:t>
                      </a:r>
                      <a:br>
                        <a:rPr lang="ja-JP" altLang="en-US" sz="1100" b="0" i="0" u="none" strike="noStrike">
                          <a:solidFill>
                            <a:schemeClr val="tx1"/>
                          </a:solidFill>
                          <a:effectLst/>
                          <a:latin typeface="Meiryo UI" panose="020B0604030504040204" pitchFamily="50" charset="-128"/>
                          <a:ea typeface="Meiryo UI" panose="020B0604030504040204" pitchFamily="50" charset="-128"/>
                        </a:rPr>
                      </a:br>
                      <a:r>
                        <a:rPr lang="ja-JP" altLang="en-US" sz="1100" b="0" i="0" u="none" strike="noStrike">
                          <a:solidFill>
                            <a:schemeClr val="tx1"/>
                          </a:solidFill>
                          <a:effectLst/>
                          <a:latin typeface="Meiryo UI" panose="020B0604030504040204" pitchFamily="50" charset="-128"/>
                          <a:ea typeface="Meiryo UI" panose="020B0604030504040204" pitchFamily="50" charset="-128"/>
                        </a:rPr>
                        <a:t>食品等営業許可・届出についての一覧</a:t>
                      </a:r>
                      <a:endParaRPr lang="en-US" altLang="ja-JP" sz="1100" b="0" i="0" u="none" strike="noStrike">
                        <a:solidFill>
                          <a:schemeClr val="tx1"/>
                        </a:solidFill>
                        <a:effectLst/>
                        <a:latin typeface="Meiryo UI" panose="020B0604030504040204" pitchFamily="50" charset="-128"/>
                        <a:ea typeface="Meiryo UI" panose="020B0604030504040204" pitchFamily="50" charset="-128"/>
                      </a:endParaRPr>
                    </a:p>
                    <a:p>
                      <a:pPr marL="0" marR="0" lvl="0" indent="0" algn="l" defTabSz="843772" rtl="0" eaLnBrk="1" fontAlgn="t" latinLnBrk="0" hangingPunct="1">
                        <a:lnSpc>
                          <a:spcPct val="100000"/>
                        </a:lnSpc>
                        <a:spcBef>
                          <a:spcPts val="0"/>
                        </a:spcBef>
                        <a:spcAft>
                          <a:spcPts val="300"/>
                        </a:spcAft>
                        <a:buClrTx/>
                        <a:buSzTx/>
                        <a:buFontTx/>
                        <a:buNone/>
                        <a:tabLst/>
                        <a:defRPr/>
                      </a:pPr>
                      <a:r>
                        <a:rPr lang="en-US" altLang="ja-JP" sz="1100" b="0" i="0" u="none" strike="noStrike">
                          <a:solidFill>
                            <a:schemeClr val="tx1"/>
                          </a:solidFill>
                          <a:effectLst/>
                          <a:latin typeface="Meiryo UI" panose="020B0604030504040204" pitchFamily="50" charset="-128"/>
                          <a:ea typeface="Meiryo UI" panose="020B0604030504040204" pitchFamily="50" charset="-128"/>
                        </a:rPr>
                        <a:t>(</a:t>
                      </a:r>
                      <a:r>
                        <a:rPr lang="ja-JP" altLang="en-US" sz="1100" b="0" i="0" u="none" strike="noStrike">
                          <a:solidFill>
                            <a:schemeClr val="tx1"/>
                          </a:solidFill>
                          <a:effectLst/>
                          <a:latin typeface="Meiryo UI" panose="020B0604030504040204" pitchFamily="50" charset="-128"/>
                          <a:ea typeface="Meiryo UI" panose="020B0604030504040204" pitchFamily="50" charset="-128"/>
                        </a:rPr>
                        <a:t>公開方法として、以下の２つの方法が有る。フォーマットは同じものを使用。</a:t>
                      </a:r>
                      <a:r>
                        <a:rPr lang="en-US" altLang="ja-JP" sz="1100" b="0" i="0" u="none" strike="noStrike">
                          <a:solidFill>
                            <a:schemeClr val="tx1"/>
                          </a:solidFill>
                          <a:effectLst/>
                          <a:latin typeface="Meiryo UI" panose="020B0604030504040204" pitchFamily="50" charset="-128"/>
                          <a:ea typeface="Meiryo UI" panose="020B0604030504040204" pitchFamily="50" charset="-128"/>
                        </a:rPr>
                        <a:t>)</a:t>
                      </a:r>
                    </a:p>
                    <a:p>
                      <a:pPr marL="0" marR="0" lvl="0" indent="0" algn="l" defTabSz="843772" rtl="0" eaLnBrk="1" fontAlgn="t" latinLnBrk="0" hangingPunct="1">
                        <a:lnSpc>
                          <a:spcPct val="100000"/>
                        </a:lnSpc>
                        <a:spcBef>
                          <a:spcPts val="0"/>
                        </a:spcBef>
                        <a:spcAft>
                          <a:spcPts val="0"/>
                        </a:spcAft>
                        <a:buClrTx/>
                        <a:buSzTx/>
                        <a:buFontTx/>
                        <a:buNone/>
                        <a:tabLst/>
                        <a:defRPr/>
                      </a:pPr>
                      <a:r>
                        <a:rPr lang="ja-JP" altLang="en-US" sz="1100" b="1" i="0" u="none" strike="noStrike">
                          <a:solidFill>
                            <a:schemeClr val="tx1"/>
                          </a:solidFill>
                          <a:effectLst/>
                          <a:latin typeface="Meiryo UI" panose="020B0604030504040204" pitchFamily="50" charset="-128"/>
                          <a:ea typeface="Meiryo UI" panose="020B0604030504040204" pitchFamily="50" charset="-128"/>
                        </a:rPr>
                        <a:t>①全許可・届出一覧</a:t>
                      </a:r>
                      <a:endParaRPr lang="en-US" altLang="ja-JP" sz="1100" b="1" i="0" u="none" strike="noStrike">
                        <a:solidFill>
                          <a:schemeClr val="tx1"/>
                        </a:solidFill>
                        <a:effectLst/>
                        <a:latin typeface="Meiryo UI" panose="020B0604030504040204" pitchFamily="50" charset="-128"/>
                        <a:ea typeface="Meiryo UI" panose="020B0604030504040204" pitchFamily="50" charset="-128"/>
                      </a:endParaRPr>
                    </a:p>
                    <a:p>
                      <a:pPr algn="l" fontAlgn="t"/>
                      <a:r>
                        <a:rPr lang="ja-JP" altLang="en-US" sz="1100" b="0" i="0" u="none" strike="noStrike">
                          <a:solidFill>
                            <a:schemeClr val="tx1"/>
                          </a:solidFill>
                          <a:effectLst/>
                          <a:latin typeface="Meiryo UI" panose="020B0604030504040204" pitchFamily="50" charset="-128"/>
                          <a:ea typeface="Meiryo UI" panose="020B0604030504040204" pitchFamily="50" charset="-128"/>
                        </a:rPr>
                        <a:t>ある時点におけるすべての許可・届出情報を公開する一覧で、基本的にはこちらの一覧の公開を推奨。</a:t>
                      </a:r>
                      <a:endParaRPr lang="en-US" altLang="ja-JP" sz="1100" b="0" i="0" u="none" strike="noStrike">
                        <a:solidFill>
                          <a:schemeClr val="tx1"/>
                        </a:solidFill>
                        <a:effectLst/>
                        <a:latin typeface="Meiryo UI" panose="020B0604030504040204" pitchFamily="50" charset="-128"/>
                        <a:ea typeface="Meiryo UI" panose="020B0604030504040204" pitchFamily="50" charset="-128"/>
                      </a:endParaRPr>
                    </a:p>
                    <a:p>
                      <a:pPr algn="l" fontAlgn="t"/>
                      <a:r>
                        <a:rPr lang="ja-JP" altLang="en-US" sz="1100" b="1" i="0" u="none" strike="noStrike">
                          <a:solidFill>
                            <a:schemeClr val="tx1"/>
                          </a:solidFill>
                          <a:effectLst/>
                          <a:latin typeface="Meiryo UI" panose="020B0604030504040204" pitchFamily="50" charset="-128"/>
                          <a:ea typeface="Meiryo UI" panose="020B0604030504040204" pitchFamily="50" charset="-128"/>
                        </a:rPr>
                        <a:t>②新規許可・届出一覧</a:t>
                      </a:r>
                      <a:endParaRPr lang="en-US" altLang="ja-JP" sz="1100" b="1" i="0" u="none" strike="noStrike">
                        <a:solidFill>
                          <a:schemeClr val="tx1"/>
                        </a:solidFill>
                        <a:effectLst/>
                        <a:latin typeface="Meiryo UI" panose="020B0604030504040204" pitchFamily="50" charset="-128"/>
                        <a:ea typeface="Meiryo UI" panose="020B0604030504040204" pitchFamily="50" charset="-128"/>
                      </a:endParaRPr>
                    </a:p>
                    <a:p>
                      <a:pPr algn="l" fontAlgn="t">
                        <a:spcAft>
                          <a:spcPts val="600"/>
                        </a:spcAft>
                      </a:pPr>
                      <a:r>
                        <a:rPr lang="ja-JP" altLang="en-US" sz="1100" b="0" i="0" u="none" strike="noStrike">
                          <a:solidFill>
                            <a:schemeClr val="tx1"/>
                          </a:solidFill>
                          <a:effectLst/>
                          <a:latin typeface="Meiryo UI" panose="020B0604030504040204" pitchFamily="50" charset="-128"/>
                          <a:ea typeface="Meiryo UI" panose="020B0604030504040204" pitchFamily="50" charset="-128"/>
                        </a:rPr>
                        <a:t>一定期間において受領した許可・届出情報を公開する一覧で、全許可・届出一覧の公開が困難である場合、こちらの一覧を公開。</a:t>
                      </a:r>
                      <a:endParaRPr lang="en-US" altLang="ja-JP" sz="1100" b="0" i="0" u="none" strike="noStrike">
                        <a:solidFill>
                          <a:schemeClr val="tx1"/>
                        </a:solidFill>
                        <a:effectLst/>
                        <a:latin typeface="Meiryo UI" panose="020B0604030504040204" pitchFamily="50" charset="-128"/>
                        <a:ea typeface="Meiryo UI" panose="020B0604030504040204" pitchFamily="50" charset="-128"/>
                      </a:endParaRPr>
                    </a:p>
                    <a:p>
                      <a:pPr algn="l" fontAlgn="t"/>
                      <a:r>
                        <a:rPr lang="en-US" altLang="ja-JP" sz="1100" b="1" i="0" u="sng" strike="noStrike">
                          <a:solidFill>
                            <a:schemeClr val="tx1"/>
                          </a:solidFill>
                          <a:effectLst/>
                          <a:latin typeface="Meiryo UI" panose="020B0604030504040204" pitchFamily="50" charset="-128"/>
                          <a:ea typeface="Meiryo UI" panose="020B0604030504040204" pitchFamily="50" charset="-128"/>
                        </a:rPr>
                        <a:t>【</a:t>
                      </a:r>
                      <a:r>
                        <a:rPr lang="ja-JP" altLang="en-US" sz="1100" b="1" i="0" u="sng" strike="noStrike">
                          <a:solidFill>
                            <a:schemeClr val="tx1"/>
                          </a:solidFill>
                          <a:effectLst/>
                          <a:latin typeface="Meiryo UI" panose="020B0604030504040204" pitchFamily="50" charset="-128"/>
                          <a:ea typeface="Meiryo UI" panose="020B0604030504040204" pitchFamily="50" charset="-128"/>
                        </a:rPr>
                        <a:t>データの単位</a:t>
                      </a:r>
                      <a:r>
                        <a:rPr lang="en-US" altLang="ja-JP" sz="1100" b="1" i="0" u="sng" strike="noStrike">
                          <a:solidFill>
                            <a:schemeClr val="tx1"/>
                          </a:solidFill>
                          <a:effectLst/>
                          <a:latin typeface="Meiryo UI" panose="020B0604030504040204" pitchFamily="50" charset="-128"/>
                          <a:ea typeface="Meiryo UI" panose="020B0604030504040204" pitchFamily="50" charset="-128"/>
                        </a:rPr>
                        <a:t>】</a:t>
                      </a:r>
                      <a:br>
                        <a:rPr lang="ja-JP" altLang="en-US" sz="1100" b="0" i="0" u="none" strike="noStrike">
                          <a:solidFill>
                            <a:schemeClr val="tx1"/>
                          </a:solidFill>
                          <a:effectLst/>
                          <a:latin typeface="Meiryo UI" panose="020B0604030504040204" pitchFamily="50" charset="-128"/>
                          <a:ea typeface="Meiryo UI" panose="020B0604030504040204" pitchFamily="50" charset="-128"/>
                        </a:rPr>
                      </a:br>
                      <a:r>
                        <a:rPr lang="ja-JP" altLang="en-US" sz="1100" b="1" i="0" u="none" strike="noStrike">
                          <a:solidFill>
                            <a:schemeClr val="tx1"/>
                          </a:solidFill>
                          <a:effectLst/>
                          <a:latin typeface="Meiryo UI" panose="020B0604030504040204" pitchFamily="50" charset="-128"/>
                          <a:ea typeface="Meiryo UI" panose="020B0604030504040204" pitchFamily="50" charset="-128"/>
                        </a:rPr>
                        <a:t>①全許可・届出一覧</a:t>
                      </a:r>
                      <a:endParaRPr lang="en-US" altLang="ja-JP" sz="1100" b="1" i="0" u="none" strike="noStrike">
                        <a:solidFill>
                          <a:schemeClr val="tx1"/>
                        </a:solidFill>
                        <a:effectLst/>
                        <a:latin typeface="Meiryo UI" panose="020B0604030504040204" pitchFamily="50" charset="-128"/>
                        <a:ea typeface="Meiryo UI" panose="020B0604030504040204" pitchFamily="50" charset="-128"/>
                      </a:endParaRPr>
                    </a:p>
                    <a:p>
                      <a:pPr algn="l" fontAlgn="t"/>
                      <a:r>
                        <a:rPr lang="ja-JP" altLang="en-US" sz="1100" b="0" i="0" u="none" strike="noStrike">
                          <a:solidFill>
                            <a:schemeClr val="tx1"/>
                          </a:solidFill>
                          <a:effectLst/>
                          <a:latin typeface="Meiryo UI" panose="020B0604030504040204" pitchFamily="50" charset="-128"/>
                          <a:ea typeface="Meiryo UI" panose="020B0604030504040204" pitchFamily="50" charset="-128"/>
                        </a:rPr>
                        <a:t>施設単位で一意。</a:t>
                      </a:r>
                      <a:endParaRPr lang="en-US" altLang="ja-JP" sz="1100" b="0" i="0" u="none" strike="noStrike">
                        <a:solidFill>
                          <a:schemeClr val="tx1"/>
                        </a:solidFill>
                        <a:effectLst/>
                        <a:latin typeface="Meiryo UI" panose="020B0604030504040204" pitchFamily="50" charset="-128"/>
                        <a:ea typeface="Meiryo UI" panose="020B0604030504040204" pitchFamily="50" charset="-128"/>
                      </a:endParaRPr>
                    </a:p>
                    <a:p>
                      <a:pPr algn="l" fontAlgn="t"/>
                      <a:r>
                        <a:rPr lang="ja-JP" altLang="en-US" sz="1100" b="1" i="0" u="none" strike="noStrike">
                          <a:solidFill>
                            <a:schemeClr val="tx1"/>
                          </a:solidFill>
                          <a:effectLst/>
                          <a:latin typeface="Meiryo UI" panose="020B0604030504040204" pitchFamily="50" charset="-128"/>
                          <a:ea typeface="Meiryo UI" panose="020B0604030504040204" pitchFamily="50" charset="-128"/>
                        </a:rPr>
                        <a:t>②新規許可・届出一覧</a:t>
                      </a:r>
                      <a:endParaRPr lang="en-US" altLang="ja-JP" sz="1100" b="1" i="0" u="none" strike="noStrike">
                        <a:solidFill>
                          <a:schemeClr val="tx1"/>
                        </a:solidFill>
                        <a:effectLst/>
                        <a:latin typeface="Meiryo UI" panose="020B0604030504040204" pitchFamily="50" charset="-128"/>
                        <a:ea typeface="Meiryo UI" panose="020B0604030504040204" pitchFamily="50" charset="-128"/>
                      </a:endParaRPr>
                    </a:p>
                    <a:p>
                      <a:pPr algn="l" fontAlgn="t">
                        <a:spcAft>
                          <a:spcPts val="600"/>
                        </a:spcAft>
                      </a:pPr>
                      <a:r>
                        <a:rPr lang="ja-JP" altLang="en-US" sz="1100" b="0" i="0" u="none" strike="noStrike">
                          <a:solidFill>
                            <a:schemeClr val="tx1"/>
                          </a:solidFill>
                          <a:effectLst/>
                          <a:latin typeface="Meiryo UI" panose="020B0604030504040204" pitchFamily="50" charset="-128"/>
                          <a:ea typeface="Meiryo UI" panose="020B0604030504040204" pitchFamily="50" charset="-128"/>
                        </a:rPr>
                        <a:t>申請単位で一意。</a:t>
                      </a:r>
                      <a:endParaRPr lang="en-US" altLang="ja-JP" sz="1100" b="0" i="0" u="none" strike="noStrike">
                        <a:solidFill>
                          <a:schemeClr val="tx1"/>
                        </a:solidFill>
                        <a:effectLst/>
                        <a:latin typeface="Meiryo UI" panose="020B0604030504040204" pitchFamily="50" charset="-128"/>
                        <a:ea typeface="Meiryo UI" panose="020B0604030504040204" pitchFamily="50" charset="-128"/>
                      </a:endParaRPr>
                    </a:p>
                    <a:p>
                      <a:pPr algn="l" fontAlgn="t">
                        <a:spcAft>
                          <a:spcPts val="600"/>
                        </a:spcAft>
                      </a:pPr>
                      <a:r>
                        <a:rPr lang="en-US" altLang="ja-JP" sz="1100" b="1" i="0" u="sng" strike="noStrike">
                          <a:solidFill>
                            <a:schemeClr val="tx1"/>
                          </a:solidFill>
                          <a:effectLst/>
                          <a:latin typeface="Meiryo UI" panose="020B0604030504040204" pitchFamily="50" charset="-128"/>
                          <a:ea typeface="Meiryo UI" panose="020B0604030504040204" pitchFamily="50" charset="-128"/>
                        </a:rPr>
                        <a:t>【</a:t>
                      </a:r>
                      <a:r>
                        <a:rPr lang="ja-JP" altLang="en-US" sz="1100" b="1" i="0" u="sng" strike="noStrike">
                          <a:solidFill>
                            <a:schemeClr val="tx1"/>
                          </a:solidFill>
                          <a:effectLst/>
                          <a:latin typeface="Meiryo UI" panose="020B0604030504040204" pitchFamily="50" charset="-128"/>
                          <a:ea typeface="Meiryo UI" panose="020B0604030504040204" pitchFamily="50" charset="-128"/>
                        </a:rPr>
                        <a:t>更新頻度の想定</a:t>
                      </a:r>
                      <a:r>
                        <a:rPr lang="en-US" altLang="ja-JP" sz="1100" b="1" i="0" u="sng" strike="noStrike">
                          <a:solidFill>
                            <a:schemeClr val="tx1"/>
                          </a:solidFill>
                          <a:effectLst/>
                          <a:latin typeface="Meiryo UI" panose="020B0604030504040204" pitchFamily="50" charset="-128"/>
                          <a:ea typeface="Meiryo UI" panose="020B0604030504040204" pitchFamily="50" charset="-128"/>
                        </a:rPr>
                        <a:t>】</a:t>
                      </a:r>
                      <a:br>
                        <a:rPr lang="ja-JP" altLang="en-US" sz="1100" b="0" i="0" u="none" strike="noStrike">
                          <a:solidFill>
                            <a:schemeClr val="tx1"/>
                          </a:solidFill>
                          <a:effectLst/>
                          <a:latin typeface="Meiryo UI" panose="020B0604030504040204" pitchFamily="50" charset="-128"/>
                          <a:ea typeface="Meiryo UI" panose="020B0604030504040204" pitchFamily="50" charset="-128"/>
                        </a:rPr>
                      </a:br>
                      <a:r>
                        <a:rPr lang="ja-JP" altLang="en-US" sz="1100" b="0" i="0" u="none" strike="noStrike">
                          <a:solidFill>
                            <a:schemeClr val="tx1"/>
                          </a:solidFill>
                          <a:effectLst/>
                          <a:latin typeface="Meiryo UI" panose="020B0604030504040204" pitchFamily="50" charset="-128"/>
                          <a:ea typeface="Meiryo UI" panose="020B0604030504040204" pitchFamily="50" charset="-128"/>
                        </a:rPr>
                        <a:t>毎月</a:t>
                      </a:r>
                      <a:r>
                        <a:rPr lang="en-US" altLang="ja-JP" sz="1100" b="0" i="0" u="none" strike="noStrike">
                          <a:solidFill>
                            <a:schemeClr val="tx1"/>
                          </a:solidFill>
                          <a:effectLst/>
                          <a:latin typeface="Meiryo UI" panose="020B0604030504040204" pitchFamily="50" charset="-128"/>
                          <a:ea typeface="Meiryo UI" panose="020B0604030504040204" pitchFamily="50" charset="-128"/>
                        </a:rPr>
                        <a:t>1</a:t>
                      </a:r>
                      <a:r>
                        <a:rPr lang="ja-JP" altLang="en-US" sz="1100" b="0" i="0" u="none" strike="noStrike">
                          <a:solidFill>
                            <a:schemeClr val="tx1"/>
                          </a:solidFill>
                          <a:effectLst/>
                          <a:latin typeface="Meiryo UI" panose="020B0604030504040204" pitchFamily="50" charset="-128"/>
                          <a:ea typeface="Meiryo UI" panose="020B0604030504040204" pitchFamily="50" charset="-128"/>
                        </a:rPr>
                        <a:t>回更新。</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tc>
                <a:tc vMerge="1">
                  <a:txBody>
                    <a:bodyPr/>
                    <a:lstStyle/>
                    <a:p>
                      <a:pPr algn="ctr" fontAlgn="t"/>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vert="eaVert" anchor="ctr"/>
                </a:tc>
                <a:tc>
                  <a:txBody>
                    <a:bodyPr/>
                    <a:lstStyle/>
                    <a:p>
                      <a:pPr algn="l" fontAlgn="t"/>
                      <a:r>
                        <a:rPr lang="ja-JP" altLang="en-US" sz="1100" b="0" i="0" u="none" strike="noStrike">
                          <a:solidFill>
                            <a:schemeClr val="tx1"/>
                          </a:solidFill>
                          <a:effectLst/>
                          <a:latin typeface="Meiryo UI" panose="020B0604030504040204" pitchFamily="50" charset="-128"/>
                          <a:ea typeface="Meiryo UI" panose="020B0604030504040204" pitchFamily="50" charset="-128"/>
                        </a:rPr>
                        <a:t>本データセットをオープンデータとして公開することにより、以下に繋がることが期待される。</a:t>
                      </a:r>
                    </a:p>
                    <a:p>
                      <a:pPr marL="108000" indent="-108000" algn="l" fontAlgn="t">
                        <a:buFont typeface="Arial" panose="020B0604020202020204" pitchFamily="34" charset="0"/>
                        <a:buChar char="•"/>
                      </a:pPr>
                      <a:r>
                        <a:rPr lang="ja-JP" altLang="en-US" sz="1100" b="0" i="0" u="none" strike="noStrike">
                          <a:solidFill>
                            <a:schemeClr val="tx1"/>
                          </a:solidFill>
                          <a:effectLst/>
                          <a:latin typeface="Meiryo UI" panose="020B0604030504040204" pitchFamily="50" charset="-128"/>
                          <a:ea typeface="Meiryo UI" panose="020B0604030504040204" pitchFamily="50" charset="-128"/>
                        </a:rPr>
                        <a:t>既存の飲食店等の検索サービス事業者での活用が可能となり、飲食店等の正確かつタイムリーな検索が実現され、外食情報提供希望者の利便性向上及び新規飲食店開業者への</a:t>
                      </a:r>
                      <a:r>
                        <a:rPr lang="en-US" altLang="ja-JP" sz="1100" b="0" i="0" u="none" strike="noStrike">
                          <a:solidFill>
                            <a:schemeClr val="tx1"/>
                          </a:solidFill>
                          <a:effectLst/>
                          <a:latin typeface="Meiryo UI" panose="020B0604030504040204" pitchFamily="50" charset="-128"/>
                          <a:ea typeface="Meiryo UI" panose="020B0604030504040204" pitchFamily="50" charset="-128"/>
                        </a:rPr>
                        <a:t>PR</a:t>
                      </a:r>
                      <a:r>
                        <a:rPr lang="ja-JP" altLang="en-US" sz="1100" b="0" i="0" u="none" strike="noStrike">
                          <a:solidFill>
                            <a:schemeClr val="tx1"/>
                          </a:solidFill>
                          <a:effectLst/>
                          <a:latin typeface="Meiryo UI" panose="020B0604030504040204" pitchFamily="50" charset="-128"/>
                          <a:ea typeface="Meiryo UI" panose="020B0604030504040204" pitchFamily="50" charset="-128"/>
                        </a:rPr>
                        <a:t>支援に繋がる</a:t>
                      </a:r>
                      <a:endParaRPr lang="en-US" altLang="ja-JP" sz="1100" b="0" i="0" u="none" strike="noStrike">
                        <a:solidFill>
                          <a:schemeClr val="tx1"/>
                        </a:solidFill>
                        <a:effectLst/>
                        <a:latin typeface="Meiryo UI" panose="020B0604030504040204" pitchFamily="50" charset="-128"/>
                        <a:ea typeface="Meiryo UI" panose="020B0604030504040204" pitchFamily="50" charset="-128"/>
                      </a:endParaRPr>
                    </a:p>
                    <a:p>
                      <a:pPr marL="108000" indent="-108000" algn="l" fontAlgn="t">
                        <a:buFont typeface="Arial" panose="020B0604020202020204" pitchFamily="34" charset="0"/>
                        <a:buChar char="•"/>
                      </a:pPr>
                      <a:r>
                        <a:rPr lang="ja-JP" altLang="en-US" sz="1100" b="0" i="0" u="none" strike="noStrike">
                          <a:solidFill>
                            <a:schemeClr val="tx1"/>
                          </a:solidFill>
                          <a:effectLst/>
                          <a:latin typeface="Meiryo UI" panose="020B0604030504040204" pitchFamily="50" charset="-128"/>
                          <a:ea typeface="Meiryo UI" panose="020B0604030504040204" pitchFamily="50" charset="-128"/>
                        </a:rPr>
                        <a:t>飲食関連情報サービスに新規参入する事業者が飲食店等のデータを整備するコストが低廉になり、新規参入促進による飲食業界活性化に繋がる</a:t>
                      </a:r>
                      <a:endParaRPr lang="en-US" altLang="ja-JP" sz="1100" b="0" i="0" u="none" strike="noStrike">
                        <a:solidFill>
                          <a:schemeClr val="tx1"/>
                        </a:solidFill>
                        <a:effectLst/>
                        <a:latin typeface="Meiryo UI" panose="020B0604030504040204" pitchFamily="50" charset="-128"/>
                        <a:ea typeface="Meiryo UI" panose="020B0604030504040204" pitchFamily="50" charset="-128"/>
                      </a:endParaRPr>
                    </a:p>
                    <a:p>
                      <a:pPr marL="108000" indent="-108000" algn="l" fontAlgn="t">
                        <a:buFont typeface="Arial" panose="020B0604020202020204" pitchFamily="34" charset="0"/>
                        <a:buChar char="•"/>
                      </a:pPr>
                      <a:r>
                        <a:rPr lang="ja-JP" altLang="en-US" sz="1100" b="0" i="0" u="none" strike="noStrike">
                          <a:solidFill>
                            <a:schemeClr val="tx1"/>
                          </a:solidFill>
                          <a:effectLst/>
                          <a:latin typeface="Meiryo UI" panose="020B0604030504040204" pitchFamily="50" charset="-128"/>
                          <a:ea typeface="Meiryo UI" panose="020B0604030504040204" pitchFamily="50" charset="-128"/>
                        </a:rPr>
                        <a:t>比較的情報公開請求が多い分野の為、オープンデータ公開により、情報公開請求件数が減り、地方公共団体の業務負荷の軽減に繋がる</a:t>
                      </a:r>
                      <a:endParaRPr lang="en-US" altLang="ja-JP" sz="1100" b="0" i="0" u="none" strike="noStrike">
                        <a:solidFill>
                          <a:schemeClr val="tx1"/>
                        </a:solidFill>
                        <a:effectLst/>
                        <a:latin typeface="Meiryo UI" panose="020B0604030504040204" pitchFamily="50" charset="-128"/>
                        <a:ea typeface="Meiryo UI" panose="020B0604030504040204" pitchFamily="50" charset="-128"/>
                      </a:endParaRPr>
                    </a:p>
                    <a:p>
                      <a:pPr marL="0" indent="0" algn="l" fontAlgn="t">
                        <a:buFont typeface="Arial" panose="020B0604020202020204" pitchFamily="34" charset="0"/>
                        <a:buNone/>
                      </a:pP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algn="l" fontAlgn="t"/>
                      <a:r>
                        <a:rPr lang="ja-JP" altLang="en-US" sz="1100" b="0" i="0" u="none" strike="noStrike">
                          <a:solidFill>
                            <a:schemeClr val="tx1"/>
                          </a:solidFill>
                          <a:effectLst/>
                          <a:latin typeface="Meiryo UI" panose="020B0604030504040204" pitchFamily="50" charset="-128"/>
                          <a:ea typeface="Meiryo UI" panose="020B0604030504040204" pitchFamily="50" charset="-128"/>
                        </a:rPr>
                        <a:t>現状は公開している地方公共団体が限られており、また地方公共団体ごとにデータフォーマットが統一されていないことから、利活用には至っていないが、利活用を希望する事業者は存在。</a:t>
                      </a:r>
                      <a:endParaRPr lang="en-US" altLang="ja-JP" sz="1100" b="0" i="0" u="none" strike="noStrike">
                        <a:solidFill>
                          <a:schemeClr val="tx1"/>
                        </a:solidFill>
                        <a:effectLst/>
                        <a:latin typeface="Meiryo UI" panose="020B0604030504040204" pitchFamily="50" charset="-128"/>
                        <a:ea typeface="Meiryo UI" panose="020B0604030504040204" pitchFamily="50" charset="-128"/>
                      </a:endParaRPr>
                    </a:p>
                    <a:p>
                      <a:pPr algn="l" fontAlgn="t"/>
                      <a:r>
                        <a:rPr lang="ja-JP" altLang="en-US" sz="1100" b="0" i="0" u="none" strike="noStrike">
                          <a:solidFill>
                            <a:schemeClr val="tx1"/>
                          </a:solidFill>
                          <a:effectLst/>
                          <a:latin typeface="Meiryo UI" panose="020B0604030504040204" pitchFamily="50" charset="-128"/>
                          <a:ea typeface="Meiryo UI" panose="020B0604030504040204" pitchFamily="50" charset="-128"/>
                        </a:rPr>
                        <a:t>（「推奨データセットの活用が見込まれるアプリ例」を参照。）</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algn="l" fontAlgn="t"/>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商業・サービス業</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tc>
                <a:extLst>
                  <a:ext uri="{0D108BD9-81ED-4DB2-BD59-A6C34878D82A}">
                    <a16:rowId xmlns:a16="http://schemas.microsoft.com/office/drawing/2014/main" val="1588211353"/>
                  </a:ext>
                </a:extLst>
              </a:tr>
            </a:tbl>
          </a:graphicData>
        </a:graphic>
      </p:graphicFrame>
      <p:sp>
        <p:nvSpPr>
          <p:cNvPr id="6" name="タイトル 2">
            <a:extLst>
              <a:ext uri="{FF2B5EF4-FFF2-40B4-BE49-F238E27FC236}">
                <a16:creationId xmlns:a16="http://schemas.microsoft.com/office/drawing/2014/main" id="{5AD80340-BABC-548D-9295-1060E381F690}"/>
              </a:ext>
            </a:extLst>
          </p:cNvPr>
          <p:cNvSpPr>
            <a:spLocks noGrp="1"/>
          </p:cNvSpPr>
          <p:nvPr>
            <p:ph type="title"/>
          </p:nvPr>
        </p:nvSpPr>
        <p:spPr>
          <a:xfrm>
            <a:off x="648000" y="409801"/>
            <a:ext cx="8710009" cy="757130"/>
          </a:xfrm>
        </p:spPr>
        <p:txBody>
          <a:bodyPr/>
          <a:lstStyle/>
          <a:p>
            <a:r>
              <a:rPr lang="ja-JP" altLang="en-US" sz="2400" b="0" dirty="0">
                <a:latin typeface="Meiryo UI" panose="020B0604030504040204" pitchFamily="50" charset="-128"/>
                <a:ea typeface="Meiryo UI" panose="020B0604030504040204" pitchFamily="50" charset="-128"/>
                <a:cs typeface="Meiryo UI" panose="020B0604030504040204" pitchFamily="50" charset="-128"/>
              </a:rPr>
              <a:t>自治体標準オープンデータセット（旧：推奨データセット）一覧（８）</a:t>
            </a:r>
            <a:endParaRPr kumimoji="1" lang="ja-JP" altLang="en-US" sz="2400" dirty="0"/>
          </a:p>
        </p:txBody>
      </p:sp>
    </p:spTree>
    <p:extLst>
      <p:ext uri="{BB962C8B-B14F-4D97-AF65-F5344CB8AC3E}">
        <p14:creationId xmlns:p14="http://schemas.microsoft.com/office/powerpoint/2010/main" val="34408811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a:extLst>
              <a:ext uri="{FF2B5EF4-FFF2-40B4-BE49-F238E27FC236}">
                <a16:creationId xmlns:a16="http://schemas.microsoft.com/office/drawing/2014/main" id="{4534C589-DA50-352A-A1A3-0AADD49E8DE6}"/>
              </a:ext>
            </a:extLst>
          </p:cNvPr>
          <p:cNvGraphicFramePr>
            <a:graphicFrameLocks noGrp="1"/>
          </p:cNvGraphicFramePr>
          <p:nvPr>
            <p:extLst>
              <p:ext uri="{D42A27DB-BD31-4B8C-83A1-F6EECF244321}">
                <p14:modId xmlns:p14="http://schemas.microsoft.com/office/powerpoint/2010/main" val="1177987508"/>
              </p:ext>
            </p:extLst>
          </p:nvPr>
        </p:nvGraphicFramePr>
        <p:xfrm>
          <a:off x="56999" y="1008000"/>
          <a:ext cx="9792000" cy="4953585"/>
        </p:xfrm>
        <a:graphic>
          <a:graphicData uri="http://schemas.openxmlformats.org/drawingml/2006/table">
            <a:tbl>
              <a:tblPr firstRow="1" bandRow="1">
                <a:tableStyleId>{5C22544A-7EE6-4342-B048-85BDC9FD1C3A}</a:tableStyleId>
              </a:tblPr>
              <a:tblGrid>
                <a:gridCol w="324000">
                  <a:extLst>
                    <a:ext uri="{9D8B030D-6E8A-4147-A177-3AD203B41FA5}">
                      <a16:colId xmlns:a16="http://schemas.microsoft.com/office/drawing/2014/main" val="20000"/>
                    </a:ext>
                  </a:extLst>
                </a:gridCol>
                <a:gridCol w="576000">
                  <a:extLst>
                    <a:ext uri="{9D8B030D-6E8A-4147-A177-3AD203B41FA5}">
                      <a16:colId xmlns:a16="http://schemas.microsoft.com/office/drawing/2014/main" val="20001"/>
                    </a:ext>
                  </a:extLst>
                </a:gridCol>
                <a:gridCol w="684000">
                  <a:extLst>
                    <a:ext uri="{9D8B030D-6E8A-4147-A177-3AD203B41FA5}">
                      <a16:colId xmlns:a16="http://schemas.microsoft.com/office/drawing/2014/main" val="20002"/>
                    </a:ext>
                  </a:extLst>
                </a:gridCol>
                <a:gridCol w="576000">
                  <a:extLst>
                    <a:ext uri="{9D8B030D-6E8A-4147-A177-3AD203B41FA5}">
                      <a16:colId xmlns:a16="http://schemas.microsoft.com/office/drawing/2014/main" val="20003"/>
                    </a:ext>
                  </a:extLst>
                </a:gridCol>
                <a:gridCol w="2808000">
                  <a:extLst>
                    <a:ext uri="{9D8B030D-6E8A-4147-A177-3AD203B41FA5}">
                      <a16:colId xmlns:a16="http://schemas.microsoft.com/office/drawing/2014/main" val="20005"/>
                    </a:ext>
                  </a:extLst>
                </a:gridCol>
                <a:gridCol w="648000">
                  <a:extLst>
                    <a:ext uri="{9D8B030D-6E8A-4147-A177-3AD203B41FA5}">
                      <a16:colId xmlns:a16="http://schemas.microsoft.com/office/drawing/2014/main" val="20006"/>
                    </a:ext>
                  </a:extLst>
                </a:gridCol>
                <a:gridCol w="1800000">
                  <a:extLst>
                    <a:ext uri="{9D8B030D-6E8A-4147-A177-3AD203B41FA5}">
                      <a16:colId xmlns:a16="http://schemas.microsoft.com/office/drawing/2014/main" val="20007"/>
                    </a:ext>
                  </a:extLst>
                </a:gridCol>
                <a:gridCol w="1656000">
                  <a:extLst>
                    <a:ext uri="{9D8B030D-6E8A-4147-A177-3AD203B41FA5}">
                      <a16:colId xmlns:a16="http://schemas.microsoft.com/office/drawing/2014/main" val="20008"/>
                    </a:ext>
                  </a:extLst>
                </a:gridCol>
                <a:gridCol w="720000">
                  <a:extLst>
                    <a:ext uri="{9D8B030D-6E8A-4147-A177-3AD203B41FA5}">
                      <a16:colId xmlns:a16="http://schemas.microsoft.com/office/drawing/2014/main" val="20009"/>
                    </a:ext>
                  </a:extLst>
                </a:gridCol>
              </a:tblGrid>
              <a:tr h="383895">
                <a:tc>
                  <a:txBody>
                    <a:bodyPr/>
                    <a:lstStyle/>
                    <a:p>
                      <a:pPr algn="l" fontAlgn="ctr"/>
                      <a:r>
                        <a:rPr lang="en-US" altLang="ja-JP" sz="1100" b="1" i="0" u="none" strike="noStrike">
                          <a:solidFill>
                            <a:schemeClr val="bg1"/>
                          </a:solidFill>
                          <a:effectLst/>
                          <a:latin typeface="Meiryo UI" panose="020B0604030504040204" pitchFamily="50" charset="-128"/>
                          <a:ea typeface="Meiryo UI" panose="020B0604030504040204" pitchFamily="50" charset="-128"/>
                        </a:rPr>
                        <a:t>#</a:t>
                      </a:r>
                      <a:endParaRPr lang="ja-JP" altLang="en-US" sz="1100" b="1" i="0" u="none" strike="noStrike">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旧</a:t>
                      </a:r>
                      <a:r>
                        <a:rPr lang="en-US" altLang="ja-JP" sz="1100" b="1" i="0" u="none" strike="noStrike">
                          <a:solidFill>
                            <a:schemeClr val="bg1"/>
                          </a:solidFill>
                          <a:effectLst/>
                          <a:latin typeface="Meiryo UI" panose="020B0604030504040204" pitchFamily="50" charset="-128"/>
                          <a:ea typeface="Meiryo UI" panose="020B0604030504040204" pitchFamily="50" charset="-128"/>
                        </a:rPr>
                        <a:t>No</a:t>
                      </a:r>
                      <a:endParaRPr lang="ja-JP" altLang="en-US" sz="1100" b="1" i="0" u="none" strike="noStrike">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データ名</a:t>
                      </a:r>
                    </a:p>
                  </a:txBody>
                  <a:tcPr marL="36000" marR="36000" marT="36000" marB="36000" anchor="ctr"/>
                </a:tc>
                <a:tc gridSpan="2">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作成にあたり準拠すべきルールやフォーマット等と</a:t>
                      </a:r>
                      <a:endParaRPr lang="en-US" altLang="ja-JP" sz="1100" b="1" i="0" u="none" strike="noStrike">
                        <a:solidFill>
                          <a:schemeClr val="bg1"/>
                        </a:solidFill>
                        <a:effectLst/>
                        <a:latin typeface="Meiryo UI" panose="020B0604030504040204" pitchFamily="50" charset="-128"/>
                        <a:ea typeface="Meiryo UI" panose="020B0604030504040204" pitchFamily="50" charset="-128"/>
                      </a:endParaRPr>
                    </a:p>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その内容</a:t>
                      </a:r>
                    </a:p>
                  </a:txBody>
                  <a:tcPr marL="36000" marR="36000" marT="36000" marB="36000" anchor="ctr"/>
                </a:tc>
                <a:tc hMerge="1">
                  <a:txBody>
                    <a:bodyPr/>
                    <a:lstStyle/>
                    <a:p>
                      <a:pPr algn="l" fontAlgn="ctr"/>
                      <a:endParaRPr lang="ja-JP" altLang="en-US" sz="1100" b="1" i="0" u="none" strike="noStrike">
                        <a:solidFill>
                          <a:srgbClr val="FFFFFF"/>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使用時の注意事項</a:t>
                      </a:r>
                    </a:p>
                  </a:txBody>
                  <a:tcPr marL="36000" marR="36000" marT="36000" marB="36000" anchor="ctr"/>
                </a:tc>
                <a:tc>
                  <a:txBody>
                    <a:bodyPr/>
                    <a:lstStyle/>
                    <a:p>
                      <a:pPr algn="l" fontAlgn="ctr"/>
                      <a:r>
                        <a:rPr lang="ja-JP" altLang="en-US" sz="1100" b="1" i="0" u="none" strike="noStrike">
                          <a:solidFill>
                            <a:srgbClr val="FFFFFF"/>
                          </a:solidFill>
                          <a:effectLst/>
                          <a:latin typeface="Meiryo UI" panose="020B0604030504040204" pitchFamily="50" charset="-128"/>
                          <a:ea typeface="Meiryo UI" panose="020B0604030504040204" pitchFamily="50" charset="-128"/>
                        </a:rPr>
                        <a:t>オープンデータとして公開することによる効果</a:t>
                      </a:r>
                    </a:p>
                  </a:txBody>
                  <a:tcPr marL="36000" marR="36000" marT="36000" marB="36000" anchor="ctr"/>
                </a:tc>
                <a:tc>
                  <a:txBody>
                    <a:bodyPr/>
                    <a:lstStyle/>
                    <a:p>
                      <a:pPr algn="l" fontAlgn="ctr"/>
                      <a:r>
                        <a:rPr lang="ja-JP" altLang="en-US" sz="1100" b="1" i="0" u="none" strike="noStrike">
                          <a:solidFill>
                            <a:srgbClr val="FFFFFF"/>
                          </a:solidFill>
                          <a:effectLst/>
                          <a:latin typeface="Meiryo UI" panose="020B0604030504040204" pitchFamily="50" charset="-128"/>
                          <a:ea typeface="Meiryo UI" panose="020B0604030504040204" pitchFamily="50" charset="-128"/>
                        </a:rPr>
                        <a:t>利活用の事例等</a:t>
                      </a:r>
                    </a:p>
                  </a:txBody>
                  <a:tcPr marL="36000" marR="36000" marT="36000" marB="36000" anchor="ctr"/>
                </a:tc>
                <a:tc>
                  <a:txBody>
                    <a:bodyPr/>
                    <a:lstStyle/>
                    <a:p>
                      <a:pPr algn="l" fontAlgn="ctr"/>
                      <a:r>
                        <a:rPr lang="ja-JP" altLang="en-US" sz="1100" b="1" i="0" u="none" strike="noStrike">
                          <a:solidFill>
                            <a:srgbClr val="FFFFFF"/>
                          </a:solidFill>
                          <a:effectLst/>
                          <a:latin typeface="Meiryo UI" panose="020B0604030504040204" pitchFamily="50" charset="-128"/>
                          <a:ea typeface="Meiryo UI" panose="020B0604030504040204" pitchFamily="50" charset="-128"/>
                        </a:rPr>
                        <a:t>分類（</a:t>
                      </a:r>
                      <a:r>
                        <a:rPr lang="en-US" altLang="ja-JP" sz="1100" b="1" i="0" u="none" strike="noStrike">
                          <a:solidFill>
                            <a:srgbClr val="FFFFFF"/>
                          </a:solidFill>
                          <a:effectLst/>
                          <a:latin typeface="Meiryo UI" panose="020B0604030504040204" pitchFamily="50" charset="-128"/>
                          <a:ea typeface="Meiryo UI" panose="020B0604030504040204" pitchFamily="50" charset="-128"/>
                        </a:rPr>
                        <a:t>※1</a:t>
                      </a:r>
                      <a:r>
                        <a:rPr lang="ja-JP" altLang="en-US" sz="1100" b="1" i="0" u="none" strike="noStrike">
                          <a:solidFill>
                            <a:srgbClr val="FFFFFF"/>
                          </a:solidFill>
                          <a:effectLst/>
                          <a:latin typeface="Meiryo UI" panose="020B0604030504040204" pitchFamily="50" charset="-128"/>
                          <a:ea typeface="Meiryo UI" panose="020B0604030504040204" pitchFamily="50" charset="-128"/>
                        </a:rPr>
                        <a:t>）</a:t>
                      </a:r>
                    </a:p>
                  </a:txBody>
                  <a:tcPr marL="36000" marR="36000" marT="36000" marB="36000" anchor="ctr"/>
                </a:tc>
                <a:extLst>
                  <a:ext uri="{0D108BD9-81ED-4DB2-BD59-A6C34878D82A}">
                    <a16:rowId xmlns:a16="http://schemas.microsoft.com/office/drawing/2014/main" val="10000"/>
                  </a:ext>
                </a:extLst>
              </a:tr>
              <a:tr h="1173967">
                <a:tc>
                  <a:txBody>
                    <a:bodyPr/>
                    <a:lstStyle/>
                    <a:p>
                      <a:pPr algn="r" fontAlgn="t"/>
                      <a:r>
                        <a:rPr lang="en-US" altLang="ja-JP" sz="1100" b="0" i="0" u="none" strike="noStrike">
                          <a:solidFill>
                            <a:schemeClr val="tx1"/>
                          </a:solidFill>
                          <a:effectLst/>
                          <a:latin typeface="Meiryo UI" panose="020B0604030504040204" pitchFamily="50" charset="-128"/>
                          <a:ea typeface="Meiryo UI" panose="020B0604030504040204" pitchFamily="50" charset="-128"/>
                        </a:rPr>
                        <a:t>16</a:t>
                      </a:r>
                      <a:endParaRPr lang="zh-TW"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marL="0" marR="0" lvl="0" indent="0" algn="ctr" defTabSz="742927" rtl="0" eaLnBrk="1" fontAlgn="t" latinLnBrk="0" hangingPunct="1">
                        <a:lnSpc>
                          <a:spcPct val="100000"/>
                        </a:lnSpc>
                        <a:spcBef>
                          <a:spcPts val="0"/>
                        </a:spcBef>
                        <a:spcAft>
                          <a:spcPts val="0"/>
                        </a:spcAft>
                        <a:buClrTx/>
                        <a:buSzTx/>
                        <a:buFontTx/>
                        <a:buNone/>
                        <a:tabLst/>
                        <a:defRPr/>
                      </a:pPr>
                      <a:r>
                        <a:rPr lang="en-US" altLang="ja-JP" sz="1100" b="0" i="0" u="none" strike="noStrike">
                          <a:solidFill>
                            <a:schemeClr val="tx1"/>
                          </a:solidFill>
                          <a:effectLst/>
                          <a:latin typeface="Meiryo UI" panose="020B0604030504040204" pitchFamily="50" charset="-128"/>
                          <a:ea typeface="Meiryo UI" panose="020B0604030504040204" pitchFamily="50" charset="-128"/>
                        </a:rPr>
                        <a:t>A-2</a:t>
                      </a:r>
                    </a:p>
                  </a:txBody>
                  <a:tcPr marL="36000" marR="36000" marT="36000" marB="36000"/>
                </a:tc>
                <a:tc>
                  <a:txBody>
                    <a:bodyPr/>
                    <a:lstStyle/>
                    <a:p>
                      <a:pPr algn="l"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学校給食献立情報</a:t>
                      </a:r>
                    </a:p>
                  </a:txBody>
                  <a:tcPr marL="36000" marR="36000" marT="36000" marB="36000"/>
                </a:tc>
                <a:tc rowSpan="2">
                  <a:txBody>
                    <a:bodyPr/>
                    <a:lstStyle/>
                    <a:p>
                      <a:pPr algn="ctr"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データ項目定義書、フォーマット標準例（記載例とフォーマット）</a:t>
                      </a:r>
                    </a:p>
                  </a:txBody>
                  <a:tcPr marL="36000" marR="36000" marT="36000" marB="36000" vert="eaVert" anchor="ctr"/>
                </a:tc>
                <a:tc>
                  <a:txBody>
                    <a:bodyPr/>
                    <a:lstStyle/>
                    <a:p>
                      <a:pPr algn="l" fontAlgn="t"/>
                      <a:r>
                        <a:rPr lang="en-US" altLang="ja-JP" sz="1100" b="1" i="0" u="sng" strike="noStrike">
                          <a:solidFill>
                            <a:schemeClr val="tx1"/>
                          </a:solidFill>
                          <a:effectLst/>
                          <a:latin typeface="Meiryo UI" panose="020B0604030504040204" pitchFamily="50" charset="-128"/>
                          <a:ea typeface="Meiryo UI" panose="020B0604030504040204" pitchFamily="50" charset="-128"/>
                        </a:rPr>
                        <a:t>【</a:t>
                      </a:r>
                      <a:r>
                        <a:rPr lang="ja-JP" altLang="en-US" sz="1100" b="1" i="0" u="sng" strike="noStrike">
                          <a:solidFill>
                            <a:schemeClr val="tx1"/>
                          </a:solidFill>
                          <a:effectLst/>
                          <a:latin typeface="Meiryo UI" panose="020B0604030504040204" pitchFamily="50" charset="-128"/>
                          <a:ea typeface="Meiryo UI" panose="020B0604030504040204" pitchFamily="50" charset="-128"/>
                        </a:rPr>
                        <a:t>説明</a:t>
                      </a:r>
                      <a:r>
                        <a:rPr lang="en-US" altLang="ja-JP" sz="1100" b="1" i="0" u="sng" strike="noStrike">
                          <a:solidFill>
                            <a:schemeClr val="tx1"/>
                          </a:solidFill>
                          <a:effectLst/>
                          <a:latin typeface="Meiryo UI" panose="020B0604030504040204" pitchFamily="50" charset="-128"/>
                          <a:ea typeface="Meiryo UI" panose="020B0604030504040204" pitchFamily="50" charset="-128"/>
                        </a:rPr>
                        <a:t>】</a:t>
                      </a:r>
                    </a:p>
                    <a:p>
                      <a:pPr algn="l" fontAlgn="t"/>
                      <a:r>
                        <a:rPr lang="ja-JP" altLang="en-US" sz="1100" b="0" i="0" u="none" strike="noStrike">
                          <a:solidFill>
                            <a:schemeClr val="tx1"/>
                          </a:solidFill>
                          <a:effectLst/>
                          <a:latin typeface="Meiryo UI" panose="020B0604030504040204" pitchFamily="50" charset="-128"/>
                          <a:ea typeface="Meiryo UI" panose="020B0604030504040204" pitchFamily="50" charset="-128"/>
                        </a:rPr>
                        <a:t>学校給食の献立情報の一覧</a:t>
                      </a:r>
                      <a:endParaRPr lang="en-US" altLang="ja-JP" sz="1100" b="0" i="0" u="none" strike="noStrike">
                        <a:solidFill>
                          <a:schemeClr val="tx1"/>
                        </a:solidFill>
                        <a:effectLst/>
                        <a:latin typeface="Meiryo UI" panose="020B0604030504040204" pitchFamily="50" charset="-128"/>
                        <a:ea typeface="Meiryo UI" panose="020B0604030504040204" pitchFamily="50" charset="-128"/>
                      </a:endParaRPr>
                    </a:p>
                    <a:p>
                      <a:pPr algn="l" fontAlgn="t"/>
                      <a:r>
                        <a:rPr lang="en-US" altLang="ja-JP" sz="1100" b="1" i="0" u="sng" strike="noStrike">
                          <a:solidFill>
                            <a:schemeClr val="tx1"/>
                          </a:solidFill>
                          <a:effectLst/>
                          <a:latin typeface="Meiryo UI" panose="020B0604030504040204" pitchFamily="50" charset="-128"/>
                          <a:ea typeface="Meiryo UI" panose="020B0604030504040204" pitchFamily="50" charset="-128"/>
                        </a:rPr>
                        <a:t>【</a:t>
                      </a:r>
                      <a:r>
                        <a:rPr lang="ja-JP" altLang="en-US" sz="1100" b="1" i="0" u="sng" strike="noStrike">
                          <a:solidFill>
                            <a:schemeClr val="tx1"/>
                          </a:solidFill>
                          <a:effectLst/>
                          <a:latin typeface="Meiryo UI" panose="020B0604030504040204" pitchFamily="50" charset="-128"/>
                          <a:ea typeface="Meiryo UI" panose="020B0604030504040204" pitchFamily="50" charset="-128"/>
                        </a:rPr>
                        <a:t>データの単位</a:t>
                      </a:r>
                      <a:r>
                        <a:rPr lang="en-US" altLang="ja-JP" sz="1100" b="1" i="0" u="sng" strike="noStrike">
                          <a:solidFill>
                            <a:schemeClr val="tx1"/>
                          </a:solidFill>
                          <a:effectLst/>
                          <a:latin typeface="Meiryo UI" panose="020B0604030504040204" pitchFamily="50" charset="-128"/>
                          <a:ea typeface="Meiryo UI" panose="020B0604030504040204" pitchFamily="50" charset="-128"/>
                        </a:rPr>
                        <a:t>】</a:t>
                      </a:r>
                      <a:br>
                        <a:rPr lang="ja-JP" altLang="en-US" sz="1100" b="0" i="0" u="none" strike="noStrike">
                          <a:solidFill>
                            <a:schemeClr val="tx1"/>
                          </a:solidFill>
                          <a:effectLst/>
                          <a:latin typeface="Meiryo UI" panose="020B0604030504040204" pitchFamily="50" charset="-128"/>
                          <a:ea typeface="Meiryo UI" panose="020B0604030504040204" pitchFamily="50" charset="-128"/>
                        </a:rPr>
                      </a:br>
                      <a:r>
                        <a:rPr lang="ja-JP" altLang="en-US" sz="1100" b="0" i="0" u="none" strike="noStrike">
                          <a:solidFill>
                            <a:schemeClr val="tx1"/>
                          </a:solidFill>
                          <a:effectLst/>
                          <a:latin typeface="Meiryo UI" panose="020B0604030504040204" pitchFamily="50" charset="-128"/>
                          <a:ea typeface="Meiryo UI" panose="020B0604030504040204" pitchFamily="50" charset="-128"/>
                        </a:rPr>
                        <a:t>献立単位で一意。</a:t>
                      </a:r>
                      <a:endParaRPr lang="en-US" altLang="ja-JP" sz="1100" b="0" i="0" u="none" strike="noStrike">
                        <a:solidFill>
                          <a:schemeClr val="tx1"/>
                        </a:solidFill>
                        <a:effectLst/>
                        <a:latin typeface="Meiryo UI" panose="020B0604030504040204" pitchFamily="50" charset="-128"/>
                        <a:ea typeface="Meiryo UI" panose="020B0604030504040204" pitchFamily="50" charset="-128"/>
                      </a:endParaRPr>
                    </a:p>
                    <a:p>
                      <a:pPr algn="l" fontAlgn="t"/>
                      <a:r>
                        <a:rPr lang="en-US" altLang="ja-JP" sz="1100" b="1" i="0" u="sng" strike="noStrike">
                          <a:solidFill>
                            <a:schemeClr val="tx1"/>
                          </a:solidFill>
                          <a:effectLst/>
                          <a:latin typeface="Meiryo UI" panose="020B0604030504040204" pitchFamily="50" charset="-128"/>
                          <a:ea typeface="Meiryo UI" panose="020B0604030504040204" pitchFamily="50" charset="-128"/>
                        </a:rPr>
                        <a:t>【</a:t>
                      </a:r>
                      <a:r>
                        <a:rPr lang="ja-JP" altLang="en-US" sz="1100" b="1" i="0" u="sng" strike="noStrike">
                          <a:solidFill>
                            <a:schemeClr val="tx1"/>
                          </a:solidFill>
                          <a:effectLst/>
                          <a:latin typeface="Meiryo UI" panose="020B0604030504040204" pitchFamily="50" charset="-128"/>
                          <a:ea typeface="Meiryo UI" panose="020B0604030504040204" pitchFamily="50" charset="-128"/>
                        </a:rPr>
                        <a:t>更新頻度の想定</a:t>
                      </a:r>
                      <a:r>
                        <a:rPr lang="en-US" altLang="ja-JP" sz="1100" b="1" i="0" u="sng" strike="noStrike">
                          <a:solidFill>
                            <a:schemeClr val="tx1"/>
                          </a:solidFill>
                          <a:effectLst/>
                          <a:latin typeface="Meiryo UI" panose="020B0604030504040204" pitchFamily="50" charset="-128"/>
                          <a:ea typeface="Meiryo UI" panose="020B0604030504040204" pitchFamily="50" charset="-128"/>
                        </a:rPr>
                        <a:t>】</a:t>
                      </a:r>
                      <a:br>
                        <a:rPr lang="ja-JP" altLang="en-US" sz="1100" b="0" i="0" u="none" strike="noStrike">
                          <a:solidFill>
                            <a:schemeClr val="tx1"/>
                          </a:solidFill>
                          <a:effectLst/>
                          <a:latin typeface="Meiryo UI" panose="020B0604030504040204" pitchFamily="50" charset="-128"/>
                          <a:ea typeface="Meiryo UI" panose="020B0604030504040204" pitchFamily="50" charset="-128"/>
                        </a:rPr>
                      </a:br>
                      <a:r>
                        <a:rPr lang="ja-JP" altLang="en-US" sz="1100" b="0" i="0" u="none" strike="noStrike">
                          <a:solidFill>
                            <a:schemeClr val="tx1"/>
                          </a:solidFill>
                          <a:effectLst/>
                          <a:latin typeface="Meiryo UI" panose="020B0604030504040204" pitchFamily="50" charset="-128"/>
                          <a:ea typeface="Meiryo UI" panose="020B0604030504040204" pitchFamily="50" charset="-128"/>
                        </a:rPr>
                        <a:t>毎月</a:t>
                      </a:r>
                      <a:r>
                        <a:rPr lang="en-US" altLang="ja-JP" sz="1100" b="0" i="0" u="none" strike="noStrike">
                          <a:solidFill>
                            <a:schemeClr val="tx1"/>
                          </a:solidFill>
                          <a:effectLst/>
                          <a:latin typeface="Meiryo UI" panose="020B0604030504040204" pitchFamily="50" charset="-128"/>
                          <a:ea typeface="Meiryo UI" panose="020B0604030504040204" pitchFamily="50" charset="-128"/>
                        </a:rPr>
                        <a:t>1</a:t>
                      </a:r>
                      <a:r>
                        <a:rPr lang="ja-JP" altLang="en-US" sz="1100" b="0" i="0" u="none" strike="noStrike">
                          <a:solidFill>
                            <a:schemeClr val="tx1"/>
                          </a:solidFill>
                          <a:effectLst/>
                          <a:latin typeface="Meiryo UI" panose="020B0604030504040204" pitchFamily="50" charset="-128"/>
                          <a:ea typeface="Meiryo UI" panose="020B0604030504040204" pitchFamily="50" charset="-128"/>
                        </a:rPr>
                        <a:t>回更新。</a:t>
                      </a:r>
                    </a:p>
                    <a:p>
                      <a:pPr algn="l" fontAlgn="t"/>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tc>
                <a:tc rowSpan="2">
                  <a:txBody>
                    <a:bodyPr/>
                    <a:lstStyle/>
                    <a:p>
                      <a:pPr algn="ctr"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項目定義書の注意事項をご参照ください。</a:t>
                      </a:r>
                    </a:p>
                  </a:txBody>
                  <a:tcPr marL="36000" marR="36000" marT="36000" marB="36000" vert="eaVert" anchor="ctr"/>
                </a:tc>
                <a:tc>
                  <a:txBody>
                    <a:bodyPr/>
                    <a:lstStyle/>
                    <a:p>
                      <a:r>
                        <a:rPr kumimoji="1" lang="ja-JP" altLang="en-US" sz="1100" b="0" i="0" u="none" strike="noStrike" kern="1200">
                          <a:solidFill>
                            <a:schemeClr val="tx1"/>
                          </a:solidFill>
                          <a:effectLst/>
                          <a:latin typeface="Meiryo UI" panose="020B0604030504040204" pitchFamily="50" charset="-128"/>
                          <a:ea typeface="Meiryo UI" panose="020B0604030504040204" pitchFamily="50" charset="-128"/>
                          <a:cs typeface="+mn-cs"/>
                        </a:rPr>
                        <a:t>本データセットをオープンデータとして公開することにより、子育て向け事業者の学校献立情報サイトに活用され、献立のカロリーや、アレルゲンなどを手軽に確認できるようになる。</a:t>
                      </a:r>
                      <a:endParaRPr kumimoji="1" lang="en-US" altLang="ja-JP" sz="1100" b="0" i="0" u="none" strike="noStrike" kern="1200">
                        <a:solidFill>
                          <a:schemeClr val="tx1"/>
                        </a:solidFill>
                        <a:effectLst/>
                        <a:latin typeface="Meiryo UI" panose="020B0604030504040204" pitchFamily="50" charset="-128"/>
                        <a:ea typeface="Meiryo UI" panose="020B0604030504040204" pitchFamily="50" charset="-128"/>
                        <a:cs typeface="+mn-cs"/>
                      </a:endParaRPr>
                    </a:p>
                    <a:p>
                      <a:endParaRPr kumimoji="1" lang="en-US" altLang="ja-JP" sz="1100" b="0" i="0" u="none" strike="noStrike" kern="1200">
                        <a:solidFill>
                          <a:schemeClr val="tx1"/>
                        </a:solidFill>
                        <a:effectLst/>
                        <a:latin typeface="Meiryo UI" panose="020B0604030504040204" pitchFamily="50" charset="-128"/>
                        <a:ea typeface="Meiryo UI" panose="020B0604030504040204" pitchFamily="50" charset="-128"/>
                        <a:cs typeface="+mn-cs"/>
                      </a:endParaRPr>
                    </a:p>
                    <a:p>
                      <a:endParaRPr kumimoji="1" lang="ja-JP" altLang="en-US" sz="1100" b="0" i="0" u="none" strike="noStrike" kern="1200">
                        <a:solidFill>
                          <a:schemeClr val="tx1"/>
                        </a:solidFill>
                        <a:effectLst/>
                        <a:latin typeface="Meiryo UI" panose="020B0604030504040204" pitchFamily="50" charset="-128"/>
                        <a:ea typeface="Meiryo UI" panose="020B0604030504040204" pitchFamily="50" charset="-128"/>
                        <a:cs typeface="+mn-cs"/>
                      </a:endParaRPr>
                    </a:p>
                  </a:txBody>
                  <a:tcPr marL="36000" marR="36000" marT="36000" marB="36000"/>
                </a:tc>
                <a:tc>
                  <a:txBody>
                    <a:bodyPr/>
                    <a:lstStyle/>
                    <a:p>
                      <a:pPr marL="0" marR="0" lvl="0" indent="0" algn="l" defTabSz="843772" rtl="0" eaLnBrk="1" fontAlgn="auto" latinLnBrk="0" hangingPunct="1">
                        <a:lnSpc>
                          <a:spcPct val="100000"/>
                        </a:lnSpc>
                        <a:spcBef>
                          <a:spcPts val="0"/>
                        </a:spcBef>
                        <a:spcAft>
                          <a:spcPts val="0"/>
                        </a:spcAft>
                        <a:buClrTx/>
                        <a:buSzTx/>
                        <a:buFontTx/>
                        <a:buNone/>
                        <a:tabLst/>
                        <a:defRPr/>
                      </a:pPr>
                      <a:r>
                        <a:rPr lang="ja-JP" altLang="en-US" sz="1100" b="0" i="0" u="none" strike="noStrike">
                          <a:solidFill>
                            <a:schemeClr val="tx1"/>
                          </a:solidFill>
                          <a:effectLst/>
                          <a:latin typeface="Meiryo UI" panose="020B0604030504040204" pitchFamily="50" charset="-128"/>
                          <a:ea typeface="Meiryo UI" panose="020B0604030504040204" pitchFamily="50" charset="-128"/>
                        </a:rPr>
                        <a:t>あんしん給食管理</a:t>
                      </a:r>
                      <a:endParaRPr lang="en-US" altLang="ja-JP" sz="1100" b="0" i="0" u="none" strike="noStrike">
                        <a:solidFill>
                          <a:schemeClr val="tx1"/>
                        </a:solidFill>
                        <a:effectLst/>
                        <a:latin typeface="Meiryo UI" panose="020B0604030504040204" pitchFamily="50" charset="-128"/>
                        <a:ea typeface="Meiryo UI" panose="020B0604030504040204" pitchFamily="50" charset="-128"/>
                      </a:endParaRPr>
                    </a:p>
                    <a:p>
                      <a:pPr marL="0" marR="0" lvl="0" indent="0" algn="l" defTabSz="843772" rtl="0" eaLnBrk="1" fontAlgn="auto" latinLnBrk="0" hangingPunct="1">
                        <a:lnSpc>
                          <a:spcPct val="100000"/>
                        </a:lnSpc>
                        <a:spcBef>
                          <a:spcPts val="0"/>
                        </a:spcBef>
                        <a:spcAft>
                          <a:spcPts val="0"/>
                        </a:spcAft>
                        <a:buClrTx/>
                        <a:buSzTx/>
                        <a:buFontTx/>
                        <a:buNone/>
                        <a:tabLst/>
                        <a:defRPr/>
                      </a:pPr>
                      <a:r>
                        <a:rPr lang="en-US" altLang="ja-JP" sz="1100" b="0" i="0" u="none" strike="noStrike">
                          <a:solidFill>
                            <a:schemeClr val="tx1"/>
                          </a:solidFill>
                          <a:effectLst/>
                          <a:latin typeface="Meiryo UI" panose="020B0604030504040204" pitchFamily="50" charset="-128"/>
                          <a:ea typeface="Meiryo UI" panose="020B0604030504040204" pitchFamily="50" charset="-128"/>
                        </a:rPr>
                        <a:t>※</a:t>
                      </a:r>
                      <a:r>
                        <a:rPr lang="ja-JP" altLang="en-US" sz="1100" b="0" i="0" u="none" strike="noStrike">
                          <a:solidFill>
                            <a:schemeClr val="tx1"/>
                          </a:solidFill>
                          <a:effectLst/>
                          <a:latin typeface="Meiryo UI" panose="020B0604030504040204" pitchFamily="50" charset="-128"/>
                          <a:ea typeface="Meiryo UI" panose="020B0604030504040204" pitchFamily="50" charset="-128"/>
                        </a:rPr>
                        <a:t>給食に含まれているアレルギー品目・献立情報を</a:t>
                      </a:r>
                      <a:r>
                        <a:rPr lang="en-US" altLang="ja-JP" sz="1100" b="0" i="0" u="none" strike="noStrike">
                          <a:solidFill>
                            <a:schemeClr val="tx1"/>
                          </a:solidFill>
                          <a:effectLst/>
                          <a:latin typeface="Meiryo UI" panose="020B0604030504040204" pitchFamily="50" charset="-128"/>
                          <a:ea typeface="Meiryo UI" panose="020B0604030504040204" pitchFamily="50" charset="-128"/>
                        </a:rPr>
                        <a:t>LINE</a:t>
                      </a:r>
                      <a:r>
                        <a:rPr lang="ja-JP" altLang="en-US" sz="1100" b="0" i="0" u="none" strike="noStrike">
                          <a:solidFill>
                            <a:schemeClr val="tx1"/>
                          </a:solidFill>
                          <a:effectLst/>
                          <a:latin typeface="Meiryo UI" panose="020B0604030504040204" pitchFamily="50" charset="-128"/>
                          <a:ea typeface="Meiryo UI" panose="020B0604030504040204" pitchFamily="50" charset="-128"/>
                        </a:rPr>
                        <a:t>で知らせてくれるサービスです。</a:t>
                      </a:r>
                    </a:p>
                    <a:p>
                      <a:pPr marL="0" marR="0" lvl="0" indent="0" algn="l" defTabSz="843772" rtl="0" eaLnBrk="1" fontAlgn="auto" latinLnBrk="0" hangingPunct="1">
                        <a:lnSpc>
                          <a:spcPct val="100000"/>
                        </a:lnSpc>
                        <a:spcBef>
                          <a:spcPts val="0"/>
                        </a:spcBef>
                        <a:spcAft>
                          <a:spcPts val="0"/>
                        </a:spcAft>
                        <a:buClrTx/>
                        <a:buSzTx/>
                        <a:buFontTx/>
                        <a:buNone/>
                        <a:tabLst/>
                        <a:defRPr/>
                      </a:pPr>
                      <a:r>
                        <a:rPr lang="ja-JP" altLang="en-US" sz="1100" b="0" i="0" u="none" strike="noStrike">
                          <a:solidFill>
                            <a:schemeClr val="tx1"/>
                          </a:solidFill>
                          <a:effectLst/>
                          <a:latin typeface="Meiryo UI" panose="020B0604030504040204" pitchFamily="50" charset="-128"/>
                          <a:ea typeface="Meiryo UI" panose="020B0604030504040204" pitchFamily="50" charset="-128"/>
                        </a:rPr>
                        <a:t>日付検索から 、給食の献立を確認することも可能。</a:t>
                      </a:r>
                      <a:endParaRPr lang="en-US" altLang="ja-JP"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marL="0" marR="0" lvl="0" indent="0" algn="l" defTabSz="843772" rtl="0" eaLnBrk="1" fontAlgn="t" latinLnBrk="0" hangingPunct="1">
                        <a:lnSpc>
                          <a:spcPct val="100000"/>
                        </a:lnSpc>
                        <a:spcBef>
                          <a:spcPts val="0"/>
                        </a:spcBef>
                        <a:spcAft>
                          <a:spcPts val="0"/>
                        </a:spcAft>
                        <a:buClrTx/>
                        <a:buSzTx/>
                        <a:buFontTx/>
                        <a:buNone/>
                        <a:tabLst/>
                        <a:defRPr/>
                      </a:pPr>
                      <a:r>
                        <a:rPr kumimoji="1" lang="ja-JP" altLang="en-US" sz="1100" b="0" i="0" u="none" strike="noStrike" kern="1200">
                          <a:solidFill>
                            <a:schemeClr val="tx1"/>
                          </a:solidFill>
                          <a:effectLst/>
                          <a:latin typeface="Meiryo UI" panose="020B0604030504040204" pitchFamily="50" charset="-128"/>
                          <a:ea typeface="Meiryo UI" panose="020B0604030504040204" pitchFamily="50" charset="-128"/>
                          <a:cs typeface="+mn-cs"/>
                        </a:rPr>
                        <a:t>商業・サービス業</a:t>
                      </a:r>
                    </a:p>
                  </a:txBody>
                  <a:tcPr marL="36000" marR="36000" marT="36000" marB="36000"/>
                </a:tc>
                <a:extLst>
                  <a:ext uri="{0D108BD9-81ED-4DB2-BD59-A6C34878D82A}">
                    <a16:rowId xmlns:a16="http://schemas.microsoft.com/office/drawing/2014/main" val="10001"/>
                  </a:ext>
                </a:extLst>
              </a:tr>
              <a:tr h="1015952">
                <a:tc>
                  <a:txBody>
                    <a:bodyPr/>
                    <a:lstStyle/>
                    <a:p>
                      <a:pPr algn="r" fontAlgn="t"/>
                      <a:r>
                        <a:rPr lang="en-US" altLang="ja-JP" sz="1100" b="0" i="0" u="none" strike="noStrike">
                          <a:solidFill>
                            <a:schemeClr val="tx1"/>
                          </a:solidFill>
                          <a:effectLst/>
                          <a:latin typeface="Meiryo UI" panose="020B0604030504040204" pitchFamily="50" charset="-128"/>
                          <a:ea typeface="Meiryo UI" panose="020B0604030504040204" pitchFamily="50" charset="-128"/>
                        </a:rPr>
                        <a:t>17</a:t>
                      </a:r>
                    </a:p>
                  </a:txBody>
                  <a:tcPr marL="36000" marR="36000" marT="36000" marB="36000"/>
                </a:tc>
                <a:tc>
                  <a:txBody>
                    <a:bodyPr/>
                    <a:lstStyle/>
                    <a:p>
                      <a:pPr marL="0" marR="0" lvl="0" indent="0" algn="ctr" defTabSz="742927" rtl="0" eaLnBrk="1" fontAlgn="t" latinLnBrk="0" hangingPunct="1">
                        <a:lnSpc>
                          <a:spcPct val="100000"/>
                        </a:lnSpc>
                        <a:spcBef>
                          <a:spcPts val="0"/>
                        </a:spcBef>
                        <a:spcAft>
                          <a:spcPts val="0"/>
                        </a:spcAft>
                        <a:buClrTx/>
                        <a:buSzTx/>
                        <a:buFontTx/>
                        <a:buNone/>
                        <a:tabLst/>
                        <a:defRPr/>
                      </a:pPr>
                      <a:r>
                        <a:rPr lang="en-US" altLang="ja-JP" sz="1100" b="0" i="0" u="none" strike="noStrike">
                          <a:solidFill>
                            <a:schemeClr val="tx1"/>
                          </a:solidFill>
                          <a:effectLst/>
                          <a:latin typeface="Meiryo UI" panose="020B0604030504040204" pitchFamily="50" charset="-128"/>
                          <a:ea typeface="Meiryo UI" panose="020B0604030504040204" pitchFamily="50" charset="-128"/>
                        </a:rPr>
                        <a:t>A-3</a:t>
                      </a:r>
                    </a:p>
                  </a:txBody>
                  <a:tcPr marL="36000" marR="36000" marT="36000" marB="36000"/>
                </a:tc>
                <a:tc>
                  <a:txBody>
                    <a:bodyPr/>
                    <a:lstStyle/>
                    <a:p>
                      <a:pPr marL="0" marR="0" lvl="0" indent="0" algn="l" defTabSz="742927" rtl="0" eaLnBrk="1" fontAlgn="t" latinLnBrk="0" hangingPunct="1">
                        <a:lnSpc>
                          <a:spcPct val="100000"/>
                        </a:lnSpc>
                        <a:spcBef>
                          <a:spcPts val="0"/>
                        </a:spcBef>
                        <a:spcAft>
                          <a:spcPts val="0"/>
                        </a:spcAft>
                        <a:buClrTx/>
                        <a:buSzTx/>
                        <a:buFontTx/>
                        <a:buNone/>
                        <a:tabLst/>
                        <a:defRPr/>
                      </a:pPr>
                      <a:r>
                        <a:rPr kumimoji="1" lang="zh-CN" altLang="en-US" sz="1100" b="0" i="0" u="none" strike="noStrike" kern="1200">
                          <a:solidFill>
                            <a:srgbClr val="000000"/>
                          </a:solidFill>
                          <a:effectLst/>
                          <a:latin typeface="Meiryo UI" panose="020B0604030504040204" pitchFamily="50" charset="-128"/>
                          <a:ea typeface="Meiryo UI" panose="020B0604030504040204" pitchFamily="50" charset="-128"/>
                          <a:cs typeface="+mn-cs"/>
                        </a:rPr>
                        <a:t>小中学校通学区域情報</a:t>
                      </a:r>
                      <a:endParaRPr kumimoji="1" lang="ja-JP" altLang="en-US" sz="1100" b="0" i="0" u="none" strike="noStrike" kern="1200">
                        <a:solidFill>
                          <a:srgbClr val="000000"/>
                        </a:solidFill>
                        <a:effectLst/>
                        <a:latin typeface="Meiryo UI" panose="020B0604030504040204" pitchFamily="50" charset="-128"/>
                        <a:ea typeface="Meiryo UI" panose="020B0604030504040204" pitchFamily="50" charset="-128"/>
                        <a:cs typeface="+mn-cs"/>
                      </a:endParaRPr>
                    </a:p>
                  </a:txBody>
                  <a:tcPr marL="36000" marR="36000" marT="36000" marB="36000"/>
                </a:tc>
                <a:tc vMerge="1">
                  <a:txBody>
                    <a:bodyPr/>
                    <a:lstStyle/>
                    <a:p>
                      <a:endParaRPr kumimoji="1" lang="ja-JP" altLang="en-US"/>
                    </a:p>
                  </a:txBody>
                  <a:tcPr/>
                </a:tc>
                <a:tc>
                  <a:txBody>
                    <a:bodyPr/>
                    <a:lstStyle/>
                    <a:p>
                      <a:pPr algn="l" fontAlgn="t"/>
                      <a:r>
                        <a:rPr lang="en-US" altLang="ja-JP" sz="1100" b="1" i="0" u="sng" strike="noStrike">
                          <a:solidFill>
                            <a:schemeClr val="tx1"/>
                          </a:solidFill>
                          <a:effectLst/>
                          <a:latin typeface="Meiryo UI" panose="020B0604030504040204" pitchFamily="50" charset="-128"/>
                          <a:ea typeface="Meiryo UI" panose="020B0604030504040204" pitchFamily="50" charset="-128"/>
                        </a:rPr>
                        <a:t>【</a:t>
                      </a:r>
                      <a:r>
                        <a:rPr lang="ja-JP" altLang="en-US" sz="1100" b="1" i="0" u="sng" strike="noStrike">
                          <a:solidFill>
                            <a:schemeClr val="tx1"/>
                          </a:solidFill>
                          <a:effectLst/>
                          <a:latin typeface="Meiryo UI" panose="020B0604030504040204" pitchFamily="50" charset="-128"/>
                          <a:ea typeface="Meiryo UI" panose="020B0604030504040204" pitchFamily="50" charset="-128"/>
                        </a:rPr>
                        <a:t>説明</a:t>
                      </a:r>
                      <a:r>
                        <a:rPr lang="en-US" altLang="ja-JP" sz="1100" b="1" i="0" u="sng" strike="noStrike">
                          <a:solidFill>
                            <a:schemeClr val="tx1"/>
                          </a:solidFill>
                          <a:effectLst/>
                          <a:latin typeface="Meiryo UI" panose="020B0604030504040204" pitchFamily="50" charset="-128"/>
                          <a:ea typeface="Meiryo UI" panose="020B0604030504040204" pitchFamily="50" charset="-128"/>
                        </a:rPr>
                        <a:t>】</a:t>
                      </a:r>
                    </a:p>
                    <a:p>
                      <a:pPr algn="l" fontAlgn="t"/>
                      <a:r>
                        <a:rPr lang="ja-JP" altLang="en-US" sz="1100" b="0" i="0" u="none" strike="noStrike">
                          <a:solidFill>
                            <a:schemeClr val="tx1"/>
                          </a:solidFill>
                          <a:effectLst/>
                          <a:latin typeface="Meiryo UI" panose="020B0604030504040204" pitchFamily="50" charset="-128"/>
                          <a:ea typeface="Meiryo UI" panose="020B0604030504040204" pitchFamily="50" charset="-128"/>
                        </a:rPr>
                        <a:t>小中学校の通学区域（学区）の一覧</a:t>
                      </a:r>
                      <a:endParaRPr lang="en-US" altLang="ja-JP" sz="1100" b="0" i="0" u="none" strike="noStrike">
                        <a:solidFill>
                          <a:schemeClr val="tx1"/>
                        </a:solidFill>
                        <a:effectLst/>
                        <a:latin typeface="Meiryo UI" panose="020B0604030504040204" pitchFamily="50" charset="-128"/>
                        <a:ea typeface="Meiryo UI" panose="020B0604030504040204" pitchFamily="50" charset="-128"/>
                      </a:endParaRPr>
                    </a:p>
                    <a:p>
                      <a:pPr algn="l" fontAlgn="t"/>
                      <a:r>
                        <a:rPr lang="en-US" altLang="ja-JP" sz="1100" b="1" i="0" u="sng" strike="noStrike">
                          <a:solidFill>
                            <a:schemeClr val="tx1"/>
                          </a:solidFill>
                          <a:effectLst/>
                          <a:latin typeface="Meiryo UI" panose="020B0604030504040204" pitchFamily="50" charset="-128"/>
                          <a:ea typeface="Meiryo UI" panose="020B0604030504040204" pitchFamily="50" charset="-128"/>
                        </a:rPr>
                        <a:t>【</a:t>
                      </a:r>
                      <a:r>
                        <a:rPr lang="ja-JP" altLang="en-US" sz="1100" b="1" i="0" u="sng" strike="noStrike">
                          <a:solidFill>
                            <a:schemeClr val="tx1"/>
                          </a:solidFill>
                          <a:effectLst/>
                          <a:latin typeface="Meiryo UI" panose="020B0604030504040204" pitchFamily="50" charset="-128"/>
                          <a:ea typeface="Meiryo UI" panose="020B0604030504040204" pitchFamily="50" charset="-128"/>
                        </a:rPr>
                        <a:t>データの単位</a:t>
                      </a:r>
                      <a:r>
                        <a:rPr lang="en-US" altLang="ja-JP" sz="1100" b="1" i="0" u="sng" strike="noStrike">
                          <a:solidFill>
                            <a:schemeClr val="tx1"/>
                          </a:solidFill>
                          <a:effectLst/>
                          <a:latin typeface="Meiryo UI" panose="020B0604030504040204" pitchFamily="50" charset="-128"/>
                          <a:ea typeface="Meiryo UI" panose="020B0604030504040204" pitchFamily="50" charset="-128"/>
                        </a:rPr>
                        <a:t>】</a:t>
                      </a:r>
                      <a:br>
                        <a:rPr lang="ja-JP" altLang="en-US" sz="1100" b="0" i="0" u="none" strike="noStrike">
                          <a:solidFill>
                            <a:schemeClr val="tx1"/>
                          </a:solidFill>
                          <a:effectLst/>
                          <a:latin typeface="Meiryo UI" panose="020B0604030504040204" pitchFamily="50" charset="-128"/>
                          <a:ea typeface="Meiryo UI" panose="020B0604030504040204" pitchFamily="50" charset="-128"/>
                        </a:rPr>
                      </a:br>
                      <a:r>
                        <a:rPr lang="ja-JP" altLang="en-US" sz="1100" b="0" i="0" u="none" strike="noStrike">
                          <a:solidFill>
                            <a:schemeClr val="tx1"/>
                          </a:solidFill>
                          <a:effectLst/>
                          <a:latin typeface="Meiryo UI" panose="020B0604030504040204" pitchFamily="50" charset="-128"/>
                          <a:ea typeface="Meiryo UI" panose="020B0604030504040204" pitchFamily="50" charset="-128"/>
                        </a:rPr>
                        <a:t>学校単位で一意。</a:t>
                      </a:r>
                      <a:endParaRPr lang="en-US" altLang="ja-JP" sz="1100" b="0" i="0" u="none" strike="noStrike">
                        <a:solidFill>
                          <a:schemeClr val="tx1"/>
                        </a:solidFill>
                        <a:effectLst/>
                        <a:latin typeface="Meiryo UI" panose="020B0604030504040204" pitchFamily="50" charset="-128"/>
                        <a:ea typeface="Meiryo UI" panose="020B0604030504040204" pitchFamily="50" charset="-128"/>
                      </a:endParaRPr>
                    </a:p>
                    <a:p>
                      <a:pPr algn="l" fontAlgn="t"/>
                      <a:r>
                        <a:rPr lang="en-US" altLang="ja-JP" sz="1100" b="1" i="0" u="sng" strike="noStrike">
                          <a:solidFill>
                            <a:schemeClr val="tx1"/>
                          </a:solidFill>
                          <a:effectLst/>
                          <a:latin typeface="Meiryo UI" panose="020B0604030504040204" pitchFamily="50" charset="-128"/>
                          <a:ea typeface="Meiryo UI" panose="020B0604030504040204" pitchFamily="50" charset="-128"/>
                        </a:rPr>
                        <a:t>【</a:t>
                      </a:r>
                      <a:r>
                        <a:rPr lang="ja-JP" altLang="en-US" sz="1100" b="1" i="0" u="sng" strike="noStrike">
                          <a:solidFill>
                            <a:schemeClr val="tx1"/>
                          </a:solidFill>
                          <a:effectLst/>
                          <a:latin typeface="Meiryo UI" panose="020B0604030504040204" pitchFamily="50" charset="-128"/>
                          <a:ea typeface="Meiryo UI" panose="020B0604030504040204" pitchFamily="50" charset="-128"/>
                        </a:rPr>
                        <a:t>更新頻度の想定</a:t>
                      </a:r>
                      <a:r>
                        <a:rPr lang="en-US" altLang="ja-JP" sz="1100" b="1" i="0" u="sng" strike="noStrike">
                          <a:solidFill>
                            <a:schemeClr val="tx1"/>
                          </a:solidFill>
                          <a:effectLst/>
                          <a:latin typeface="Meiryo UI" panose="020B0604030504040204" pitchFamily="50" charset="-128"/>
                          <a:ea typeface="Meiryo UI" panose="020B0604030504040204" pitchFamily="50" charset="-128"/>
                        </a:rPr>
                        <a:t>】</a:t>
                      </a:r>
                      <a:br>
                        <a:rPr lang="ja-JP" altLang="en-US" sz="1100" b="0" i="0" u="none" strike="noStrike">
                          <a:solidFill>
                            <a:schemeClr val="tx1"/>
                          </a:solidFill>
                          <a:effectLst/>
                          <a:latin typeface="Meiryo UI" panose="020B0604030504040204" pitchFamily="50" charset="-128"/>
                          <a:ea typeface="Meiryo UI" panose="020B0604030504040204" pitchFamily="50" charset="-128"/>
                        </a:rPr>
                      </a:br>
                      <a:r>
                        <a:rPr lang="ja-JP" altLang="en-US" sz="1100" b="0" i="0" u="none" strike="noStrike">
                          <a:solidFill>
                            <a:schemeClr val="tx1"/>
                          </a:solidFill>
                          <a:effectLst/>
                          <a:latin typeface="Meiryo UI" panose="020B0604030504040204" pitchFamily="50" charset="-128"/>
                          <a:ea typeface="Meiryo UI" panose="020B0604030504040204" pitchFamily="50" charset="-128"/>
                        </a:rPr>
                        <a:t>年</a:t>
                      </a:r>
                      <a:r>
                        <a:rPr lang="en-US" altLang="ja-JP" sz="1100" b="0" i="0" u="none" strike="noStrike">
                          <a:solidFill>
                            <a:schemeClr val="tx1"/>
                          </a:solidFill>
                          <a:effectLst/>
                          <a:latin typeface="Meiryo UI" panose="020B0604030504040204" pitchFamily="50" charset="-128"/>
                          <a:ea typeface="Meiryo UI" panose="020B0604030504040204" pitchFamily="50" charset="-128"/>
                        </a:rPr>
                        <a:t>1</a:t>
                      </a:r>
                      <a:r>
                        <a:rPr lang="ja-JP" altLang="en-US" sz="1100" b="0" i="0" u="none" strike="noStrike">
                          <a:solidFill>
                            <a:schemeClr val="tx1"/>
                          </a:solidFill>
                          <a:effectLst/>
                          <a:latin typeface="Meiryo UI" panose="020B0604030504040204" pitchFamily="50" charset="-128"/>
                          <a:ea typeface="Meiryo UI" panose="020B0604030504040204" pitchFamily="50" charset="-128"/>
                        </a:rPr>
                        <a:t>回更新。</a:t>
                      </a:r>
                    </a:p>
                  </a:txBody>
                  <a:tcPr marL="36000" marR="36000" marT="36000" marB="36000"/>
                </a:tc>
                <a:tc vMerge="1">
                  <a:txBody>
                    <a:bodyPr/>
                    <a:lstStyle/>
                    <a:p>
                      <a:endParaRPr kumimoji="1" lang="ja-JP" altLang="en-US"/>
                    </a:p>
                  </a:txBody>
                  <a:tcPr/>
                </a:tc>
                <a:tc>
                  <a:txBody>
                    <a:bodyPr/>
                    <a:lstStyle/>
                    <a:p>
                      <a:r>
                        <a:rPr kumimoji="1" lang="ja-JP" altLang="en-US" sz="1100" b="0" i="0" u="none" strike="noStrike" kern="1200">
                          <a:solidFill>
                            <a:schemeClr val="tx1"/>
                          </a:solidFill>
                          <a:effectLst/>
                          <a:latin typeface="Meiryo UI" panose="020B0604030504040204" pitchFamily="50" charset="-128"/>
                          <a:ea typeface="Meiryo UI" panose="020B0604030504040204" pitchFamily="50" charset="-128"/>
                          <a:cs typeface="+mn-cs"/>
                        </a:rPr>
                        <a:t>本データセットをオープンデータとして公開することにより、子育て向け事業者の学校情報サイトに活用され、通学区の確認が容易になり、住民サービスの向上につながる。</a:t>
                      </a:r>
                      <a:endParaRPr kumimoji="1" lang="en-US" altLang="ja-JP" sz="1100" b="0" i="0" u="none" strike="noStrike" kern="1200">
                        <a:solidFill>
                          <a:schemeClr val="tx1"/>
                        </a:solidFill>
                        <a:effectLst/>
                        <a:latin typeface="Meiryo UI" panose="020B0604030504040204" pitchFamily="50" charset="-128"/>
                        <a:ea typeface="Meiryo UI" panose="020B0604030504040204" pitchFamily="50" charset="-128"/>
                        <a:cs typeface="+mn-cs"/>
                      </a:endParaRPr>
                    </a:p>
                    <a:p>
                      <a:endParaRPr kumimoji="1" lang="en-US" altLang="ja-JP" sz="1100" b="0" i="0" u="none" strike="noStrike" kern="1200">
                        <a:solidFill>
                          <a:schemeClr val="tx1"/>
                        </a:solidFill>
                        <a:effectLst/>
                        <a:latin typeface="Meiryo UI" panose="020B0604030504040204" pitchFamily="50" charset="-128"/>
                        <a:ea typeface="Meiryo UI" panose="020B0604030504040204" pitchFamily="50" charset="-128"/>
                        <a:cs typeface="+mn-cs"/>
                      </a:endParaRPr>
                    </a:p>
                    <a:p>
                      <a:endParaRPr kumimoji="1" lang="ja-JP" altLang="en-US" sz="1100" b="0" i="0" u="none" strike="noStrike" kern="1200">
                        <a:solidFill>
                          <a:schemeClr val="tx1"/>
                        </a:solidFill>
                        <a:effectLst/>
                        <a:latin typeface="Meiryo UI" panose="020B0604030504040204" pitchFamily="50" charset="-128"/>
                        <a:ea typeface="Meiryo UI" panose="020B0604030504040204" pitchFamily="50" charset="-128"/>
                        <a:cs typeface="+mn-cs"/>
                      </a:endParaRPr>
                    </a:p>
                  </a:txBody>
                  <a:tcPr marL="36000" marR="36000" marT="36000" marB="36000"/>
                </a:tc>
                <a:tc>
                  <a:txBody>
                    <a:bodyPr/>
                    <a:lstStyle/>
                    <a:p>
                      <a:pPr marL="0" marR="0" lvl="0" indent="0" algn="l" defTabSz="843772"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a:solidFill>
                            <a:schemeClr val="tx1"/>
                          </a:solidFill>
                          <a:effectLst/>
                          <a:latin typeface="Meiryo UI" panose="020B0604030504040204" pitchFamily="50" charset="-128"/>
                          <a:ea typeface="Meiryo UI" panose="020B0604030504040204" pitchFamily="50" charset="-128"/>
                          <a:cs typeface="+mn-cs"/>
                        </a:rPr>
                        <a:t>学校教育情報サイト「ガッコム」</a:t>
                      </a:r>
                      <a:endParaRPr kumimoji="1" lang="en-US" altLang="ja-JP" sz="1100" b="0" i="0" u="none" strike="noStrike" kern="120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843772"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a:solidFill>
                            <a:schemeClr val="tx1"/>
                          </a:solidFill>
                          <a:effectLst/>
                          <a:latin typeface="Meiryo UI" panose="020B0604030504040204" pitchFamily="50" charset="-128"/>
                          <a:ea typeface="Meiryo UI" panose="020B0604030504040204" pitchFamily="50" charset="-128"/>
                          <a:cs typeface="+mn-cs"/>
                        </a:rPr>
                        <a:t>※</a:t>
                      </a:r>
                      <a:r>
                        <a:rPr kumimoji="1" lang="ja-JP" altLang="en-US" sz="1100" b="0" i="0" u="none" strike="noStrike" kern="1200">
                          <a:solidFill>
                            <a:schemeClr val="tx1"/>
                          </a:solidFill>
                          <a:effectLst/>
                          <a:latin typeface="Meiryo UI" panose="020B0604030504040204" pitchFamily="50" charset="-128"/>
                          <a:ea typeface="Meiryo UI" panose="020B0604030504040204" pitchFamily="50" charset="-128"/>
                          <a:cs typeface="+mn-cs"/>
                        </a:rPr>
                        <a:t>通学区域情報などを一括収集・整備・無料公開している。</a:t>
                      </a:r>
                      <a:endParaRPr lang="en-US" altLang="ja-JP"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marL="0" marR="0" lvl="0" indent="0" algn="l" defTabSz="843772" rtl="0" eaLnBrk="1" fontAlgn="t" latinLnBrk="0" hangingPunct="1">
                        <a:lnSpc>
                          <a:spcPct val="100000"/>
                        </a:lnSpc>
                        <a:spcBef>
                          <a:spcPts val="0"/>
                        </a:spcBef>
                        <a:spcAft>
                          <a:spcPts val="0"/>
                        </a:spcAft>
                        <a:buClrTx/>
                        <a:buSzTx/>
                        <a:buFontTx/>
                        <a:buNone/>
                        <a:tabLst/>
                        <a:defRPr/>
                      </a:pPr>
                      <a:r>
                        <a:rPr kumimoji="1" lang="ja-JP" altLang="en-US" sz="1100" b="0" i="0" u="none" strike="noStrike" kern="1200">
                          <a:solidFill>
                            <a:schemeClr val="tx1"/>
                          </a:solidFill>
                          <a:effectLst/>
                          <a:latin typeface="Meiryo UI" panose="020B0604030504040204" pitchFamily="50" charset="-128"/>
                          <a:ea typeface="Meiryo UI" panose="020B0604030504040204" pitchFamily="50" charset="-128"/>
                          <a:cs typeface="+mn-cs"/>
                        </a:rPr>
                        <a:t>商業・サービス業</a:t>
                      </a:r>
                    </a:p>
                  </a:txBody>
                  <a:tcPr marL="36000" marR="36000" marT="36000" marB="36000"/>
                </a:tc>
                <a:extLst>
                  <a:ext uri="{0D108BD9-81ED-4DB2-BD59-A6C34878D82A}">
                    <a16:rowId xmlns:a16="http://schemas.microsoft.com/office/drawing/2014/main" val="393029715"/>
                  </a:ext>
                </a:extLst>
              </a:tr>
              <a:tr h="1720065">
                <a:tc>
                  <a:txBody>
                    <a:bodyPr/>
                    <a:lstStyle/>
                    <a:p>
                      <a:pPr algn="r" fontAlgn="t"/>
                      <a:r>
                        <a:rPr lang="en-US" altLang="ja-JP" sz="1100" b="0" i="0" u="none" strike="noStrike">
                          <a:solidFill>
                            <a:schemeClr val="tx1"/>
                          </a:solidFill>
                          <a:effectLst/>
                          <a:latin typeface="Meiryo UI" panose="020B0604030504040204" pitchFamily="50" charset="-128"/>
                          <a:ea typeface="Meiryo UI" panose="020B0604030504040204" pitchFamily="50" charset="-128"/>
                        </a:rPr>
                        <a:t>18</a:t>
                      </a:r>
                    </a:p>
                  </a:txBody>
                  <a:tcPr marL="36000" marR="36000" marT="36000" marB="36000"/>
                </a:tc>
                <a:tc>
                  <a:txBody>
                    <a:bodyPr/>
                    <a:lstStyle/>
                    <a:p>
                      <a:pPr marL="0" marR="0" lvl="0" indent="0" algn="ctr" defTabSz="742927" rtl="0" eaLnBrk="1" fontAlgn="t" latinLnBrk="0" hangingPunct="1">
                        <a:lnSpc>
                          <a:spcPct val="100000"/>
                        </a:lnSpc>
                        <a:spcBef>
                          <a:spcPts val="0"/>
                        </a:spcBef>
                        <a:spcAft>
                          <a:spcPts val="0"/>
                        </a:spcAft>
                        <a:buClrTx/>
                        <a:buSzTx/>
                        <a:buFontTx/>
                        <a:buNone/>
                        <a:tabLst/>
                        <a:defRPr/>
                      </a:pPr>
                      <a:r>
                        <a:rPr lang="en-US" altLang="ja-JP" sz="1100" b="0" i="0" u="none" strike="noStrike">
                          <a:solidFill>
                            <a:schemeClr val="tx1"/>
                          </a:solidFill>
                          <a:effectLst/>
                          <a:latin typeface="Meiryo UI" panose="020B0604030504040204" pitchFamily="50" charset="-128"/>
                          <a:ea typeface="Meiryo UI" panose="020B0604030504040204" pitchFamily="50" charset="-128"/>
                        </a:rPr>
                        <a:t>B-1</a:t>
                      </a:r>
                    </a:p>
                  </a:txBody>
                  <a:tcPr marL="36000" marR="36000" marT="36000" marB="36000"/>
                </a:tc>
                <a:tc>
                  <a:txBody>
                    <a:bodyPr/>
                    <a:lstStyle/>
                    <a:p>
                      <a:pPr marL="0" marR="0" lvl="0" indent="0" algn="l" defTabSz="742927" rtl="0" eaLnBrk="1" fontAlgn="t" latinLnBrk="0" hangingPunct="1">
                        <a:lnSpc>
                          <a:spcPct val="100000"/>
                        </a:lnSpc>
                        <a:spcBef>
                          <a:spcPts val="0"/>
                        </a:spcBef>
                        <a:spcAft>
                          <a:spcPts val="0"/>
                        </a:spcAft>
                        <a:buClrTx/>
                        <a:buSzTx/>
                        <a:buFontTx/>
                        <a:buNone/>
                        <a:tabLst/>
                        <a:defRPr/>
                      </a:pPr>
                      <a:r>
                        <a:rPr kumimoji="1" lang="ja-JP" altLang="en-US" sz="1100" b="0" i="0" u="none" strike="noStrike" kern="12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ボーリング柱状図等</a:t>
                      </a:r>
                    </a:p>
                    <a:p>
                      <a:pPr marL="0" marR="0" lvl="0" indent="0" algn="l" defTabSz="742927" rtl="0" eaLnBrk="1" fontAlgn="t" latinLnBrk="0" hangingPunct="1">
                        <a:lnSpc>
                          <a:spcPct val="100000"/>
                        </a:lnSpc>
                        <a:spcBef>
                          <a:spcPts val="0"/>
                        </a:spcBef>
                        <a:spcAft>
                          <a:spcPts val="0"/>
                        </a:spcAft>
                        <a:buClrTx/>
                        <a:buSzTx/>
                        <a:buFontTx/>
                        <a:buNone/>
                        <a:tabLst/>
                        <a:defRPr/>
                      </a:pPr>
                      <a:endParaRPr kumimoji="1" lang="ja-JP" altLang="en-US" sz="1100" b="0" i="0" u="none" strike="noStrike" kern="1200">
                        <a:solidFill>
                          <a:srgbClr val="000000"/>
                        </a:solidFill>
                        <a:effectLst/>
                        <a:latin typeface="Meiryo UI" panose="020B0604030504040204" pitchFamily="50" charset="-128"/>
                        <a:ea typeface="Meiryo UI" panose="020B0604030504040204" pitchFamily="50" charset="-128"/>
                        <a:cs typeface="+mn-cs"/>
                      </a:endParaRPr>
                    </a:p>
                  </a:txBody>
                  <a:tcPr marL="36000" marR="36000" marT="36000" marB="36000"/>
                </a:tc>
                <a:tc gridSpan="3">
                  <a:txBody>
                    <a:bodyPr/>
                    <a:lstStyle/>
                    <a:p>
                      <a:pPr marL="0" marR="0" lvl="0" indent="0" algn="l" defTabSz="843772"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標準様式</a:t>
                      </a:r>
                    </a:p>
                    <a:p>
                      <a:pPr marL="0" marR="0" lvl="0" indent="0" algn="l" defTabSz="843772"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hlinkClick r:id="rId2">
                            <a:extLst>
                              <a:ext uri="{A12FA001-AC4F-418D-AE19-62706E023703}">
                                <ahyp:hlinkClr xmlns:ahyp="http://schemas.microsoft.com/office/drawing/2018/hyperlinkcolor" val="tx"/>
                              </a:ext>
                            </a:extLst>
                          </a:hlinkClick>
                        </a:rPr>
                        <a:t>http://www.cals-ed.go.jp/cri_point/</a:t>
                      </a:r>
                      <a:r>
                        <a:rPr kumimoji="1"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参照）</a:t>
                      </a:r>
                    </a:p>
                    <a:p>
                      <a:pPr marL="0" marR="0" lvl="0" indent="0" algn="l" defTabSz="843772"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843772"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使用時の注意事項</a:t>
                      </a:r>
                      <a:r>
                        <a:rPr kumimoji="1"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843772"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「地質・土質調査成果電子納品要領」（国土交通省策定）の「第</a:t>
                      </a:r>
                      <a:r>
                        <a:rPr kumimoji="1"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編ボーリング柱状図編 </a:t>
                      </a:r>
                      <a:r>
                        <a:rPr kumimoji="1"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ボーリング交換用データ 」及び「第</a:t>
                      </a:r>
                      <a:r>
                        <a:rPr kumimoji="1"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編土質試験及び地盤調査編　</a:t>
                      </a:r>
                      <a:r>
                        <a:rPr kumimoji="1"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土質試験結果一覧表データ」を参考にして下さい。</a:t>
                      </a:r>
                    </a:p>
                    <a:p>
                      <a:pPr algn="l"/>
                      <a:endParaRPr kumimoji="1" lang="ja-JP" altLang="en-US"/>
                    </a:p>
                  </a:txBody>
                  <a:tcPr marL="36000" marR="36000" marT="36000" marB="36000"/>
                </a:tc>
                <a:tc hMerge="1">
                  <a:txBody>
                    <a:bodyPr/>
                    <a:lstStyle/>
                    <a:p>
                      <a:pPr algn="l" fontAlgn="t"/>
                      <a:endParaRPr lang="ja-JP"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36000" marB="36000"/>
                </a:tc>
                <a:tc hMerge="1">
                  <a:txBody>
                    <a:bodyPr/>
                    <a:lstStyle/>
                    <a:p>
                      <a:endParaRPr kumimoji="1" lang="ja-JP" altLang="en-US"/>
                    </a:p>
                  </a:txBody>
                  <a:tcPr marL="36000" marR="36000" marT="36000" marB="36000" vert="eaVert" anchor="ctr"/>
                </a:tc>
                <a:tc>
                  <a:txBody>
                    <a:bodyPr/>
                    <a:lstStyle/>
                    <a:p>
                      <a:r>
                        <a:rPr kumimoji="1" lang="ja-JP" altLang="en-US" sz="1100">
                          <a:solidFill>
                            <a:schemeClr val="tx1"/>
                          </a:solidFill>
                          <a:latin typeface="Meiryo UI" panose="020B0604030504040204" pitchFamily="50" charset="-128"/>
                          <a:ea typeface="Meiryo UI" panose="020B0604030504040204" pitchFamily="50" charset="-128"/>
                          <a:cs typeface="Meiryo UI" panose="020B0604030504040204" pitchFamily="50" charset="-128"/>
                        </a:rPr>
                        <a:t>多くの地盤情報等を、過去に実施したものも含めて面的に収集・共有することにより、効果的・効率的な地質調査等の実施が可能となり、地下工事における安全性や効率性の向上が期待される。</a:t>
                      </a:r>
                    </a:p>
                  </a:txBody>
                  <a:tcPr marL="36000" marR="36000" marT="36000" marB="36000"/>
                </a:tc>
                <a:tc>
                  <a:txBody>
                    <a:bodyPr/>
                    <a:lstStyle/>
                    <a:p>
                      <a:r>
                        <a:rPr kumimoji="1" lang="ja-JP" altLang="en-US" sz="1100">
                          <a:solidFill>
                            <a:schemeClr val="tx1"/>
                          </a:solidFill>
                          <a:latin typeface="Meiryo UI" panose="020B0604030504040204" pitchFamily="50" charset="-128"/>
                          <a:ea typeface="Meiryo UI" panose="020B0604030504040204" pitchFamily="50" charset="-128"/>
                          <a:cs typeface="Meiryo UI" panose="020B0604030504040204" pitchFamily="50" charset="-128"/>
                        </a:rPr>
                        <a:t>国土地盤情報検索サイト「</a:t>
                      </a:r>
                      <a:r>
                        <a:rPr kumimoji="1" lang="en-US" altLang="ja-JP" sz="1100" err="1">
                          <a:solidFill>
                            <a:schemeClr val="tx1"/>
                          </a:solidFill>
                          <a:latin typeface="Meiryo UI" panose="020B0604030504040204" pitchFamily="50" charset="-128"/>
                          <a:ea typeface="Meiryo UI" panose="020B0604030504040204" pitchFamily="50" charset="-128"/>
                          <a:cs typeface="Meiryo UI" panose="020B0604030504040204" pitchFamily="50" charset="-128"/>
                        </a:rPr>
                        <a:t>KuniJiban</a:t>
                      </a:r>
                      <a:r>
                        <a:rPr kumimoji="1" lang="ja-JP" altLang="en-US" sz="1100">
                          <a:solidFill>
                            <a:schemeClr val="tx1"/>
                          </a:solidFill>
                          <a:latin typeface="Meiryo UI" panose="020B0604030504040204" pitchFamily="50" charset="-128"/>
                          <a:ea typeface="Meiryo UI" panose="020B0604030504040204" pitchFamily="50" charset="-128"/>
                          <a:cs typeface="Meiryo UI" panose="020B0604030504040204" pitchFamily="50" charset="-128"/>
                        </a:rPr>
                        <a:t>」　等</a:t>
                      </a:r>
                      <a:endParaRPr kumimoji="1" lang="en-US" altLang="ja-JP" sz="11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a:solidFill>
                            <a:schemeClr val="tx1"/>
                          </a:solidFill>
                          <a:latin typeface="Meiryo UI" panose="020B0604030504040204" pitchFamily="50" charset="-128"/>
                          <a:ea typeface="Meiryo UI" panose="020B0604030504040204" pitchFamily="50" charset="-128"/>
                          <a:cs typeface="Meiryo UI" panose="020B0604030504040204" pitchFamily="50" charset="-128"/>
                        </a:rPr>
                        <a:t>国土交通省の道路・河川事業等の地質・土質調査成果であるボーリング柱状図や土質試験結果等について検索し、閲覧できる。</a:t>
                      </a:r>
                    </a:p>
                  </a:txBody>
                  <a:tcPr marL="36000" marR="36000" marT="36000" marB="36000"/>
                </a:tc>
                <a:tc>
                  <a:txBody>
                    <a:bodyPr/>
                    <a:lstStyle/>
                    <a:p>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国土・気象</a:t>
                      </a:r>
                    </a:p>
                  </a:txBody>
                  <a:tcPr marL="36000" marR="36000" marT="36000" marB="36000"/>
                </a:tc>
                <a:extLst>
                  <a:ext uri="{0D108BD9-81ED-4DB2-BD59-A6C34878D82A}">
                    <a16:rowId xmlns:a16="http://schemas.microsoft.com/office/drawing/2014/main" val="1995636369"/>
                  </a:ext>
                </a:extLst>
              </a:tr>
            </a:tbl>
          </a:graphicData>
        </a:graphic>
      </p:graphicFrame>
      <p:sp>
        <p:nvSpPr>
          <p:cNvPr id="6" name="タイトル 2">
            <a:extLst>
              <a:ext uri="{FF2B5EF4-FFF2-40B4-BE49-F238E27FC236}">
                <a16:creationId xmlns:a16="http://schemas.microsoft.com/office/drawing/2014/main" id="{FC143849-8155-B0F0-5A56-A2183B736B28}"/>
              </a:ext>
            </a:extLst>
          </p:cNvPr>
          <p:cNvSpPr>
            <a:spLocks noGrp="1"/>
          </p:cNvSpPr>
          <p:nvPr>
            <p:ph type="title"/>
          </p:nvPr>
        </p:nvSpPr>
        <p:spPr>
          <a:xfrm>
            <a:off x="648000" y="409801"/>
            <a:ext cx="8761889" cy="757130"/>
          </a:xfrm>
        </p:spPr>
        <p:txBody>
          <a:bodyPr/>
          <a:lstStyle/>
          <a:p>
            <a:r>
              <a:rPr lang="ja-JP" altLang="en-US" sz="2400" b="0" dirty="0">
                <a:latin typeface="Meiryo UI" panose="020B0604030504040204" pitchFamily="50" charset="-128"/>
                <a:ea typeface="Meiryo UI" panose="020B0604030504040204" pitchFamily="50" charset="-128"/>
                <a:cs typeface="Meiryo UI" panose="020B0604030504040204" pitchFamily="50" charset="-128"/>
              </a:rPr>
              <a:t>自治体標準オープンデータセット（旧：推奨データセット）一覧（９）</a:t>
            </a:r>
            <a:endParaRPr kumimoji="1" lang="ja-JP" altLang="en-US" sz="2400" dirty="0"/>
          </a:p>
        </p:txBody>
      </p:sp>
    </p:spTree>
    <p:extLst>
      <p:ext uri="{BB962C8B-B14F-4D97-AF65-F5344CB8AC3E}">
        <p14:creationId xmlns:p14="http://schemas.microsoft.com/office/powerpoint/2010/main" val="41988788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a:extLst>
              <a:ext uri="{FF2B5EF4-FFF2-40B4-BE49-F238E27FC236}">
                <a16:creationId xmlns:a16="http://schemas.microsoft.com/office/drawing/2014/main" id="{4534C589-DA50-352A-A1A3-0AADD49E8DE6}"/>
              </a:ext>
            </a:extLst>
          </p:cNvPr>
          <p:cNvGraphicFramePr>
            <a:graphicFrameLocks noGrp="1"/>
          </p:cNvGraphicFramePr>
          <p:nvPr>
            <p:extLst>
              <p:ext uri="{D42A27DB-BD31-4B8C-83A1-F6EECF244321}">
                <p14:modId xmlns:p14="http://schemas.microsoft.com/office/powerpoint/2010/main" val="1131183799"/>
              </p:ext>
            </p:extLst>
          </p:nvPr>
        </p:nvGraphicFramePr>
        <p:xfrm>
          <a:off x="56998" y="1008000"/>
          <a:ext cx="9792000" cy="4407000"/>
        </p:xfrm>
        <a:graphic>
          <a:graphicData uri="http://schemas.openxmlformats.org/drawingml/2006/table">
            <a:tbl>
              <a:tblPr firstRow="1" bandRow="1">
                <a:tableStyleId>{5C22544A-7EE6-4342-B048-85BDC9FD1C3A}</a:tableStyleId>
              </a:tblPr>
              <a:tblGrid>
                <a:gridCol w="324000">
                  <a:extLst>
                    <a:ext uri="{9D8B030D-6E8A-4147-A177-3AD203B41FA5}">
                      <a16:colId xmlns:a16="http://schemas.microsoft.com/office/drawing/2014/main" val="20000"/>
                    </a:ext>
                  </a:extLst>
                </a:gridCol>
                <a:gridCol w="576000">
                  <a:extLst>
                    <a:ext uri="{9D8B030D-6E8A-4147-A177-3AD203B41FA5}">
                      <a16:colId xmlns:a16="http://schemas.microsoft.com/office/drawing/2014/main" val="20001"/>
                    </a:ext>
                  </a:extLst>
                </a:gridCol>
                <a:gridCol w="684000">
                  <a:extLst>
                    <a:ext uri="{9D8B030D-6E8A-4147-A177-3AD203B41FA5}">
                      <a16:colId xmlns:a16="http://schemas.microsoft.com/office/drawing/2014/main" val="20002"/>
                    </a:ext>
                  </a:extLst>
                </a:gridCol>
                <a:gridCol w="4032000">
                  <a:extLst>
                    <a:ext uri="{9D8B030D-6E8A-4147-A177-3AD203B41FA5}">
                      <a16:colId xmlns:a16="http://schemas.microsoft.com/office/drawing/2014/main" val="20003"/>
                    </a:ext>
                  </a:extLst>
                </a:gridCol>
                <a:gridCol w="1800000">
                  <a:extLst>
                    <a:ext uri="{9D8B030D-6E8A-4147-A177-3AD203B41FA5}">
                      <a16:colId xmlns:a16="http://schemas.microsoft.com/office/drawing/2014/main" val="20007"/>
                    </a:ext>
                  </a:extLst>
                </a:gridCol>
                <a:gridCol w="1656000">
                  <a:extLst>
                    <a:ext uri="{9D8B030D-6E8A-4147-A177-3AD203B41FA5}">
                      <a16:colId xmlns:a16="http://schemas.microsoft.com/office/drawing/2014/main" val="20008"/>
                    </a:ext>
                  </a:extLst>
                </a:gridCol>
                <a:gridCol w="720000">
                  <a:extLst>
                    <a:ext uri="{9D8B030D-6E8A-4147-A177-3AD203B41FA5}">
                      <a16:colId xmlns:a16="http://schemas.microsoft.com/office/drawing/2014/main" val="20009"/>
                    </a:ext>
                  </a:extLst>
                </a:gridCol>
              </a:tblGrid>
              <a:tr h="383895">
                <a:tc>
                  <a:txBody>
                    <a:bodyPr/>
                    <a:lstStyle/>
                    <a:p>
                      <a:pPr algn="l" fontAlgn="ctr"/>
                      <a:r>
                        <a:rPr lang="en-US" altLang="ja-JP" sz="1100" b="1" i="0" u="none" strike="noStrike">
                          <a:solidFill>
                            <a:schemeClr val="bg1"/>
                          </a:solidFill>
                          <a:effectLst/>
                          <a:latin typeface="Meiryo UI" panose="020B0604030504040204" pitchFamily="50" charset="-128"/>
                          <a:ea typeface="Meiryo UI" panose="020B0604030504040204" pitchFamily="50" charset="-128"/>
                        </a:rPr>
                        <a:t>#</a:t>
                      </a:r>
                      <a:endParaRPr lang="ja-JP" altLang="en-US" sz="1100" b="1" i="0" u="none" strike="noStrike">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旧</a:t>
                      </a:r>
                      <a:r>
                        <a:rPr lang="en-US" altLang="ja-JP" sz="1100" b="1" i="0" u="none" strike="noStrike">
                          <a:solidFill>
                            <a:schemeClr val="bg1"/>
                          </a:solidFill>
                          <a:effectLst/>
                          <a:latin typeface="Meiryo UI" panose="020B0604030504040204" pitchFamily="50" charset="-128"/>
                          <a:ea typeface="Meiryo UI" panose="020B0604030504040204" pitchFamily="50" charset="-128"/>
                        </a:rPr>
                        <a:t>No</a:t>
                      </a:r>
                      <a:endParaRPr lang="ja-JP" altLang="en-US" sz="1100" b="1" i="0" u="none" strike="noStrike">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データ名</a:t>
                      </a:r>
                    </a:p>
                  </a:txBody>
                  <a:tcPr marL="36000" marR="36000" marT="36000" marB="36000" anchor="ctr"/>
                </a:tc>
                <a:tc>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作成にあたり準拠すべきルールやフォーマット等と</a:t>
                      </a:r>
                      <a:endParaRPr lang="en-US" altLang="ja-JP" sz="1100" b="1" i="0" u="none" strike="noStrike">
                        <a:solidFill>
                          <a:schemeClr val="bg1"/>
                        </a:solidFill>
                        <a:effectLst/>
                        <a:latin typeface="Meiryo UI" panose="020B0604030504040204" pitchFamily="50" charset="-128"/>
                        <a:ea typeface="Meiryo UI" panose="020B0604030504040204" pitchFamily="50" charset="-128"/>
                      </a:endParaRPr>
                    </a:p>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その内容</a:t>
                      </a:r>
                    </a:p>
                  </a:txBody>
                  <a:tcPr marL="36000" marR="36000" marT="36000" marB="36000" anchor="ctr"/>
                </a:tc>
                <a:tc>
                  <a:txBody>
                    <a:bodyPr/>
                    <a:lstStyle/>
                    <a:p>
                      <a:pPr algn="l" fontAlgn="ctr"/>
                      <a:r>
                        <a:rPr lang="ja-JP" altLang="en-US" sz="1100" b="1" i="0" u="none" strike="noStrike">
                          <a:solidFill>
                            <a:srgbClr val="FFFFFF"/>
                          </a:solidFill>
                          <a:effectLst/>
                          <a:latin typeface="Meiryo UI" panose="020B0604030504040204" pitchFamily="50" charset="-128"/>
                          <a:ea typeface="Meiryo UI" panose="020B0604030504040204" pitchFamily="50" charset="-128"/>
                        </a:rPr>
                        <a:t>オープンデータとして公開することによる効果</a:t>
                      </a:r>
                    </a:p>
                  </a:txBody>
                  <a:tcPr marL="36000" marR="36000" marT="36000" marB="36000" anchor="ctr"/>
                </a:tc>
                <a:tc>
                  <a:txBody>
                    <a:bodyPr/>
                    <a:lstStyle/>
                    <a:p>
                      <a:pPr algn="l" fontAlgn="ctr"/>
                      <a:r>
                        <a:rPr lang="ja-JP" altLang="en-US" sz="1100" b="1" i="0" u="none" strike="noStrike">
                          <a:solidFill>
                            <a:srgbClr val="FFFFFF"/>
                          </a:solidFill>
                          <a:effectLst/>
                          <a:latin typeface="Meiryo UI" panose="020B0604030504040204" pitchFamily="50" charset="-128"/>
                          <a:ea typeface="Meiryo UI" panose="020B0604030504040204" pitchFamily="50" charset="-128"/>
                        </a:rPr>
                        <a:t>利活用の事例等</a:t>
                      </a:r>
                    </a:p>
                  </a:txBody>
                  <a:tcPr marL="36000" marR="36000" marT="36000" marB="36000" anchor="ctr"/>
                </a:tc>
                <a:tc>
                  <a:txBody>
                    <a:bodyPr/>
                    <a:lstStyle/>
                    <a:p>
                      <a:pPr algn="l" fontAlgn="ctr"/>
                      <a:r>
                        <a:rPr lang="ja-JP" altLang="en-US" sz="1100" b="1" i="0" u="none" strike="noStrike">
                          <a:solidFill>
                            <a:srgbClr val="FFFFFF"/>
                          </a:solidFill>
                          <a:effectLst/>
                          <a:latin typeface="Meiryo UI" panose="020B0604030504040204" pitchFamily="50" charset="-128"/>
                          <a:ea typeface="Meiryo UI" panose="020B0604030504040204" pitchFamily="50" charset="-128"/>
                        </a:rPr>
                        <a:t>分類（</a:t>
                      </a:r>
                      <a:r>
                        <a:rPr lang="en-US" altLang="ja-JP" sz="1100" b="1" i="0" u="none" strike="noStrike">
                          <a:solidFill>
                            <a:srgbClr val="FFFFFF"/>
                          </a:solidFill>
                          <a:effectLst/>
                          <a:latin typeface="Meiryo UI" panose="020B0604030504040204" pitchFamily="50" charset="-128"/>
                          <a:ea typeface="Meiryo UI" panose="020B0604030504040204" pitchFamily="50" charset="-128"/>
                        </a:rPr>
                        <a:t>※1</a:t>
                      </a:r>
                      <a:r>
                        <a:rPr lang="ja-JP" altLang="en-US" sz="1100" b="1" i="0" u="none" strike="noStrike">
                          <a:solidFill>
                            <a:srgbClr val="FFFFFF"/>
                          </a:solidFill>
                          <a:effectLst/>
                          <a:latin typeface="Meiryo UI" panose="020B0604030504040204" pitchFamily="50" charset="-128"/>
                          <a:ea typeface="Meiryo UI" panose="020B0604030504040204" pitchFamily="50" charset="-128"/>
                        </a:rPr>
                        <a:t>）</a:t>
                      </a:r>
                    </a:p>
                  </a:txBody>
                  <a:tcPr marL="36000" marR="36000" marT="36000" marB="36000" anchor="ctr"/>
                </a:tc>
                <a:extLst>
                  <a:ext uri="{0D108BD9-81ED-4DB2-BD59-A6C34878D82A}">
                    <a16:rowId xmlns:a16="http://schemas.microsoft.com/office/drawing/2014/main" val="10000"/>
                  </a:ext>
                </a:extLst>
              </a:tr>
              <a:tr h="1223060">
                <a:tc>
                  <a:txBody>
                    <a:bodyPr/>
                    <a:lstStyle/>
                    <a:p>
                      <a:pPr algn="r" fontAlgn="t"/>
                      <a:r>
                        <a:rPr lang="en-US" altLang="zh-TW" sz="1100" b="0" i="0" u="none" strike="noStrike">
                          <a:solidFill>
                            <a:schemeClr val="tx1"/>
                          </a:solidFill>
                          <a:effectLst/>
                          <a:latin typeface="Meiryo UI" panose="020B0604030504040204" pitchFamily="50" charset="-128"/>
                          <a:ea typeface="Meiryo UI" panose="020B0604030504040204" pitchFamily="50" charset="-128"/>
                        </a:rPr>
                        <a:t>19</a:t>
                      </a:r>
                      <a:endParaRPr lang="zh-TW"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marL="0" marR="0" lvl="0" indent="0" algn="ctr" defTabSz="742927" rtl="0" eaLnBrk="1" fontAlgn="t" latinLnBrk="0" hangingPunct="1">
                        <a:lnSpc>
                          <a:spcPct val="100000"/>
                        </a:lnSpc>
                        <a:spcBef>
                          <a:spcPts val="0"/>
                        </a:spcBef>
                        <a:spcAft>
                          <a:spcPts val="0"/>
                        </a:spcAft>
                        <a:buClrTx/>
                        <a:buSzTx/>
                        <a:buFontTx/>
                        <a:buNone/>
                        <a:tabLst/>
                        <a:defRPr/>
                      </a:pPr>
                      <a:r>
                        <a:rPr lang="en-US" altLang="ja-JP" sz="1100" b="0" i="0" u="none" strike="noStrike">
                          <a:solidFill>
                            <a:schemeClr val="tx1"/>
                          </a:solidFill>
                          <a:effectLst/>
                          <a:latin typeface="Meiryo UI" panose="020B0604030504040204" pitchFamily="50" charset="-128"/>
                          <a:ea typeface="Meiryo UI" panose="020B0604030504040204" pitchFamily="50" charset="-128"/>
                        </a:rPr>
                        <a:t>B-2</a:t>
                      </a:r>
                    </a:p>
                  </a:txBody>
                  <a:tcPr marL="36000" marR="36000" marT="36000" marB="36000"/>
                </a:tc>
                <a:tc>
                  <a:txBody>
                    <a:bodyPr/>
                    <a:lstStyle/>
                    <a:p>
                      <a:pPr marL="0" marR="0" lvl="0" indent="0" algn="l" defTabSz="742927" rtl="0" eaLnBrk="1" fontAlgn="t" latinLnBrk="0" hangingPunct="1">
                        <a:lnSpc>
                          <a:spcPct val="100000"/>
                        </a:lnSpc>
                        <a:spcBef>
                          <a:spcPts val="0"/>
                        </a:spcBef>
                        <a:spcAft>
                          <a:spcPts val="0"/>
                        </a:spcAft>
                        <a:buClrTx/>
                        <a:buSzTx/>
                        <a:buFontTx/>
                        <a:buNone/>
                        <a:tabLst/>
                        <a:defRPr/>
                      </a:pPr>
                      <a:r>
                        <a:rPr kumimoji="1" lang="zh-TW" altLang="en-US" sz="1100" b="0" i="0" u="none" strike="noStrike" kern="12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都市計画基礎調査情報</a:t>
                      </a:r>
                      <a:endParaRPr kumimoji="1" lang="ja-JP" altLang="en-US" sz="1100" b="0" i="0" u="none" strike="noStrike" kern="12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t"/>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algn="l"/>
                      <a:r>
                        <a:rPr kumimoji="1" lang="ja-JP" altLang="en-US" sz="1100">
                          <a:solidFill>
                            <a:schemeClr val="tx1"/>
                          </a:solidFill>
                          <a:latin typeface="Meiryo UI" panose="020B0604030504040204" pitchFamily="50" charset="-128"/>
                          <a:ea typeface="Meiryo UI" panose="020B0604030504040204" pitchFamily="50" charset="-128"/>
                          <a:cs typeface="Meiryo UI" panose="020B0604030504040204" pitchFamily="50" charset="-128"/>
                        </a:rPr>
                        <a:t>国土交通省</a:t>
                      </a:r>
                      <a:r>
                        <a:rPr kumimoji="1" lang="ja-JP" altLang="en-US" sz="1100" baseline="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都市計画基礎調査情報のオープン化に向けた取組」</a:t>
                      </a:r>
                    </a:p>
                    <a:p>
                      <a:pPr algn="l"/>
                      <a:r>
                        <a:rPr kumimoji="1" lang="en-US" altLang="ja-JP" sz="110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2"/>
                        </a:rPr>
                        <a:t>http://www.mlit.go.jp/toshi/city_plan/toshi_city_plan_tk_000049.html</a:t>
                      </a:r>
                      <a:endParaRPr kumimoji="1" lang="ja-JP" altLang="en-US" sz="11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fontAlgn="t"/>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algn="l"/>
                      <a:r>
                        <a:rPr kumimoji="1" lang="ja-JP" altLang="en-US" sz="1100">
                          <a:solidFill>
                            <a:schemeClr val="tx1"/>
                          </a:solidFill>
                          <a:latin typeface="Meiryo UI" panose="020B0604030504040204" pitchFamily="50" charset="-128"/>
                          <a:ea typeface="Meiryo UI" panose="020B0604030504040204" pitchFamily="50" charset="-128"/>
                          <a:cs typeface="Meiryo UI" panose="020B0604030504040204" pitchFamily="50" charset="-128"/>
                        </a:rPr>
                        <a:t>コンパクト・プラス・ネットワークの取組における市町村横並びでの都市構造の比較や民間利用による地域課題の解決への活用、さらに、官民連携したスマートシティの取組において関係者がプラットフォーム上で共有するオープンデータとしての活用等が期待される。</a:t>
                      </a:r>
                    </a:p>
                  </a:txBody>
                  <a:tcPr marL="36000" marR="36000" marT="36000" marB="36000"/>
                </a:tc>
                <a:tc>
                  <a:txBody>
                    <a:bodyPr/>
                    <a:lstStyle/>
                    <a:p>
                      <a:pPr algn="l"/>
                      <a:r>
                        <a:rPr kumimoji="1" lang="ja-JP" altLang="en-US" sz="1100">
                          <a:solidFill>
                            <a:schemeClr val="tx1"/>
                          </a:solidFill>
                          <a:latin typeface="Meiryo UI" panose="020B0604030504040204" pitchFamily="50" charset="-128"/>
                          <a:ea typeface="Meiryo UI" panose="020B0604030504040204" pitchFamily="50" charset="-128"/>
                          <a:cs typeface="Meiryo UI" panose="020B0604030504040204" pitchFamily="50" charset="-128"/>
                        </a:rPr>
                        <a:t>＜想定されるユースケース＞</a:t>
                      </a:r>
                      <a:endParaRPr kumimoji="1" lang="en-US" altLang="ja-JP" sz="11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100">
                          <a:solidFill>
                            <a:schemeClr val="tx1"/>
                          </a:solidFill>
                          <a:latin typeface="Meiryo UI" panose="020B0604030504040204" pitchFamily="50" charset="-128"/>
                          <a:ea typeface="Meiryo UI" panose="020B0604030504040204" pitchFamily="50" charset="-128"/>
                          <a:cs typeface="Meiryo UI" panose="020B0604030504040204" pitchFamily="50" charset="-128"/>
                        </a:rPr>
                        <a:t>コンパクトなまちづくり（都市の機能分担）や公共交通網の分析・検討（都市間比較）、地区別地域危険度（火災危険度）の分析に基づくリスク量計測、</a:t>
                      </a:r>
                      <a:r>
                        <a:rPr lang="ja-JP" altLang="en-US" sz="1100" b="0" i="0" u="none" strike="noStrike" baseline="0">
                          <a:solidFill>
                            <a:srgbClr val="000000"/>
                          </a:solidFill>
                          <a:latin typeface="メイリオ" panose="020B0604030504040204" pitchFamily="50" charset="-128"/>
                          <a:ea typeface="メイリオ" panose="020B0604030504040204" pitchFamily="50" charset="-128"/>
                        </a:rPr>
                        <a:t>鉄道沿線地域の将来予測、住民向けの極め細やかなサービス提供の分析・検討</a:t>
                      </a:r>
                      <a:r>
                        <a:rPr kumimoji="1" lang="ja-JP" altLang="en-US" sz="110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a:t>
                      </a:r>
                      <a:endParaRPr kumimoji="1" lang="en-US" altLang="ja-JP" sz="11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en-US" altLang="ja-JP" sz="110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a:solidFill>
                            <a:schemeClr val="tx1"/>
                          </a:solidFill>
                          <a:latin typeface="Meiryo UI" panose="020B0604030504040204" pitchFamily="50" charset="-128"/>
                          <a:ea typeface="Meiryo UI" panose="020B0604030504040204" pitchFamily="50" charset="-128"/>
                          <a:cs typeface="Meiryo UI" panose="020B0604030504040204" pitchFamily="50" charset="-128"/>
                        </a:rPr>
                        <a:t>左記</a:t>
                      </a:r>
                      <a:r>
                        <a:rPr kumimoji="1" lang="en-US" altLang="ja-JP" sz="1100">
                          <a:solidFill>
                            <a:schemeClr val="tx1"/>
                          </a:solidFill>
                          <a:latin typeface="Meiryo UI" panose="020B0604030504040204" pitchFamily="50" charset="-128"/>
                          <a:ea typeface="Meiryo UI" panose="020B0604030504040204" pitchFamily="50" charset="-128"/>
                          <a:cs typeface="Meiryo UI" panose="020B0604030504040204" pitchFamily="50" charset="-128"/>
                        </a:rPr>
                        <a:t>URL</a:t>
                      </a:r>
                      <a:r>
                        <a:rPr kumimoji="1" lang="ja-JP" altLang="en-US" sz="1100">
                          <a:solidFill>
                            <a:schemeClr val="tx1"/>
                          </a:solidFill>
                          <a:latin typeface="Meiryo UI" panose="020B0604030504040204" pitchFamily="50" charset="-128"/>
                          <a:ea typeface="Meiryo UI" panose="020B0604030504040204" pitchFamily="50" charset="-128"/>
                          <a:cs typeface="Meiryo UI" panose="020B0604030504040204" pitchFamily="50" charset="-128"/>
                        </a:rPr>
                        <a:t>内「都市計画基礎調査情報の利活用を始めよう」参照</a:t>
                      </a:r>
                    </a:p>
                  </a:txBody>
                  <a:tcPr marL="36000" marR="36000" marT="36000" marB="36000"/>
                </a:tc>
                <a:tc>
                  <a:txBody>
                    <a:bodyPr/>
                    <a:lstStyle/>
                    <a:p>
                      <a:pPr algn="l"/>
                      <a:r>
                        <a:rPr kumimoji="1" lang="ja-JP" altLang="en-US" sz="1100">
                          <a:solidFill>
                            <a:schemeClr val="tx1"/>
                          </a:solidFill>
                          <a:latin typeface="Meiryo UI" panose="020B0604030504040204" pitchFamily="50" charset="-128"/>
                          <a:ea typeface="Meiryo UI" panose="020B0604030504040204" pitchFamily="50" charset="-128"/>
                          <a:cs typeface="Meiryo UI" panose="020B0604030504040204" pitchFamily="50" charset="-128"/>
                        </a:rPr>
                        <a:t>国土・気象</a:t>
                      </a:r>
                    </a:p>
                  </a:txBody>
                  <a:tcPr marL="36000" marR="36000" marT="36000" marB="36000"/>
                </a:tc>
                <a:extLst>
                  <a:ext uri="{0D108BD9-81ED-4DB2-BD59-A6C34878D82A}">
                    <a16:rowId xmlns:a16="http://schemas.microsoft.com/office/drawing/2014/main" val="10001"/>
                  </a:ext>
                </a:extLst>
              </a:tr>
              <a:tr h="1015952">
                <a:tc>
                  <a:txBody>
                    <a:bodyPr/>
                    <a:lstStyle/>
                    <a:p>
                      <a:pPr algn="r" fontAlgn="t"/>
                      <a:r>
                        <a:rPr lang="en-US" altLang="ja-JP" sz="1100" b="0" i="0" u="none" strike="noStrike">
                          <a:solidFill>
                            <a:schemeClr val="tx1"/>
                          </a:solidFill>
                          <a:effectLst/>
                          <a:latin typeface="Meiryo UI" panose="020B0604030504040204" pitchFamily="50" charset="-128"/>
                          <a:ea typeface="Meiryo UI" panose="020B0604030504040204" pitchFamily="50" charset="-128"/>
                        </a:rPr>
                        <a:t>20</a:t>
                      </a:r>
                    </a:p>
                  </a:txBody>
                  <a:tcPr marL="36000" marR="36000" marT="36000" marB="36000"/>
                </a:tc>
                <a:tc>
                  <a:txBody>
                    <a:bodyPr/>
                    <a:lstStyle/>
                    <a:p>
                      <a:pPr marL="0" marR="0" lvl="0" indent="0" algn="ctr" defTabSz="742927" rtl="0" eaLnBrk="1" fontAlgn="t" latinLnBrk="0" hangingPunct="1">
                        <a:lnSpc>
                          <a:spcPct val="100000"/>
                        </a:lnSpc>
                        <a:spcBef>
                          <a:spcPts val="0"/>
                        </a:spcBef>
                        <a:spcAft>
                          <a:spcPts val="0"/>
                        </a:spcAft>
                        <a:buClrTx/>
                        <a:buSzTx/>
                        <a:buFontTx/>
                        <a:buNone/>
                        <a:tabLst/>
                        <a:defRPr/>
                      </a:pPr>
                      <a:r>
                        <a:rPr lang="en-US" altLang="ja-JP" sz="1100" b="0" i="0" u="none" strike="noStrike">
                          <a:solidFill>
                            <a:schemeClr val="tx1"/>
                          </a:solidFill>
                          <a:effectLst/>
                          <a:latin typeface="Meiryo UI" panose="020B0604030504040204" pitchFamily="50" charset="-128"/>
                          <a:ea typeface="Meiryo UI" panose="020B0604030504040204" pitchFamily="50" charset="-128"/>
                        </a:rPr>
                        <a:t>B-3</a:t>
                      </a:r>
                    </a:p>
                  </a:txBody>
                  <a:tcPr marL="36000" marR="36000" marT="36000" marB="36000"/>
                </a:tc>
                <a:tc>
                  <a:txBody>
                    <a:bodyPr/>
                    <a:lstStyle/>
                    <a:p>
                      <a:pPr marL="0" marR="0" lvl="0" indent="0" algn="l" defTabSz="742927" rtl="0" eaLnBrk="1" fontAlgn="t" latinLnBrk="0" hangingPunct="1">
                        <a:lnSpc>
                          <a:spcPct val="100000"/>
                        </a:lnSpc>
                        <a:spcBef>
                          <a:spcPts val="0"/>
                        </a:spcBef>
                        <a:spcAft>
                          <a:spcPts val="0"/>
                        </a:spcAft>
                        <a:buClrTx/>
                        <a:buSzTx/>
                        <a:buFontTx/>
                        <a:buNone/>
                        <a:tabLst/>
                        <a:defRPr/>
                      </a:pPr>
                      <a:r>
                        <a:rPr kumimoji="1" lang="ja-JP" altLang="en-US" sz="1100" b="0" i="0" u="none" strike="noStrike" kern="12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調達情報</a:t>
                      </a:r>
                    </a:p>
                    <a:p>
                      <a:pPr marL="0" marR="0" lvl="0" indent="0" algn="l" defTabSz="742927" rtl="0" eaLnBrk="1" fontAlgn="t" latinLnBrk="0" hangingPunct="1">
                        <a:lnSpc>
                          <a:spcPct val="100000"/>
                        </a:lnSpc>
                        <a:spcBef>
                          <a:spcPts val="0"/>
                        </a:spcBef>
                        <a:spcAft>
                          <a:spcPts val="0"/>
                        </a:spcAft>
                        <a:buClrTx/>
                        <a:buSzTx/>
                        <a:buFontTx/>
                        <a:buNone/>
                        <a:tabLst/>
                        <a:defRPr/>
                      </a:pPr>
                      <a:endParaRPr kumimoji="1" lang="ja-JP" altLang="en-US" sz="1100" b="0" i="0" u="none" strike="noStrike" kern="1200">
                        <a:solidFill>
                          <a:srgbClr val="000000"/>
                        </a:solidFill>
                        <a:effectLst/>
                        <a:latin typeface="Meiryo UI" panose="020B0604030504040204" pitchFamily="50" charset="-128"/>
                        <a:ea typeface="Meiryo UI" panose="020B0604030504040204" pitchFamily="50" charset="-128"/>
                        <a:cs typeface="+mn-cs"/>
                      </a:endParaRPr>
                    </a:p>
                  </a:txBody>
                  <a:tcPr marL="36000" marR="36000" marT="36000" marB="36000"/>
                </a:tc>
                <a:tc>
                  <a:txBody>
                    <a:bodyPr/>
                    <a:lstStyle/>
                    <a:p>
                      <a:pPr marL="0" marR="0" lvl="0" indent="0" algn="l" defTabSz="843772"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内閣官房 情報通信技術</a:t>
                      </a:r>
                      <a:r>
                        <a:rPr kumimoji="1"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(IT)</a:t>
                      </a:r>
                      <a:r>
                        <a:rPr kumimoji="1"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総合戦略室「標準ガイドライン群」</a:t>
                      </a:r>
                      <a:endParaRPr kumimoji="1"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843772"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hlinkClick r:id="rId3">
                            <a:extLst>
                              <a:ext uri="{A12FA001-AC4F-418D-AE19-62706E023703}">
                                <ahyp:hlinkClr xmlns:ahyp="http://schemas.microsoft.com/office/drawing/2018/hyperlinkcolor" val="tx"/>
                              </a:ext>
                            </a:extLst>
                          </a:hlinkClick>
                        </a:rPr>
                        <a:t>https://cio.go.jp/guides#renkeimodel</a:t>
                      </a:r>
                      <a:endParaRPr kumimoji="1"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843772"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843772"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使用時の注意事項</a:t>
                      </a:r>
                      <a:r>
                        <a:rPr kumimoji="1"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843772"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・データ連携モデルの「行政サービス・データ連携モデル　調達」を参照してください。</a:t>
                      </a:r>
                      <a:endParaRPr kumimoji="1"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a:p>
                  </a:txBody>
                  <a:tcPr marL="36000" marR="36000" marT="36000" marB="36000"/>
                </a:tc>
                <a:tc>
                  <a:txBody>
                    <a:bodyPr/>
                    <a:lstStyle/>
                    <a:p>
                      <a:pPr marL="0" marR="0" lvl="0" indent="0" algn="l" defTabSz="843772" rtl="0" eaLnBrk="1" fontAlgn="auto" latinLnBrk="0" hangingPunct="1">
                        <a:lnSpc>
                          <a:spcPct val="100000"/>
                        </a:lnSpc>
                        <a:spcBef>
                          <a:spcPts val="0"/>
                        </a:spcBef>
                        <a:spcAft>
                          <a:spcPts val="0"/>
                        </a:spcAft>
                        <a:buClrTx/>
                        <a:buSzTx/>
                        <a:buFontTx/>
                        <a:buNone/>
                        <a:tabLst/>
                        <a:defRPr/>
                      </a:pPr>
                      <a:r>
                        <a:rPr kumimoji="1" lang="ja-JP" altLang="en-US" sz="1100">
                          <a:solidFill>
                            <a:schemeClr val="tx1"/>
                          </a:solidFill>
                          <a:latin typeface="Meiryo UI" panose="020B0604030504040204" pitchFamily="50" charset="-128"/>
                          <a:ea typeface="Meiryo UI" panose="020B0604030504040204" pitchFamily="50" charset="-128"/>
                          <a:cs typeface="Meiryo UI" panose="020B0604030504040204" pitchFamily="50" charset="-128"/>
                        </a:rPr>
                        <a:t>標準的な様式・語彙を適用した調達情報をオープンデータとして公開することにより、データ連携が容易になり、</a:t>
                      </a:r>
                      <a:r>
                        <a:rPr kumimoji="1" lang="en-US" altLang="ja-JP" sz="1100">
                          <a:solidFill>
                            <a:schemeClr val="tx1"/>
                          </a:solidFill>
                          <a:latin typeface="Meiryo UI" panose="020B0604030504040204" pitchFamily="50" charset="-128"/>
                          <a:ea typeface="Meiryo UI" panose="020B0604030504040204" pitchFamily="50" charset="-128"/>
                          <a:cs typeface="Meiryo UI" panose="020B0604030504040204" pitchFamily="50" charset="-128"/>
                        </a:rPr>
                        <a:t>API</a:t>
                      </a:r>
                      <a:r>
                        <a:rPr kumimoji="1" lang="ja-JP" altLang="en-US" sz="1100">
                          <a:solidFill>
                            <a:schemeClr val="tx1"/>
                          </a:solidFill>
                          <a:latin typeface="Meiryo UI" panose="020B0604030504040204" pitchFamily="50" charset="-128"/>
                          <a:ea typeface="Meiryo UI" panose="020B0604030504040204" pitchFamily="50" charset="-128"/>
                          <a:cs typeface="Meiryo UI" panose="020B0604030504040204" pitchFamily="50" charset="-128"/>
                        </a:rPr>
                        <a:t>を活用した調達手続支援サービス等、新しいサービスの創出が期待される。</a:t>
                      </a:r>
                      <a:endParaRPr kumimoji="1" lang="en-US" altLang="ja-JP" sz="11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843772" rtl="0" eaLnBrk="1" fontAlgn="auto" latinLnBrk="0" hangingPunct="1">
                        <a:lnSpc>
                          <a:spcPct val="100000"/>
                        </a:lnSpc>
                        <a:spcBef>
                          <a:spcPts val="0"/>
                        </a:spcBef>
                        <a:spcAft>
                          <a:spcPts val="0"/>
                        </a:spcAft>
                        <a:buClrTx/>
                        <a:buSzTx/>
                        <a:buFontTx/>
                        <a:buNone/>
                        <a:tabLst/>
                        <a:defRPr/>
                      </a:pPr>
                      <a:endParaRPr kumimoji="1" lang="en-US" altLang="ja-JP" sz="11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843772" rtl="0" eaLnBrk="1" fontAlgn="auto" latinLnBrk="0" hangingPunct="1">
                        <a:lnSpc>
                          <a:spcPct val="100000"/>
                        </a:lnSpc>
                        <a:spcBef>
                          <a:spcPts val="0"/>
                        </a:spcBef>
                        <a:spcAft>
                          <a:spcPts val="0"/>
                        </a:spcAft>
                        <a:buClrTx/>
                        <a:buSzTx/>
                        <a:buFontTx/>
                        <a:buNone/>
                        <a:tabLst/>
                        <a:defRPr/>
                      </a:pPr>
                      <a:endParaRPr kumimoji="1" lang="ja-JP" altLang="en-US" sz="11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lgn="l"/>
                      <a:r>
                        <a:rPr kumimoji="1" lang="ja-JP" altLang="en-US" sz="1100">
                          <a:solidFill>
                            <a:schemeClr val="tx1"/>
                          </a:solidFill>
                          <a:latin typeface="Meiryo UI" panose="020B0604030504040204" pitchFamily="50" charset="-128"/>
                          <a:ea typeface="Meiryo UI" panose="020B0604030504040204" pitchFamily="50" charset="-128"/>
                          <a:cs typeface="Meiryo UI" panose="020B0604030504040204" pitchFamily="50" charset="-128"/>
                        </a:rPr>
                        <a:t>＜想定されるユースケース＞</a:t>
                      </a:r>
                      <a:endParaRPr kumimoji="1" lang="en-US" altLang="ja-JP" sz="11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100">
                          <a:solidFill>
                            <a:schemeClr val="tx1"/>
                          </a:solidFill>
                          <a:latin typeface="Meiryo UI" panose="020B0604030504040204" pitchFamily="50" charset="-128"/>
                          <a:ea typeface="Meiryo UI" panose="020B0604030504040204" pitchFamily="50" charset="-128"/>
                          <a:cs typeface="Meiryo UI" panose="020B0604030504040204" pitchFamily="50" charset="-128"/>
                        </a:rPr>
                        <a:t>各種調達手続を統一的に提供する汎用的な調達アプリ（サービス）、窓口サービスなど。</a:t>
                      </a:r>
                      <a:endParaRPr kumimoji="1" lang="en-US" altLang="ja-JP" sz="11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lgn="l"/>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行財政</a:t>
                      </a:r>
                    </a:p>
                  </a:txBody>
                  <a:tcPr marL="36000" marR="36000" marT="36000" marB="36000"/>
                </a:tc>
                <a:extLst>
                  <a:ext uri="{0D108BD9-81ED-4DB2-BD59-A6C34878D82A}">
                    <a16:rowId xmlns:a16="http://schemas.microsoft.com/office/drawing/2014/main" val="393029715"/>
                  </a:ext>
                </a:extLst>
              </a:tr>
            </a:tbl>
          </a:graphicData>
        </a:graphic>
      </p:graphicFrame>
      <p:sp>
        <p:nvSpPr>
          <p:cNvPr id="6" name="タイトル 2">
            <a:extLst>
              <a:ext uri="{FF2B5EF4-FFF2-40B4-BE49-F238E27FC236}">
                <a16:creationId xmlns:a16="http://schemas.microsoft.com/office/drawing/2014/main" id="{AA337CC7-B571-7CFA-D4A7-97715C5C504B}"/>
              </a:ext>
            </a:extLst>
          </p:cNvPr>
          <p:cNvSpPr>
            <a:spLocks noGrp="1"/>
          </p:cNvSpPr>
          <p:nvPr>
            <p:ph type="title"/>
          </p:nvPr>
        </p:nvSpPr>
        <p:spPr>
          <a:xfrm>
            <a:off x="648000" y="409801"/>
            <a:ext cx="8898077" cy="757130"/>
          </a:xfrm>
        </p:spPr>
        <p:txBody>
          <a:bodyPr/>
          <a:lstStyle/>
          <a:p>
            <a:r>
              <a:rPr lang="ja-JP" altLang="en-US" sz="2400" b="0" dirty="0">
                <a:latin typeface="Meiryo UI" panose="020B0604030504040204" pitchFamily="50" charset="-128"/>
                <a:ea typeface="Meiryo UI" panose="020B0604030504040204" pitchFamily="50" charset="-128"/>
                <a:cs typeface="Meiryo UI" panose="020B0604030504040204" pitchFamily="50" charset="-128"/>
              </a:rPr>
              <a:t>自治体標準オープンデータセット（旧：推奨データセット）一覧（</a:t>
            </a:r>
            <a:r>
              <a:rPr lang="en-US" altLang="ja-JP" sz="2400" b="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2400" b="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400" dirty="0"/>
          </a:p>
        </p:txBody>
      </p:sp>
    </p:spTree>
    <p:extLst>
      <p:ext uri="{BB962C8B-B14F-4D97-AF65-F5344CB8AC3E}">
        <p14:creationId xmlns:p14="http://schemas.microsoft.com/office/powerpoint/2010/main" val="18631173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a:extLst>
              <a:ext uri="{FF2B5EF4-FFF2-40B4-BE49-F238E27FC236}">
                <a16:creationId xmlns:a16="http://schemas.microsoft.com/office/drawing/2014/main" id="{4534C589-DA50-352A-A1A3-0AADD49E8DE6}"/>
              </a:ext>
            </a:extLst>
          </p:cNvPr>
          <p:cNvGraphicFramePr>
            <a:graphicFrameLocks noGrp="1"/>
          </p:cNvGraphicFramePr>
          <p:nvPr>
            <p:extLst>
              <p:ext uri="{D42A27DB-BD31-4B8C-83A1-F6EECF244321}">
                <p14:modId xmlns:p14="http://schemas.microsoft.com/office/powerpoint/2010/main" val="3292681686"/>
              </p:ext>
            </p:extLst>
          </p:nvPr>
        </p:nvGraphicFramePr>
        <p:xfrm>
          <a:off x="56998" y="1008000"/>
          <a:ext cx="9792001" cy="5412840"/>
        </p:xfrm>
        <a:graphic>
          <a:graphicData uri="http://schemas.openxmlformats.org/drawingml/2006/table">
            <a:tbl>
              <a:tblPr firstRow="1" bandRow="1">
                <a:tableStyleId>{5C22544A-7EE6-4342-B048-85BDC9FD1C3A}</a:tableStyleId>
              </a:tblPr>
              <a:tblGrid>
                <a:gridCol w="324000">
                  <a:extLst>
                    <a:ext uri="{9D8B030D-6E8A-4147-A177-3AD203B41FA5}">
                      <a16:colId xmlns:a16="http://schemas.microsoft.com/office/drawing/2014/main" val="20000"/>
                    </a:ext>
                  </a:extLst>
                </a:gridCol>
                <a:gridCol w="576000">
                  <a:extLst>
                    <a:ext uri="{9D8B030D-6E8A-4147-A177-3AD203B41FA5}">
                      <a16:colId xmlns:a16="http://schemas.microsoft.com/office/drawing/2014/main" val="20001"/>
                    </a:ext>
                  </a:extLst>
                </a:gridCol>
                <a:gridCol w="684000">
                  <a:extLst>
                    <a:ext uri="{9D8B030D-6E8A-4147-A177-3AD203B41FA5}">
                      <a16:colId xmlns:a16="http://schemas.microsoft.com/office/drawing/2014/main" val="20002"/>
                    </a:ext>
                  </a:extLst>
                </a:gridCol>
                <a:gridCol w="4032000">
                  <a:extLst>
                    <a:ext uri="{9D8B030D-6E8A-4147-A177-3AD203B41FA5}">
                      <a16:colId xmlns:a16="http://schemas.microsoft.com/office/drawing/2014/main" val="20003"/>
                    </a:ext>
                  </a:extLst>
                </a:gridCol>
                <a:gridCol w="1800000">
                  <a:extLst>
                    <a:ext uri="{9D8B030D-6E8A-4147-A177-3AD203B41FA5}">
                      <a16:colId xmlns:a16="http://schemas.microsoft.com/office/drawing/2014/main" val="20007"/>
                    </a:ext>
                  </a:extLst>
                </a:gridCol>
                <a:gridCol w="1656001">
                  <a:extLst>
                    <a:ext uri="{9D8B030D-6E8A-4147-A177-3AD203B41FA5}">
                      <a16:colId xmlns:a16="http://schemas.microsoft.com/office/drawing/2014/main" val="20008"/>
                    </a:ext>
                  </a:extLst>
                </a:gridCol>
                <a:gridCol w="720000">
                  <a:extLst>
                    <a:ext uri="{9D8B030D-6E8A-4147-A177-3AD203B41FA5}">
                      <a16:colId xmlns:a16="http://schemas.microsoft.com/office/drawing/2014/main" val="20009"/>
                    </a:ext>
                  </a:extLst>
                </a:gridCol>
              </a:tblGrid>
              <a:tr h="400693">
                <a:tc>
                  <a:txBody>
                    <a:bodyPr/>
                    <a:lstStyle/>
                    <a:p>
                      <a:pPr algn="l" fontAlgn="ctr"/>
                      <a:r>
                        <a:rPr lang="en-US" altLang="ja-JP" sz="1100" b="1" i="0" u="none" strike="noStrike">
                          <a:solidFill>
                            <a:schemeClr val="bg1"/>
                          </a:solidFill>
                          <a:effectLst/>
                          <a:latin typeface="Meiryo UI" panose="020B0604030504040204" pitchFamily="50" charset="-128"/>
                          <a:ea typeface="Meiryo UI" panose="020B0604030504040204" pitchFamily="50" charset="-128"/>
                        </a:rPr>
                        <a:t>#</a:t>
                      </a:r>
                      <a:endParaRPr lang="ja-JP" altLang="en-US" sz="1100" b="1" i="0" u="none" strike="noStrike">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旧</a:t>
                      </a:r>
                      <a:r>
                        <a:rPr lang="en-US" altLang="ja-JP" sz="1100" b="1" i="0" u="none" strike="noStrike">
                          <a:solidFill>
                            <a:schemeClr val="bg1"/>
                          </a:solidFill>
                          <a:effectLst/>
                          <a:latin typeface="Meiryo UI" panose="020B0604030504040204" pitchFamily="50" charset="-128"/>
                          <a:ea typeface="Meiryo UI" panose="020B0604030504040204" pitchFamily="50" charset="-128"/>
                        </a:rPr>
                        <a:t>No</a:t>
                      </a:r>
                      <a:endParaRPr lang="ja-JP" altLang="en-US" sz="1100" b="1" i="0" u="none" strike="noStrike">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データ名</a:t>
                      </a:r>
                    </a:p>
                  </a:txBody>
                  <a:tcPr marL="36000" marR="36000" marT="36000" marB="36000" anchor="ctr"/>
                </a:tc>
                <a:tc>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作成にあたり準拠すべきルールやフォーマット等と</a:t>
                      </a:r>
                      <a:endParaRPr lang="en-US" altLang="ja-JP" sz="1100" b="1" i="0" u="none" strike="noStrike">
                        <a:solidFill>
                          <a:schemeClr val="bg1"/>
                        </a:solidFill>
                        <a:effectLst/>
                        <a:latin typeface="Meiryo UI" panose="020B0604030504040204" pitchFamily="50" charset="-128"/>
                        <a:ea typeface="Meiryo UI" panose="020B0604030504040204" pitchFamily="50" charset="-128"/>
                      </a:endParaRPr>
                    </a:p>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その内容</a:t>
                      </a:r>
                    </a:p>
                  </a:txBody>
                  <a:tcPr marL="36000" marR="36000" marT="36000" marB="36000" anchor="ctr"/>
                </a:tc>
                <a:tc>
                  <a:txBody>
                    <a:bodyPr/>
                    <a:lstStyle/>
                    <a:p>
                      <a:pPr algn="l" fontAlgn="ctr"/>
                      <a:r>
                        <a:rPr lang="ja-JP" altLang="en-US" sz="1100" b="1" i="0" u="none" strike="noStrike">
                          <a:solidFill>
                            <a:srgbClr val="FFFFFF"/>
                          </a:solidFill>
                          <a:effectLst/>
                          <a:latin typeface="Meiryo UI" panose="020B0604030504040204" pitchFamily="50" charset="-128"/>
                          <a:ea typeface="Meiryo UI" panose="020B0604030504040204" pitchFamily="50" charset="-128"/>
                        </a:rPr>
                        <a:t>オープンデータとして公開することによる効果</a:t>
                      </a:r>
                    </a:p>
                  </a:txBody>
                  <a:tcPr marL="36000" marR="36000" marT="36000" marB="36000" anchor="ctr"/>
                </a:tc>
                <a:tc>
                  <a:txBody>
                    <a:bodyPr/>
                    <a:lstStyle/>
                    <a:p>
                      <a:pPr algn="l" fontAlgn="ctr"/>
                      <a:r>
                        <a:rPr lang="ja-JP" altLang="en-US" sz="1100" b="1" i="0" u="none" strike="noStrike">
                          <a:solidFill>
                            <a:srgbClr val="FFFFFF"/>
                          </a:solidFill>
                          <a:effectLst/>
                          <a:latin typeface="Meiryo UI" panose="020B0604030504040204" pitchFamily="50" charset="-128"/>
                          <a:ea typeface="Meiryo UI" panose="020B0604030504040204" pitchFamily="50" charset="-128"/>
                        </a:rPr>
                        <a:t>利活用の事例等</a:t>
                      </a:r>
                    </a:p>
                  </a:txBody>
                  <a:tcPr marL="36000" marR="36000" marT="36000" marB="36000" anchor="ctr"/>
                </a:tc>
                <a:tc>
                  <a:txBody>
                    <a:bodyPr/>
                    <a:lstStyle/>
                    <a:p>
                      <a:pPr algn="l" fontAlgn="ctr"/>
                      <a:r>
                        <a:rPr lang="ja-JP" altLang="en-US" sz="1100" b="1" i="0" u="none" strike="noStrike">
                          <a:solidFill>
                            <a:srgbClr val="FFFFFF"/>
                          </a:solidFill>
                          <a:effectLst/>
                          <a:latin typeface="Meiryo UI" panose="020B0604030504040204" pitchFamily="50" charset="-128"/>
                          <a:ea typeface="Meiryo UI" panose="020B0604030504040204" pitchFamily="50" charset="-128"/>
                        </a:rPr>
                        <a:t>分類（</a:t>
                      </a:r>
                      <a:r>
                        <a:rPr lang="en-US" altLang="ja-JP" sz="1100" b="1" i="0" u="none" strike="noStrike">
                          <a:solidFill>
                            <a:srgbClr val="FFFFFF"/>
                          </a:solidFill>
                          <a:effectLst/>
                          <a:latin typeface="Meiryo UI" panose="020B0604030504040204" pitchFamily="50" charset="-128"/>
                          <a:ea typeface="Meiryo UI" panose="020B0604030504040204" pitchFamily="50" charset="-128"/>
                        </a:rPr>
                        <a:t>※1</a:t>
                      </a:r>
                      <a:r>
                        <a:rPr lang="ja-JP" altLang="en-US" sz="1100" b="1" i="0" u="none" strike="noStrike">
                          <a:solidFill>
                            <a:srgbClr val="FFFFFF"/>
                          </a:solidFill>
                          <a:effectLst/>
                          <a:latin typeface="Meiryo UI" panose="020B0604030504040204" pitchFamily="50" charset="-128"/>
                          <a:ea typeface="Meiryo UI" panose="020B0604030504040204" pitchFamily="50" charset="-128"/>
                        </a:rPr>
                        <a:t>）</a:t>
                      </a:r>
                    </a:p>
                  </a:txBody>
                  <a:tcPr marL="36000" marR="36000" marT="36000" marB="36000" anchor="ctr"/>
                </a:tc>
                <a:extLst>
                  <a:ext uri="{0D108BD9-81ED-4DB2-BD59-A6C34878D82A}">
                    <a16:rowId xmlns:a16="http://schemas.microsoft.com/office/drawing/2014/main" val="10000"/>
                  </a:ext>
                </a:extLst>
              </a:tr>
              <a:tr h="2368823">
                <a:tc>
                  <a:txBody>
                    <a:bodyPr/>
                    <a:lstStyle/>
                    <a:p>
                      <a:pPr algn="r" fontAlgn="t"/>
                      <a:r>
                        <a:rPr lang="en-US" altLang="ja-JP" sz="1100" b="0" i="0" u="none" strike="noStrike">
                          <a:solidFill>
                            <a:schemeClr val="tx1"/>
                          </a:solidFill>
                          <a:effectLst/>
                          <a:latin typeface="Meiryo UI" panose="020B0604030504040204" pitchFamily="50" charset="-128"/>
                          <a:ea typeface="Meiryo UI" panose="020B0604030504040204" pitchFamily="50" charset="-128"/>
                        </a:rPr>
                        <a:t>21</a:t>
                      </a:r>
                      <a:endParaRPr lang="ja-JP"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algn="ctr" fontAlgn="t"/>
                      <a:r>
                        <a:rPr lang="en-US" altLang="ja-JP" sz="1100" b="0" i="0" u="none" strike="noStrike">
                          <a:solidFill>
                            <a:schemeClr val="tx1"/>
                          </a:solidFill>
                          <a:effectLst/>
                          <a:latin typeface="Meiryo UI" panose="020B0604030504040204" pitchFamily="50" charset="-128"/>
                          <a:ea typeface="Meiryo UI" panose="020B0604030504040204" pitchFamily="50" charset="-128"/>
                        </a:rPr>
                        <a:t>B-4</a:t>
                      </a:r>
                    </a:p>
                    <a:p>
                      <a:pPr algn="ctr" fontAlgn="t"/>
                      <a:endParaRPr lang="ja-JP"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marL="0" marR="0" lvl="0" indent="0" algn="l" defTabSz="742927" rtl="0" eaLnBrk="1" fontAlgn="t" latinLnBrk="0" hangingPunct="1">
                        <a:lnSpc>
                          <a:spcPct val="100000"/>
                        </a:lnSpc>
                        <a:spcBef>
                          <a:spcPts val="0"/>
                        </a:spcBef>
                        <a:spcAft>
                          <a:spcPts val="0"/>
                        </a:spcAft>
                        <a:buClrTx/>
                        <a:buSzTx/>
                        <a:buFontTx/>
                        <a:buNone/>
                        <a:tabLst/>
                        <a:defRPr/>
                      </a:pPr>
                      <a:r>
                        <a:rPr kumimoji="1" lang="ja-JP" altLang="en-US" sz="1100" b="0" i="0" u="none" strike="noStrike" kern="1200">
                          <a:solidFill>
                            <a:schemeClr val="tx1"/>
                          </a:solidFill>
                          <a:effectLst/>
                          <a:latin typeface="Meiryo UI" panose="020B0604030504040204" pitchFamily="50" charset="-128"/>
                          <a:ea typeface="Meiryo UI" panose="020B0604030504040204" pitchFamily="50" charset="-128"/>
                        </a:rPr>
                        <a:t>標準的なバス情報フォーマット</a:t>
                      </a:r>
                    </a:p>
                    <a:p>
                      <a:pPr marL="0" marR="0" lvl="0" indent="0" algn="l" defTabSz="742927" rtl="0" eaLnBrk="1" fontAlgn="t" latinLnBrk="0" hangingPunct="1">
                        <a:lnSpc>
                          <a:spcPct val="100000"/>
                        </a:lnSpc>
                        <a:spcBef>
                          <a:spcPts val="0"/>
                        </a:spcBef>
                        <a:spcAft>
                          <a:spcPts val="0"/>
                        </a:spcAft>
                        <a:buClrTx/>
                        <a:buSzTx/>
                        <a:buFontTx/>
                        <a:buNone/>
                        <a:tabLst/>
                        <a:defRPr/>
                      </a:pP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marL="0" marR="0" lvl="0" indent="0" algn="l" defTabSz="843772"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国土交通省「経路検索の充実とバスロケデータの利活用　～標準的なバス情報フォーマットの拡充～」</a:t>
                      </a:r>
                      <a:endParaRPr kumimoji="1"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843772"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hlinkClick r:id="rId2">
                            <a:extLst>
                              <a:ext uri="{A12FA001-AC4F-418D-AE19-62706E023703}">
                                <ahyp:hlinkClr xmlns:ahyp="http://schemas.microsoft.com/office/drawing/2018/hyperlinkcolor" val="tx"/>
                              </a:ext>
                            </a:extLst>
                          </a:hlinkClick>
                        </a:rPr>
                        <a:t>http://www.mlit.go.jp/sogoseisaku/transport/sosei_transport_tk_000067.html</a:t>
                      </a:r>
                      <a:endParaRPr kumimoji="1"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843772"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843772" rtl="0" eaLnBrk="1" fontAlgn="auto" latinLnBrk="0" hangingPunct="1">
                        <a:lnSpc>
                          <a:spcPct val="100000"/>
                        </a:lnSpc>
                        <a:spcBef>
                          <a:spcPts val="0"/>
                        </a:spcBef>
                        <a:spcAft>
                          <a:spcPts val="0"/>
                        </a:spcAft>
                        <a:buClrTx/>
                        <a:buSzTx/>
                        <a:buFontTx/>
                        <a:buNone/>
                        <a:tabLst/>
                        <a:defRPr/>
                      </a:pPr>
                      <a:r>
                        <a:rPr kumimoji="1" lang="en-US" altLang="ja-JP" sz="1100" b="1" i="0" u="sng"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1" i="0" u="sng"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説明</a:t>
                      </a:r>
                      <a:r>
                        <a:rPr kumimoji="1" lang="en-US" altLang="ja-JP" sz="1100" b="1" i="0" u="sng"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843772"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停留所・路線・便・時刻表等の静的情報（</a:t>
                      </a:r>
                      <a:r>
                        <a:rPr kumimoji="1"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GTFS-JP</a:t>
                      </a:r>
                      <a:r>
                        <a:rPr kumimoji="1"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）と</a:t>
                      </a:r>
                      <a:endParaRPr kumimoji="1"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843772"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遅延・車両位置等の動的情報（</a:t>
                      </a:r>
                      <a:r>
                        <a:rPr kumimoji="1"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GTFS</a:t>
                      </a:r>
                      <a:r>
                        <a:rPr kumimoji="1"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リアルタイム）があります。</a:t>
                      </a:r>
                      <a:endParaRPr kumimoji="1"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gn="l" fontAlgn="t"/>
                      <a:endParaRPr lang="ja-JP"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r>
                        <a:rPr lang="ja-JP" altLang="en-US" sz="1100">
                          <a:latin typeface="Meiryo UI" panose="020B0604030504040204" pitchFamily="50" charset="-128"/>
                          <a:ea typeface="Meiryo UI" panose="020B0604030504040204" pitchFamily="50" charset="-128"/>
                        </a:rPr>
                        <a:t>インターネット等の経路検索を行いやすくするため、バス事業者と経路検索事業者との間でデータの受渡をするための「標準的なバス情報フォーマット」を制定。</a:t>
                      </a:r>
                      <a:endParaRPr lang="en-US" altLang="ja-JP" sz="1100">
                        <a:latin typeface="Meiryo UI" panose="020B0604030504040204" pitchFamily="50" charset="-128"/>
                        <a:ea typeface="Meiryo UI" panose="020B0604030504040204" pitchFamily="50" charset="-128"/>
                      </a:endParaRPr>
                    </a:p>
                    <a:p>
                      <a:r>
                        <a:rPr lang="ja-JP" altLang="en-US" sz="1100">
                          <a:latin typeface="Meiryo UI" panose="020B0604030504040204" pitchFamily="50" charset="-128"/>
                          <a:ea typeface="Meiryo UI" panose="020B0604030504040204" pitchFamily="50" charset="-128"/>
                        </a:rPr>
                        <a:t>経路検索サービスにバス情報が掲載されることにより、利用者に認知され、これまで取りこぼしていた旅客の需要を取り込むことが期待される。</a:t>
                      </a:r>
                    </a:p>
                  </a:txBody>
                  <a:tcPr marL="36000" marR="36000" marT="36000" marB="36000"/>
                </a:tc>
                <a:tc>
                  <a:txBody>
                    <a:bodyPr/>
                    <a:lstStyle/>
                    <a:p>
                      <a:r>
                        <a:rPr kumimoji="1" lang="ja-JP" altLang="en-US" sz="1100">
                          <a:solidFill>
                            <a:schemeClr val="tx1"/>
                          </a:solidFill>
                          <a:latin typeface="Meiryo UI" panose="020B0604030504040204" pitchFamily="50" charset="-128"/>
                          <a:ea typeface="Meiryo UI" panose="020B0604030504040204" pitchFamily="50" charset="-128"/>
                        </a:rPr>
                        <a:t>＜標準的なバス情報フォーマットのメリット＞</a:t>
                      </a:r>
                      <a:endParaRPr kumimoji="1" lang="en-US" altLang="ja-JP" sz="1100">
                        <a:solidFill>
                          <a:schemeClr val="tx1"/>
                        </a:solidFill>
                        <a:latin typeface="Meiryo UI" panose="020B0604030504040204" pitchFamily="50" charset="-128"/>
                        <a:ea typeface="Meiryo UI" panose="020B0604030504040204" pitchFamily="50" charset="-128"/>
                      </a:endParaRPr>
                    </a:p>
                    <a:p>
                      <a:r>
                        <a:rPr kumimoji="1" lang="ja-JP" altLang="en-US" sz="1100">
                          <a:solidFill>
                            <a:schemeClr val="tx1"/>
                          </a:solidFill>
                          <a:latin typeface="Meiryo UI" panose="020B0604030504040204" pitchFamily="50" charset="-128"/>
                          <a:ea typeface="Meiryo UI" panose="020B0604030504040204" pitchFamily="50" charset="-128"/>
                        </a:rPr>
                        <a:t>１</a:t>
                      </a:r>
                      <a:r>
                        <a:rPr kumimoji="1" lang="en-US" altLang="ja-JP" sz="1100">
                          <a:solidFill>
                            <a:schemeClr val="tx1"/>
                          </a:solidFill>
                          <a:latin typeface="Meiryo UI" panose="020B0604030504040204" pitchFamily="50" charset="-128"/>
                          <a:ea typeface="Meiryo UI" panose="020B0604030504040204" pitchFamily="50" charset="-128"/>
                        </a:rPr>
                        <a:t>.</a:t>
                      </a:r>
                      <a:r>
                        <a:rPr kumimoji="1" lang="ja-JP" altLang="en-US" sz="1100">
                          <a:solidFill>
                            <a:schemeClr val="tx1"/>
                          </a:solidFill>
                          <a:latin typeface="Meiryo UI" panose="020B0604030504040204" pitchFamily="50" charset="-128"/>
                          <a:ea typeface="Meiryo UI" panose="020B0604030504040204" pitchFamily="50" charset="-128"/>
                        </a:rPr>
                        <a:t>インターネット等の経路検索サービスに掲載される</a:t>
                      </a:r>
                      <a:endParaRPr kumimoji="1" lang="en-US" altLang="ja-JP" sz="1100">
                        <a:solidFill>
                          <a:schemeClr val="tx1"/>
                        </a:solidFill>
                        <a:latin typeface="Meiryo UI" panose="020B0604030504040204" pitchFamily="50" charset="-128"/>
                        <a:ea typeface="Meiryo UI" panose="020B0604030504040204" pitchFamily="50" charset="-128"/>
                      </a:endParaRPr>
                    </a:p>
                    <a:p>
                      <a:r>
                        <a:rPr kumimoji="1" lang="ja-JP" altLang="en-US" sz="1100">
                          <a:solidFill>
                            <a:schemeClr val="tx1"/>
                          </a:solidFill>
                          <a:latin typeface="Meiryo UI" panose="020B0604030504040204" pitchFamily="50" charset="-128"/>
                          <a:ea typeface="Meiryo UI" panose="020B0604030504040204" pitchFamily="50" charset="-128"/>
                        </a:rPr>
                        <a:t>２</a:t>
                      </a:r>
                      <a:r>
                        <a:rPr kumimoji="1" lang="en-US" altLang="ja-JP" sz="1100">
                          <a:solidFill>
                            <a:schemeClr val="tx1"/>
                          </a:solidFill>
                          <a:latin typeface="Meiryo UI" panose="020B0604030504040204" pitchFamily="50" charset="-128"/>
                          <a:ea typeface="Meiryo UI" panose="020B0604030504040204" pitchFamily="50" charset="-128"/>
                        </a:rPr>
                        <a:t>.</a:t>
                      </a:r>
                      <a:r>
                        <a:rPr kumimoji="1" lang="ja-JP" altLang="en-US" sz="1100">
                          <a:solidFill>
                            <a:schemeClr val="tx1"/>
                          </a:solidFill>
                          <a:latin typeface="Meiryo UI" panose="020B0604030504040204" pitchFamily="50" charset="-128"/>
                          <a:ea typeface="Meiryo UI" panose="020B0604030504040204" pitchFamily="50" charset="-128"/>
                        </a:rPr>
                        <a:t>バスロケ情報が経路検索に掲載される</a:t>
                      </a:r>
                      <a:endParaRPr kumimoji="1" lang="en-US" altLang="ja-JP" sz="1100">
                        <a:solidFill>
                          <a:schemeClr val="tx1"/>
                        </a:solidFill>
                        <a:latin typeface="Meiryo UI" panose="020B0604030504040204" pitchFamily="50" charset="-128"/>
                        <a:ea typeface="Meiryo UI" panose="020B0604030504040204" pitchFamily="50" charset="-128"/>
                      </a:endParaRPr>
                    </a:p>
                    <a:p>
                      <a:r>
                        <a:rPr kumimoji="1" lang="ja-JP" altLang="en-US" sz="1100">
                          <a:solidFill>
                            <a:schemeClr val="tx1"/>
                          </a:solidFill>
                          <a:latin typeface="Meiryo UI" panose="020B0604030504040204" pitchFamily="50" charset="-128"/>
                          <a:ea typeface="Meiryo UI" panose="020B0604030504040204" pitchFamily="50" charset="-128"/>
                        </a:rPr>
                        <a:t>３</a:t>
                      </a:r>
                      <a:r>
                        <a:rPr kumimoji="1" lang="en-US" altLang="ja-JP" sz="1100">
                          <a:solidFill>
                            <a:schemeClr val="tx1"/>
                          </a:solidFill>
                          <a:latin typeface="Meiryo UI" panose="020B0604030504040204" pitchFamily="50" charset="-128"/>
                          <a:ea typeface="Meiryo UI" panose="020B0604030504040204" pitchFamily="50" charset="-128"/>
                        </a:rPr>
                        <a:t>.</a:t>
                      </a:r>
                      <a:r>
                        <a:rPr kumimoji="1" lang="ja-JP" altLang="en-US" sz="1100">
                          <a:solidFill>
                            <a:schemeClr val="tx1"/>
                          </a:solidFill>
                          <a:latin typeface="Meiryo UI" panose="020B0604030504040204" pitchFamily="50" charset="-128"/>
                          <a:ea typeface="Meiryo UI" panose="020B0604030504040204" pitchFamily="50" charset="-128"/>
                        </a:rPr>
                        <a:t>運行情報が経路検索に掲載される</a:t>
                      </a:r>
                      <a:endParaRPr kumimoji="1" lang="en-US" altLang="ja-JP" sz="1100">
                        <a:solidFill>
                          <a:schemeClr val="tx1"/>
                        </a:solidFill>
                        <a:latin typeface="Meiryo UI" panose="020B0604030504040204" pitchFamily="50" charset="-128"/>
                        <a:ea typeface="Meiryo UI" panose="020B0604030504040204" pitchFamily="50" charset="-128"/>
                      </a:endParaRPr>
                    </a:p>
                    <a:p>
                      <a:r>
                        <a:rPr kumimoji="1" lang="ja-JP" altLang="en-US" sz="1100">
                          <a:solidFill>
                            <a:schemeClr val="tx1"/>
                          </a:solidFill>
                          <a:latin typeface="Meiryo UI" panose="020B0604030504040204" pitchFamily="50" charset="-128"/>
                          <a:ea typeface="Meiryo UI" panose="020B0604030504040204" pitchFamily="50" charset="-128"/>
                        </a:rPr>
                        <a:t>４</a:t>
                      </a:r>
                      <a:r>
                        <a:rPr kumimoji="1" lang="en-US" altLang="ja-JP" sz="1100">
                          <a:solidFill>
                            <a:schemeClr val="tx1"/>
                          </a:solidFill>
                          <a:latin typeface="Meiryo UI" panose="020B0604030504040204" pitchFamily="50" charset="-128"/>
                          <a:ea typeface="Meiryo UI" panose="020B0604030504040204" pitchFamily="50" charset="-128"/>
                        </a:rPr>
                        <a:t>.</a:t>
                      </a:r>
                      <a:r>
                        <a:rPr kumimoji="1" lang="ja-JP" altLang="en-US" sz="1100">
                          <a:solidFill>
                            <a:schemeClr val="tx1"/>
                          </a:solidFill>
                          <a:latin typeface="Meiryo UI" panose="020B0604030504040204" pitchFamily="50" charset="-128"/>
                          <a:ea typeface="Meiryo UI" panose="020B0604030504040204" pitchFamily="50" charset="-128"/>
                        </a:rPr>
                        <a:t>デジタルサイネージ等への情報表示が可能</a:t>
                      </a:r>
                      <a:endParaRPr kumimoji="1" lang="en-US" altLang="ja-JP" sz="1100">
                        <a:solidFill>
                          <a:schemeClr val="tx1"/>
                        </a:solidFill>
                        <a:latin typeface="Meiryo UI" panose="020B0604030504040204" pitchFamily="50" charset="-128"/>
                        <a:ea typeface="Meiryo UI" panose="020B0604030504040204" pitchFamily="50" charset="-128"/>
                      </a:endParaRPr>
                    </a:p>
                    <a:p>
                      <a:r>
                        <a:rPr kumimoji="1" lang="ja-JP" altLang="en-US" sz="1100">
                          <a:solidFill>
                            <a:schemeClr val="tx1"/>
                          </a:solidFill>
                          <a:latin typeface="Meiryo UI" panose="020B0604030504040204" pitchFamily="50" charset="-128"/>
                          <a:ea typeface="Meiryo UI" panose="020B0604030504040204" pitchFamily="50" charset="-128"/>
                        </a:rPr>
                        <a:t>５</a:t>
                      </a:r>
                      <a:r>
                        <a:rPr kumimoji="1" lang="en-US" altLang="ja-JP" sz="1100">
                          <a:solidFill>
                            <a:schemeClr val="tx1"/>
                          </a:solidFill>
                          <a:latin typeface="Meiryo UI" panose="020B0604030504040204" pitchFamily="50" charset="-128"/>
                          <a:ea typeface="Meiryo UI" panose="020B0604030504040204" pitchFamily="50" charset="-128"/>
                        </a:rPr>
                        <a:t>.</a:t>
                      </a:r>
                      <a:r>
                        <a:rPr kumimoji="1" lang="ja-JP" altLang="en-US" sz="1100">
                          <a:solidFill>
                            <a:schemeClr val="tx1"/>
                          </a:solidFill>
                          <a:latin typeface="Meiryo UI" panose="020B0604030504040204" pitchFamily="50" charset="-128"/>
                          <a:ea typeface="Meiryo UI" panose="020B0604030504040204" pitchFamily="50" charset="-128"/>
                        </a:rPr>
                        <a:t>バス事業者自身がフォーマットの共通化により案内の正確さを向上できる</a:t>
                      </a:r>
                      <a:endParaRPr kumimoji="1" lang="en-US" altLang="ja-JP" sz="1100">
                        <a:solidFill>
                          <a:schemeClr val="tx1"/>
                        </a:solidFill>
                        <a:latin typeface="Meiryo UI" panose="020B0604030504040204" pitchFamily="50" charset="-128"/>
                        <a:ea typeface="Meiryo UI" panose="020B0604030504040204" pitchFamily="50" charset="-128"/>
                      </a:endParaRPr>
                    </a:p>
                    <a:p>
                      <a:endParaRPr kumimoji="1" lang="en-US" altLang="ja-JP" sz="1100">
                        <a:solidFill>
                          <a:schemeClr val="tx1"/>
                        </a:solidFill>
                        <a:latin typeface="Meiryo UI" panose="020B0604030504040204" pitchFamily="50" charset="-128"/>
                        <a:ea typeface="Meiryo UI" panose="020B0604030504040204" pitchFamily="50" charset="-128"/>
                      </a:endParaRPr>
                    </a:p>
                    <a:p>
                      <a:endParaRPr kumimoji="1" lang="en-US" altLang="ja-JP" sz="1100">
                        <a:solidFill>
                          <a:schemeClr val="tx1"/>
                        </a:solidFill>
                        <a:latin typeface="Meiryo UI" panose="020B0604030504040204" pitchFamily="50" charset="-128"/>
                        <a:ea typeface="Meiryo UI" panose="020B0604030504040204" pitchFamily="50" charset="-128"/>
                      </a:endParaRPr>
                    </a:p>
                  </a:txBody>
                  <a:tcPr marL="36000" marR="36000" marT="36000" marB="36000"/>
                </a:tc>
                <a:tc>
                  <a:txBody>
                    <a:bodyPr/>
                    <a:lstStyle/>
                    <a:p>
                      <a:pPr marL="0" marR="0" lvl="0" indent="0" algn="l" defTabSz="843772" rtl="0" eaLnBrk="1" fontAlgn="auto" latinLnBrk="0" hangingPunct="1">
                        <a:lnSpc>
                          <a:spcPct val="100000"/>
                        </a:lnSpc>
                        <a:spcBef>
                          <a:spcPts val="0"/>
                        </a:spcBef>
                        <a:spcAft>
                          <a:spcPts val="0"/>
                        </a:spcAft>
                        <a:buClrTx/>
                        <a:buSzTx/>
                        <a:buFontTx/>
                        <a:buNone/>
                        <a:tabLst/>
                        <a:defRPr/>
                      </a:pPr>
                      <a:r>
                        <a:rPr kumimoji="1" lang="ja-JP" altLang="en-US" sz="1100">
                          <a:solidFill>
                            <a:schemeClr val="tx1"/>
                          </a:solidFill>
                          <a:latin typeface="Meiryo UI" panose="020B0604030504040204" pitchFamily="50" charset="-128"/>
                          <a:ea typeface="Meiryo UI" panose="020B0604030504040204" pitchFamily="50" charset="-128"/>
                        </a:rPr>
                        <a:t>運輸・観光</a:t>
                      </a:r>
                    </a:p>
                  </a:txBody>
                  <a:tcPr marL="36000" marR="36000" marT="36000" marB="36000"/>
                </a:tc>
                <a:extLst>
                  <a:ext uri="{0D108BD9-81ED-4DB2-BD59-A6C34878D82A}">
                    <a16:rowId xmlns:a16="http://schemas.microsoft.com/office/drawing/2014/main" val="10001"/>
                  </a:ext>
                </a:extLst>
              </a:tr>
              <a:tr h="1720123">
                <a:tc>
                  <a:txBody>
                    <a:bodyPr/>
                    <a:lstStyle/>
                    <a:p>
                      <a:pPr algn="r" fontAlgn="t"/>
                      <a:r>
                        <a:rPr lang="en-US" altLang="zh-TW" sz="1100" b="0" i="0" u="none" strike="noStrike">
                          <a:solidFill>
                            <a:schemeClr val="tx1"/>
                          </a:solidFill>
                          <a:effectLst/>
                          <a:latin typeface="Meiryo UI" panose="020B0604030504040204" pitchFamily="50" charset="-128"/>
                          <a:ea typeface="Meiryo UI" panose="020B0604030504040204" pitchFamily="50" charset="-128"/>
                        </a:rPr>
                        <a:t>22</a:t>
                      </a:r>
                      <a:endParaRPr lang="zh-TW"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algn="ctr" fontAlgn="t"/>
                      <a:r>
                        <a:rPr kumimoji="1" lang="en-US" altLang="ja-JP" sz="1100" b="0" i="0" u="none" strike="noStrike" kern="1200">
                          <a:solidFill>
                            <a:schemeClr val="tx1"/>
                          </a:solidFill>
                          <a:effectLst/>
                          <a:latin typeface="Meiryo UI" panose="020B0604030504040204" pitchFamily="50" charset="-128"/>
                          <a:ea typeface="Meiryo UI" panose="020B0604030504040204" pitchFamily="50" charset="-128"/>
                          <a:cs typeface="+mn-cs"/>
                        </a:rPr>
                        <a:t>B-5</a:t>
                      </a:r>
                      <a:endParaRPr lang="zh-TW"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marL="0" marR="0" lvl="0" indent="0" algn="l" defTabSz="742927" rtl="0" eaLnBrk="1" fontAlgn="t" latinLnBrk="0" hangingPunct="1">
                        <a:lnSpc>
                          <a:spcPct val="100000"/>
                        </a:lnSpc>
                        <a:spcBef>
                          <a:spcPts val="0"/>
                        </a:spcBef>
                        <a:spcAft>
                          <a:spcPts val="0"/>
                        </a:spcAft>
                        <a:buClrTx/>
                        <a:buSzTx/>
                        <a:buFontTx/>
                        <a:buNone/>
                        <a:tabLst/>
                        <a:defRPr/>
                      </a:pPr>
                      <a:r>
                        <a:rPr kumimoji="1" lang="ja-JP" altLang="en-US" sz="1100" b="0" i="0" u="none" strike="noStrike" kern="12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支援制度情報（給付金）</a:t>
                      </a:r>
                    </a:p>
                  </a:txBody>
                  <a:tcPr marL="36000" marR="36000" marT="36000" marB="36000"/>
                </a:tc>
                <a:tc>
                  <a:txBody>
                    <a:bodyPr/>
                    <a:lstStyle/>
                    <a:p>
                      <a:pPr algn="l"/>
                      <a:r>
                        <a:rPr kumimoji="1" lang="ja-JP" altLang="en-US" sz="1100">
                          <a:solidFill>
                            <a:schemeClr val="tx1"/>
                          </a:solidFill>
                          <a:latin typeface="Meiryo UI" panose="020B0604030504040204" pitchFamily="50" charset="-128"/>
                          <a:ea typeface="Meiryo UI" panose="020B0604030504040204" pitchFamily="50" charset="-128"/>
                        </a:rPr>
                        <a:t>項目定義書を参照</a:t>
                      </a:r>
                      <a:endParaRPr kumimoji="1" lang="en-US" altLang="ja-JP" sz="1100">
                        <a:solidFill>
                          <a:schemeClr val="tx1"/>
                        </a:solidFill>
                        <a:latin typeface="Meiryo UI" panose="020B0604030504040204" pitchFamily="50" charset="-128"/>
                        <a:ea typeface="Meiryo UI" panose="020B0604030504040204" pitchFamily="50" charset="-128"/>
                      </a:endParaRPr>
                    </a:p>
                    <a:p>
                      <a:pPr algn="l"/>
                      <a:endParaRPr kumimoji="1" lang="en-US" altLang="ja-JP" sz="1100">
                        <a:solidFill>
                          <a:schemeClr val="tx1"/>
                        </a:solidFill>
                        <a:latin typeface="Meiryo UI" panose="020B0604030504040204" pitchFamily="50" charset="-128"/>
                        <a:ea typeface="Meiryo UI" panose="020B0604030504040204" pitchFamily="50" charset="-128"/>
                      </a:endParaRPr>
                    </a:p>
                    <a:p>
                      <a:pPr algn="l"/>
                      <a:r>
                        <a:rPr kumimoji="1" lang="en-US" altLang="ja-JP" sz="1100">
                          <a:solidFill>
                            <a:schemeClr val="tx1"/>
                          </a:solidFill>
                          <a:latin typeface="Meiryo UI" panose="020B0604030504040204" pitchFamily="50" charset="-128"/>
                          <a:ea typeface="Meiryo UI" panose="020B0604030504040204" pitchFamily="50" charset="-128"/>
                        </a:rPr>
                        <a:t>【</a:t>
                      </a:r>
                      <a:r>
                        <a:rPr kumimoji="1" lang="ja-JP" altLang="en-US" sz="1100">
                          <a:solidFill>
                            <a:schemeClr val="tx1"/>
                          </a:solidFill>
                          <a:latin typeface="Meiryo UI" panose="020B0604030504040204" pitchFamily="50" charset="-128"/>
                          <a:ea typeface="Meiryo UI" panose="020B0604030504040204" pitchFamily="50" charset="-128"/>
                        </a:rPr>
                        <a:t>使用時の注意事項</a:t>
                      </a:r>
                      <a:r>
                        <a:rPr kumimoji="1" lang="en-US" altLang="ja-JP" sz="1100">
                          <a:solidFill>
                            <a:schemeClr val="tx1"/>
                          </a:solidFill>
                          <a:latin typeface="Meiryo UI" panose="020B0604030504040204" pitchFamily="50" charset="-128"/>
                          <a:ea typeface="Meiryo UI" panose="020B0604030504040204" pitchFamily="50" charset="-128"/>
                        </a:rPr>
                        <a:t>】</a:t>
                      </a:r>
                    </a:p>
                    <a:p>
                      <a:pPr algn="l"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項目定義書の注意事項をご参照ください。</a:t>
                      </a:r>
                    </a:p>
                    <a:p>
                      <a:pPr algn="l" fontAlgn="t"/>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marL="0" marR="0" lvl="0" indent="0" algn="l" defTabSz="742927" rtl="0" eaLnBrk="1" fontAlgn="t" latinLnBrk="0" hangingPunct="1">
                        <a:lnSpc>
                          <a:spcPct val="100000"/>
                        </a:lnSpc>
                        <a:spcBef>
                          <a:spcPts val="0"/>
                        </a:spcBef>
                        <a:spcAft>
                          <a:spcPts val="0"/>
                        </a:spcAft>
                        <a:buClrTx/>
                        <a:buSzTx/>
                        <a:buFontTx/>
                        <a:buNone/>
                        <a:tabLst/>
                        <a:defRPr/>
                      </a:pPr>
                      <a:r>
                        <a:rPr lang="ja-JP" altLang="en-US" sz="1100">
                          <a:latin typeface="Meiryo UI" panose="020B0604030504040204" pitchFamily="50" charset="-128"/>
                          <a:ea typeface="Meiryo UI" panose="020B0604030504040204" pitchFamily="50" charset="-128"/>
                          <a:cs typeface="Meiryo UI" panose="020B0604030504040204" pitchFamily="50" charset="-128"/>
                        </a:rPr>
                        <a:t>地方公共団体等が、事業者向けに提供する各種支援情報（補助金や助成金、融資などの支援制度の情報）をオープンデータとして公開することにより、必要な利用者に、支援制度情報を見つけやすく、わかりやすい形で提供できる。また、地方公共団体にとっては、</a:t>
                      </a:r>
                      <a:r>
                        <a:rPr lang="ja-JP" altLang="en-US" sz="1100">
                          <a:latin typeface="Meiryo UI" panose="020B0604030504040204" pitchFamily="50" charset="-128"/>
                          <a:ea typeface="Meiryo UI" panose="020B0604030504040204" pitchFamily="50" charset="-128"/>
                        </a:rPr>
                        <a:t>情報発信の効率化を図ることができ、支援制度のプロセスの迅速な運用が期待できる。</a:t>
                      </a:r>
                      <a:endParaRPr lang="en-US" altLang="ja-JP" sz="1100">
                        <a:latin typeface="Meiryo UI" panose="020B0604030504040204" pitchFamily="50" charset="-128"/>
                        <a:ea typeface="Meiryo UI" panose="020B0604030504040204" pitchFamily="50" charset="-128"/>
                      </a:endParaRPr>
                    </a:p>
                    <a:p>
                      <a:pPr marL="0" marR="0" lvl="0" indent="0" algn="l" defTabSz="742927" rtl="0" eaLnBrk="1" fontAlgn="t" latinLnBrk="0" hangingPunct="1">
                        <a:lnSpc>
                          <a:spcPct val="100000"/>
                        </a:lnSpc>
                        <a:spcBef>
                          <a:spcPts val="0"/>
                        </a:spcBef>
                        <a:spcAft>
                          <a:spcPts val="0"/>
                        </a:spcAft>
                        <a:buClrTx/>
                        <a:buSzTx/>
                        <a:buFontTx/>
                        <a:buNone/>
                        <a:tabLst/>
                        <a:defRPr/>
                      </a:pPr>
                      <a:endParaRPr lang="en-US" altLang="ja-JP" sz="1100">
                        <a:latin typeface="Meiryo UI" panose="020B0604030504040204" pitchFamily="50" charset="-128"/>
                        <a:ea typeface="Meiryo UI" panose="020B0604030504040204" pitchFamily="50" charset="-128"/>
                      </a:endParaRPr>
                    </a:p>
                    <a:p>
                      <a:pPr marL="0" marR="0" lvl="0" indent="0" algn="l" defTabSz="742927" rtl="0" eaLnBrk="1" fontAlgn="t" latinLnBrk="0" hangingPunct="1">
                        <a:lnSpc>
                          <a:spcPct val="100000"/>
                        </a:lnSpc>
                        <a:spcBef>
                          <a:spcPts val="0"/>
                        </a:spcBef>
                        <a:spcAft>
                          <a:spcPts val="0"/>
                        </a:spcAft>
                        <a:buClrTx/>
                        <a:buSzTx/>
                        <a:buFontTx/>
                        <a:buNone/>
                        <a:tabLst/>
                        <a:defRPr/>
                      </a:pPr>
                      <a:endParaRPr lang="en-US" altLang="ja-JP" sz="1100">
                        <a:latin typeface="Meiryo UI" panose="020B0604030504040204" pitchFamily="50" charset="-128"/>
                        <a:ea typeface="Meiryo UI" panose="020B0604030504040204" pitchFamily="50" charset="-128"/>
                      </a:endParaRPr>
                    </a:p>
                  </a:txBody>
                  <a:tcPr marL="36000" marR="36000" marT="36000" marB="36000"/>
                </a:tc>
                <a:tc>
                  <a:txBody>
                    <a:bodyPr/>
                    <a:lstStyle/>
                    <a:p>
                      <a:pPr marL="0" marR="0" lvl="0" indent="0" algn="l" defTabSz="742927" rtl="0" eaLnBrk="1" fontAlgn="t" latinLnBrk="0" hangingPunct="1">
                        <a:lnSpc>
                          <a:spcPct val="100000"/>
                        </a:lnSpc>
                        <a:spcBef>
                          <a:spcPts val="0"/>
                        </a:spcBef>
                        <a:spcAft>
                          <a:spcPts val="0"/>
                        </a:spcAft>
                        <a:buClrTx/>
                        <a:buSzTx/>
                        <a:buFontTx/>
                        <a:buNone/>
                        <a:tabLst/>
                        <a:defRPr/>
                      </a:pPr>
                      <a:r>
                        <a:rPr kumimoji="1" lang="ja-JP" altLang="en-US" sz="110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新型コロナウイルスに関する支援制度情報の公開</a:t>
                      </a:r>
                      <a:endParaRPr kumimoji="1" lang="en-US" altLang="ja-JP" sz="11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marL="0" marR="0" lvl="0" indent="0" algn="l" defTabSz="742927" rtl="0" eaLnBrk="1" fontAlgn="t"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行財政</a:t>
                      </a:r>
                    </a:p>
                  </a:txBody>
                  <a:tcPr marL="36000" marR="36000" marT="36000" marB="36000"/>
                </a:tc>
                <a:extLst>
                  <a:ext uri="{0D108BD9-81ED-4DB2-BD59-A6C34878D82A}">
                    <a16:rowId xmlns:a16="http://schemas.microsoft.com/office/drawing/2014/main" val="10003"/>
                  </a:ext>
                </a:extLst>
              </a:tr>
            </a:tbl>
          </a:graphicData>
        </a:graphic>
      </p:graphicFrame>
      <p:sp>
        <p:nvSpPr>
          <p:cNvPr id="6" name="タイトル 2">
            <a:extLst>
              <a:ext uri="{FF2B5EF4-FFF2-40B4-BE49-F238E27FC236}">
                <a16:creationId xmlns:a16="http://schemas.microsoft.com/office/drawing/2014/main" id="{3DB79346-AB00-A0E1-E640-C1DBEF38165A}"/>
              </a:ext>
            </a:extLst>
          </p:cNvPr>
          <p:cNvSpPr>
            <a:spLocks noGrp="1"/>
          </p:cNvSpPr>
          <p:nvPr>
            <p:ph type="title"/>
          </p:nvPr>
        </p:nvSpPr>
        <p:spPr>
          <a:xfrm>
            <a:off x="648000" y="409801"/>
            <a:ext cx="8787830" cy="757130"/>
          </a:xfrm>
        </p:spPr>
        <p:txBody>
          <a:bodyPr/>
          <a:lstStyle/>
          <a:p>
            <a:r>
              <a:rPr lang="ja-JP" altLang="en-US" sz="2400" b="0" dirty="0">
                <a:latin typeface="Meiryo UI" panose="020B0604030504040204" pitchFamily="50" charset="-128"/>
                <a:ea typeface="Meiryo UI" panose="020B0604030504040204" pitchFamily="50" charset="-128"/>
                <a:cs typeface="Meiryo UI" panose="020B0604030504040204" pitchFamily="50" charset="-128"/>
              </a:rPr>
              <a:t>自治体標準オープンデータセット（旧：推奨データセット）一覧（</a:t>
            </a:r>
            <a:r>
              <a:rPr lang="en-US" altLang="ja-JP" sz="2400" b="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2400" b="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400" dirty="0"/>
          </a:p>
        </p:txBody>
      </p:sp>
    </p:spTree>
    <p:extLst>
      <p:ext uri="{BB962C8B-B14F-4D97-AF65-F5344CB8AC3E}">
        <p14:creationId xmlns:p14="http://schemas.microsoft.com/office/powerpoint/2010/main" val="1702521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D4EA0DAF-C540-C528-B3A2-06D2322FDE80}"/>
              </a:ext>
            </a:extLst>
          </p:cNvPr>
          <p:cNvSpPr>
            <a:spLocks noGrp="1"/>
          </p:cNvSpPr>
          <p:nvPr>
            <p:ph type="title"/>
          </p:nvPr>
        </p:nvSpPr>
        <p:spPr>
          <a:xfrm>
            <a:off x="648000" y="576000"/>
            <a:ext cx="8543925" cy="424732"/>
          </a:xfrm>
        </p:spPr>
        <p:txBody>
          <a:bodyPr/>
          <a:lstStyle/>
          <a:p>
            <a:r>
              <a:rPr lang="ja-JP" altLang="en-US" sz="2400" b="0">
                <a:latin typeface="Meiryo UI" panose="020B0604030504040204" pitchFamily="50" charset="-128"/>
                <a:ea typeface="Meiryo UI" panose="020B0604030504040204" pitchFamily="50" charset="-128"/>
              </a:rPr>
              <a:t>更新履歴</a:t>
            </a:r>
          </a:p>
        </p:txBody>
      </p:sp>
      <p:graphicFrame>
        <p:nvGraphicFramePr>
          <p:cNvPr id="7" name="表 6">
            <a:extLst>
              <a:ext uri="{FF2B5EF4-FFF2-40B4-BE49-F238E27FC236}">
                <a16:creationId xmlns:a16="http://schemas.microsoft.com/office/drawing/2014/main" id="{D915BD26-D914-981C-9E61-982BB11A73E8}"/>
              </a:ext>
            </a:extLst>
          </p:cNvPr>
          <p:cNvGraphicFramePr>
            <a:graphicFrameLocks noGrp="1"/>
          </p:cNvGraphicFramePr>
          <p:nvPr>
            <p:extLst>
              <p:ext uri="{D42A27DB-BD31-4B8C-83A1-F6EECF244321}">
                <p14:modId xmlns:p14="http://schemas.microsoft.com/office/powerpoint/2010/main" val="1759230623"/>
              </p:ext>
            </p:extLst>
          </p:nvPr>
        </p:nvGraphicFramePr>
        <p:xfrm>
          <a:off x="182252" y="1150435"/>
          <a:ext cx="9577064" cy="5181600"/>
        </p:xfrm>
        <a:graphic>
          <a:graphicData uri="http://schemas.openxmlformats.org/drawingml/2006/table">
            <a:tbl>
              <a:tblPr firstRow="1" bandRow="1">
                <a:tableStyleId>{7DF18680-E054-41AD-8BC1-D1AEF772440D}</a:tableStyleId>
              </a:tblPr>
              <a:tblGrid>
                <a:gridCol w="1885032">
                  <a:extLst>
                    <a:ext uri="{9D8B030D-6E8A-4147-A177-3AD203B41FA5}">
                      <a16:colId xmlns:a16="http://schemas.microsoft.com/office/drawing/2014/main" val="20000"/>
                    </a:ext>
                  </a:extLst>
                </a:gridCol>
                <a:gridCol w="2939504">
                  <a:extLst>
                    <a:ext uri="{9D8B030D-6E8A-4147-A177-3AD203B41FA5}">
                      <a16:colId xmlns:a16="http://schemas.microsoft.com/office/drawing/2014/main" val="20001"/>
                    </a:ext>
                  </a:extLst>
                </a:gridCol>
                <a:gridCol w="4752528">
                  <a:extLst>
                    <a:ext uri="{9D8B030D-6E8A-4147-A177-3AD203B41FA5}">
                      <a16:colId xmlns:a16="http://schemas.microsoft.com/office/drawing/2014/main" val="20002"/>
                    </a:ext>
                  </a:extLst>
                </a:gridCol>
              </a:tblGrid>
              <a:tr h="216024">
                <a:tc>
                  <a:txBody>
                    <a:bodyPr/>
                    <a:lstStyle/>
                    <a:p>
                      <a:pPr algn="ctr"/>
                      <a:r>
                        <a:rPr kumimoji="1" lang="ja-JP" altLang="en-US" sz="1400">
                          <a:latin typeface="Meiryo UI" panose="020B0604030504040204" pitchFamily="50" charset="-128"/>
                          <a:ea typeface="Meiryo UI" panose="020B0604030504040204" pitchFamily="50" charset="-128"/>
                          <a:cs typeface="Meiryo UI" panose="020B0604030504040204" pitchFamily="50" charset="-128"/>
                        </a:rPr>
                        <a:t>更新日</a:t>
                      </a:r>
                      <a:endPar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400">
                          <a:latin typeface="Meiryo UI" panose="020B0604030504040204" pitchFamily="50" charset="-128"/>
                          <a:ea typeface="Meiryo UI" panose="020B0604030504040204" pitchFamily="50" charset="-128"/>
                          <a:cs typeface="Meiryo UI" panose="020B0604030504040204" pitchFamily="50" charset="-128"/>
                        </a:rPr>
                        <a:t>更新対象</a:t>
                      </a:r>
                      <a:endPar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400">
                          <a:latin typeface="Meiryo UI" panose="020B0604030504040204" pitchFamily="50" charset="-128"/>
                          <a:ea typeface="Meiryo UI" panose="020B0604030504040204" pitchFamily="50" charset="-128"/>
                          <a:cs typeface="Meiryo UI" panose="020B0604030504040204" pitchFamily="50" charset="-128"/>
                        </a:rPr>
                        <a:t>更新内容</a:t>
                      </a:r>
                      <a:endPar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00"/>
                  </a:ext>
                </a:extLst>
              </a:tr>
              <a:tr h="0">
                <a:tc>
                  <a:txBody>
                    <a:bodyPr/>
                    <a:lstStyle/>
                    <a:p>
                      <a:pPr algn="l"/>
                      <a:r>
                        <a:rPr kumimoji="1" lang="ja-JP" altLang="en-US" sz="140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400">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40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400">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400">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400">
                          <a:latin typeface="Meiryo UI" panose="020B0604030504040204" pitchFamily="50" charset="-128"/>
                          <a:ea typeface="Meiryo UI" panose="020B0604030504040204" pitchFamily="50" charset="-128"/>
                          <a:cs typeface="Meiryo UI" panose="020B0604030504040204" pitchFamily="50" charset="-128"/>
                        </a:rPr>
                        <a:t>22</a:t>
                      </a:r>
                      <a:r>
                        <a:rPr kumimoji="1" lang="ja-JP" altLang="en-US" sz="1400">
                          <a:latin typeface="Meiryo UI" panose="020B0604030504040204" pitchFamily="50" charset="-128"/>
                          <a:ea typeface="Meiryo UI" panose="020B0604030504040204" pitchFamily="50" charset="-128"/>
                          <a:cs typeface="Meiryo UI" panose="020B0604030504040204" pitchFamily="50" charset="-128"/>
                        </a:rPr>
                        <a:t>日</a:t>
                      </a:r>
                      <a:endPar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rPr>
                        <a:t>ー</a:t>
                      </a:r>
                    </a:p>
                  </a:txBody>
                  <a:tcPr anchor="ctr"/>
                </a:tc>
                <a:tc>
                  <a:txBody>
                    <a:bodyPr/>
                    <a:lstStyle/>
                    <a:p>
                      <a:pPr algn="l"/>
                      <a:r>
                        <a:rPr kumimoji="1" lang="ja-JP" altLang="en-US" sz="1400" b="0">
                          <a:solidFill>
                            <a:schemeClr val="dk1"/>
                          </a:solidFill>
                          <a:latin typeface="Meiryo UI" panose="020B0604030504040204" pitchFamily="50" charset="-128"/>
                          <a:ea typeface="Meiryo UI" panose="020B0604030504040204" pitchFamily="50" charset="-128"/>
                          <a:cs typeface="Meiryo UI" panose="020B0604030504040204" pitchFamily="50" charset="-128"/>
                        </a:rPr>
                        <a:t>新規作成</a:t>
                      </a:r>
                      <a:endPar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01"/>
                  </a:ext>
                </a:extLst>
              </a:tr>
              <a:tr h="0">
                <a:tc>
                  <a:txBody>
                    <a:bodyPr/>
                    <a:lstStyle/>
                    <a:p>
                      <a:pPr algn="l"/>
                      <a:r>
                        <a:rPr kumimoji="1" lang="ja-JP" altLang="en-US" sz="140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40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40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40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40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40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40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endPar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a:r>
                        <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rPr>
                        <a:t>推奨データセットとは</a:t>
                      </a:r>
                      <a:endParaRPr kumimoji="1" lang="en-US" altLang="ja-JP" sz="1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rPr>
                        <a:t>推奨データセットについて</a:t>
                      </a:r>
                      <a:endParaRPr kumimoji="1" lang="en-US" altLang="ja-JP" sz="1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rPr>
                        <a:t>推奨データセット一覧</a:t>
                      </a:r>
                      <a:endParaRPr kumimoji="1" lang="en-US" altLang="ja-JP" sz="1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rPr>
                        <a:t>推奨データセットに関するＦＡＱ</a:t>
                      </a:r>
                      <a:endParaRPr kumimoji="1" lang="en-US" altLang="ja-JP" sz="1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a:r>
                        <a:rPr kumimoji="1" lang="ja-JP" altLang="en-US" sz="1400">
                          <a:latin typeface="Meiryo UI" panose="020B0604030504040204" pitchFamily="50" charset="-128"/>
                          <a:ea typeface="Meiryo UI" panose="020B0604030504040204" pitchFamily="50" charset="-128"/>
                          <a:cs typeface="Meiryo UI" panose="020B0604030504040204" pitchFamily="50" charset="-128"/>
                        </a:rPr>
                        <a:t>推奨データセットの定義見直しに伴い、記載を見直し</a:t>
                      </a:r>
                    </a:p>
                  </a:txBody>
                  <a:tcPr anchor="ctr"/>
                </a:tc>
                <a:extLst>
                  <a:ext uri="{0D108BD9-81ED-4DB2-BD59-A6C34878D82A}">
                    <a16:rowId xmlns:a16="http://schemas.microsoft.com/office/drawing/2014/main" val="10002"/>
                  </a:ext>
                </a:extLst>
              </a:tr>
              <a:tr h="0">
                <a:tc>
                  <a:txBody>
                    <a:bodyPr/>
                    <a:lstStyle/>
                    <a:p>
                      <a:pPr algn="l"/>
                      <a:r>
                        <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400" b="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400" b="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400" b="0">
                          <a:solidFill>
                            <a:schemeClr val="tx1"/>
                          </a:solidFill>
                          <a:latin typeface="Meiryo UI" panose="020B0604030504040204" pitchFamily="50" charset="-128"/>
                          <a:ea typeface="Meiryo UI" panose="020B0604030504040204" pitchFamily="50" charset="-128"/>
                          <a:cs typeface="Meiryo UI" panose="020B0604030504040204" pitchFamily="50" charset="-128"/>
                        </a:rPr>
                        <a:t>22</a:t>
                      </a:r>
                      <a:r>
                        <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p>
                  </a:txBody>
                  <a:tcPr anchor="ctr"/>
                </a:tc>
                <a:tc>
                  <a:txBody>
                    <a:bodyPr/>
                    <a:lstStyle/>
                    <a:p>
                      <a:pPr algn="l"/>
                      <a:r>
                        <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rPr>
                        <a:t>推奨データセット一覧</a:t>
                      </a:r>
                      <a:endParaRPr kumimoji="1" lang="en-US" altLang="ja-JP" sz="1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a:r>
                        <a:rPr kumimoji="1" lang="ja-JP" altLang="en-US" sz="1400">
                          <a:latin typeface="Meiryo UI" panose="020B0604030504040204" pitchFamily="50" charset="-128"/>
                          <a:ea typeface="Meiryo UI" panose="020B0604030504040204" pitchFamily="50" charset="-128"/>
                          <a:cs typeface="Meiryo UI" panose="020B0604030504040204" pitchFamily="50" charset="-128"/>
                        </a:rPr>
                        <a:t>「食品等営業許可・届出一覧」を追加</a:t>
                      </a:r>
                    </a:p>
                  </a:txBody>
                  <a:tcPr anchor="ctr"/>
                </a:tc>
                <a:extLst>
                  <a:ext uri="{0D108BD9-81ED-4DB2-BD59-A6C34878D82A}">
                    <a16:rowId xmlns:a16="http://schemas.microsoft.com/office/drawing/2014/main" val="3547413328"/>
                  </a:ext>
                </a:extLst>
              </a:tr>
              <a:tr h="0">
                <a:tc>
                  <a:txBody>
                    <a:bodyPr/>
                    <a:lstStyle/>
                    <a:p>
                      <a:pPr algn="l"/>
                      <a:r>
                        <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400" b="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400" b="0" baseline="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400" b="0" baseline="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400" b="0" baseline="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400" b="0" baseline="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endPar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a:r>
                        <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rPr>
                        <a:t>推奨データセット一覧</a:t>
                      </a:r>
                      <a:endParaRPr kumimoji="1" lang="en-US" altLang="ja-JP" sz="1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a:r>
                        <a:rPr kumimoji="1" lang="ja-JP" altLang="en-US" sz="1400">
                          <a:latin typeface="Meiryo UI" panose="020B0604030504040204" pitchFamily="50" charset="-128"/>
                          <a:ea typeface="Meiryo UI" panose="020B0604030504040204" pitchFamily="50" charset="-128"/>
                          <a:cs typeface="Meiryo UI" panose="020B0604030504040204" pitchFamily="50" charset="-128"/>
                        </a:rPr>
                        <a:t>「都市計画基礎調査情報」を追加</a:t>
                      </a:r>
                    </a:p>
                  </a:txBody>
                  <a:tcPr anchor="ctr"/>
                </a:tc>
                <a:extLst>
                  <a:ext uri="{0D108BD9-81ED-4DB2-BD59-A6C34878D82A}">
                    <a16:rowId xmlns:a16="http://schemas.microsoft.com/office/drawing/2014/main" val="345660883"/>
                  </a:ext>
                </a:extLst>
              </a:tr>
              <a:tr h="0">
                <a:tc>
                  <a:txBody>
                    <a:bodyPr/>
                    <a:lstStyle/>
                    <a:p>
                      <a:pPr algn="l"/>
                      <a:r>
                        <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令和元年</a:t>
                      </a:r>
                      <a:r>
                        <a:rPr kumimoji="1" lang="en-US" altLang="ja-JP" sz="1400" b="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400" b="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p>
                  </a:txBody>
                  <a:tcPr anchor="ctr"/>
                </a:tc>
                <a:tc>
                  <a:txBody>
                    <a:bodyPr/>
                    <a:lstStyle/>
                    <a:p>
                      <a:pPr algn="l"/>
                      <a:r>
                        <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rPr>
                        <a:t>推奨データセット一覧</a:t>
                      </a:r>
                      <a:endParaRPr kumimoji="1" lang="en-US" altLang="ja-JP" sz="1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a:r>
                        <a:rPr kumimoji="1" lang="ja-JP" altLang="en-US" sz="1400">
                          <a:latin typeface="Meiryo UI" panose="020B0604030504040204" pitchFamily="50" charset="-128"/>
                          <a:ea typeface="Meiryo UI" panose="020B0604030504040204" pitchFamily="50" charset="-128"/>
                          <a:cs typeface="Meiryo UI" panose="020B0604030504040204" pitchFamily="50" charset="-128"/>
                        </a:rPr>
                        <a:t>「調達情報」を追加</a:t>
                      </a:r>
                    </a:p>
                  </a:txBody>
                  <a:tcPr anchor="ctr"/>
                </a:tc>
                <a:extLst>
                  <a:ext uri="{0D108BD9-81ED-4DB2-BD59-A6C34878D82A}">
                    <a16:rowId xmlns:a16="http://schemas.microsoft.com/office/drawing/2014/main" val="868551400"/>
                  </a:ext>
                </a:extLst>
              </a:tr>
              <a:tr h="0">
                <a:tc>
                  <a:txBody>
                    <a:bodyPr/>
                    <a:lstStyle/>
                    <a:p>
                      <a:pPr algn="l"/>
                      <a:r>
                        <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令和元年</a:t>
                      </a:r>
                      <a:r>
                        <a:rPr kumimoji="1" lang="en-US" altLang="ja-JP" sz="1400" b="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400" b="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p>
                  </a:txBody>
                  <a:tcPr anchor="ctr"/>
                </a:tc>
                <a:tc>
                  <a:txBody>
                    <a:bodyPr/>
                    <a:lstStyle/>
                    <a:p>
                      <a:pPr algn="l"/>
                      <a:r>
                        <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rPr>
                        <a:t>推奨データセット一覧</a:t>
                      </a:r>
                      <a:endParaRPr kumimoji="1" lang="en-US" altLang="ja-JP" sz="1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a:r>
                        <a:rPr kumimoji="1" lang="ja-JP" altLang="en-US" sz="1400">
                          <a:latin typeface="Meiryo UI" panose="020B0604030504040204" pitchFamily="50" charset="-128"/>
                          <a:ea typeface="Meiryo UI" panose="020B0604030504040204" pitchFamily="50" charset="-128"/>
                          <a:cs typeface="Meiryo UI" panose="020B0604030504040204" pitchFamily="50" charset="-128"/>
                        </a:rPr>
                        <a:t>「標準的なバス情報フォーマット」を追加</a:t>
                      </a:r>
                    </a:p>
                  </a:txBody>
                  <a:tcPr anchor="ctr"/>
                </a:tc>
                <a:extLst>
                  <a:ext uri="{0D108BD9-81ED-4DB2-BD59-A6C34878D82A}">
                    <a16:rowId xmlns:a16="http://schemas.microsoft.com/office/drawing/2014/main" val="2296522292"/>
                  </a:ext>
                </a:extLst>
              </a:tr>
              <a:tr h="0">
                <a:tc>
                  <a:txBody>
                    <a:bodyPr/>
                    <a:lstStyle/>
                    <a:p>
                      <a:pPr algn="l"/>
                      <a:r>
                        <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令和元年</a:t>
                      </a:r>
                      <a:r>
                        <a:rPr kumimoji="1" lang="en-US" altLang="ja-JP" sz="1400" b="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400" b="0">
                          <a:solidFill>
                            <a:schemeClr val="tx1"/>
                          </a:solidFill>
                          <a:latin typeface="Meiryo UI" panose="020B0604030504040204" pitchFamily="50" charset="-128"/>
                          <a:ea typeface="Meiryo UI" panose="020B0604030504040204" pitchFamily="50" charset="-128"/>
                          <a:cs typeface="Meiryo UI" panose="020B0604030504040204" pitchFamily="50" charset="-128"/>
                        </a:rPr>
                        <a:t>23</a:t>
                      </a:r>
                      <a:r>
                        <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p>
                  </a:txBody>
                  <a:tcPr anchor="ctr"/>
                </a:tc>
                <a:tc>
                  <a:txBody>
                    <a:bodyPr/>
                    <a:lstStyle/>
                    <a:p>
                      <a:pPr algn="l"/>
                      <a:r>
                        <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rPr>
                        <a:t>推奨データセットに関するＦＡＱ</a:t>
                      </a:r>
                      <a:endParaRPr kumimoji="1" lang="en-US" altLang="ja-JP" sz="1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a:r>
                        <a:rPr kumimoji="1" lang="en-US" altLang="ja-JP" sz="1400">
                          <a:latin typeface="Meiryo UI" panose="020B0604030504040204" pitchFamily="50" charset="-128"/>
                          <a:ea typeface="Meiryo UI" panose="020B0604030504040204" pitchFamily="50" charset="-128"/>
                          <a:cs typeface="Meiryo UI" panose="020B0604030504040204" pitchFamily="50" charset="-128"/>
                        </a:rPr>
                        <a:t>No16</a:t>
                      </a:r>
                      <a:r>
                        <a:rPr kumimoji="1" lang="ja-JP" altLang="en-US" sz="1400">
                          <a:latin typeface="Meiryo UI" panose="020B0604030504040204" pitchFamily="50" charset="-128"/>
                          <a:ea typeface="Meiryo UI" panose="020B0604030504040204" pitchFamily="50" charset="-128"/>
                          <a:cs typeface="Meiryo UI" panose="020B0604030504040204" pitchFamily="50" charset="-128"/>
                        </a:rPr>
                        <a:t>追記</a:t>
                      </a:r>
                    </a:p>
                  </a:txBody>
                  <a:tcPr anchor="ctr"/>
                </a:tc>
                <a:extLst>
                  <a:ext uri="{0D108BD9-81ED-4DB2-BD59-A6C34878D82A}">
                    <a16:rowId xmlns:a16="http://schemas.microsoft.com/office/drawing/2014/main" val="1232898569"/>
                  </a:ext>
                </a:extLst>
              </a:tr>
              <a:tr h="0">
                <a:tc>
                  <a:txBody>
                    <a:bodyPr/>
                    <a:lstStyle/>
                    <a:p>
                      <a:pPr marL="0" marR="0" lvl="0" indent="0" algn="l" defTabSz="843772"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令和３年</a:t>
                      </a:r>
                      <a:r>
                        <a:rPr kumimoji="1" lang="en-US" altLang="ja-JP" sz="1400" b="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400" b="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p>
                  </a:txBody>
                  <a:tcPr anchor="ctr"/>
                </a:tc>
                <a:tc>
                  <a:txBody>
                    <a:bodyPr/>
                    <a:lstStyle/>
                    <a:p>
                      <a:pPr marL="0" marR="0" lvl="0" indent="0" algn="l" defTabSz="843772"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rPr>
                        <a:t>推奨データセット一覧</a:t>
                      </a:r>
                      <a:endParaRPr kumimoji="1" lang="en-US" altLang="ja-JP" sz="1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285750" marR="0" lvl="0" indent="-285750" algn="l" defTabSz="843772" rtl="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1" lang="ja-JP" altLang="en-US" sz="140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a:solidFill>
                            <a:schemeClr val="tx1"/>
                          </a:solidFill>
                          <a:latin typeface="Meiryo UI" panose="020B0604030504040204" pitchFamily="50" charset="-128"/>
                          <a:ea typeface="Meiryo UI" panose="020B0604030504040204" pitchFamily="50" charset="-128"/>
                          <a:cs typeface="Meiryo UI" panose="020B0604030504040204" pitchFamily="50" charset="-128"/>
                        </a:rPr>
                        <a:t>A-2</a:t>
                      </a:r>
                      <a:r>
                        <a:rPr kumimoji="1" lang="ja-JP" altLang="en-US" sz="1400">
                          <a:solidFill>
                            <a:schemeClr val="tx1"/>
                          </a:solidFill>
                          <a:latin typeface="Meiryo UI" panose="020B0604030504040204" pitchFamily="50" charset="-128"/>
                          <a:ea typeface="Meiryo UI" panose="020B0604030504040204" pitchFamily="50" charset="-128"/>
                          <a:cs typeface="Meiryo UI" panose="020B0604030504040204" pitchFamily="50" charset="-128"/>
                        </a:rPr>
                        <a:t>学校給食献立情報</a:t>
                      </a:r>
                      <a:r>
                        <a:rPr kumimoji="1" lang="en-US" altLang="ja-JP" sz="1400">
                          <a:solidFill>
                            <a:schemeClr val="tx1"/>
                          </a:solidFill>
                          <a:latin typeface="Meiryo UI" panose="020B0604030504040204" pitchFamily="50" charset="-128"/>
                          <a:ea typeface="Meiryo UI" panose="020B0604030504040204" pitchFamily="50" charset="-128"/>
                          <a:cs typeface="Meiryo UI" panose="020B0604030504040204" pitchFamily="50" charset="-128"/>
                        </a:rPr>
                        <a:t>,A-3</a:t>
                      </a:r>
                      <a:r>
                        <a:rPr kumimoji="1" lang="zh-CN" altLang="en-US" sz="1400">
                          <a:solidFill>
                            <a:schemeClr val="tx1"/>
                          </a:solidFill>
                          <a:latin typeface="Meiryo UI" panose="020B0604030504040204" pitchFamily="50" charset="-128"/>
                          <a:ea typeface="Meiryo UI" panose="020B0604030504040204" pitchFamily="50" charset="-128"/>
                          <a:cs typeface="Meiryo UI" panose="020B0604030504040204" pitchFamily="50" charset="-128"/>
                        </a:rPr>
                        <a:t>小中学校通学区域情報</a:t>
                      </a:r>
                      <a:r>
                        <a:rPr kumimoji="1" lang="en-US" altLang="zh-CN" sz="140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zh-CN" sz="1400" baseline="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a:solidFill>
                            <a:schemeClr val="tx1"/>
                          </a:solidFill>
                          <a:latin typeface="Meiryo UI" panose="020B0604030504040204" pitchFamily="50" charset="-128"/>
                          <a:ea typeface="Meiryo UI" panose="020B0604030504040204" pitchFamily="50" charset="-128"/>
                          <a:cs typeface="Meiryo UI" panose="020B0604030504040204" pitchFamily="50" charset="-128"/>
                        </a:rPr>
                        <a:t>B-5</a:t>
                      </a:r>
                      <a:r>
                        <a:rPr kumimoji="1" lang="ja-JP" altLang="en-US" sz="1400">
                          <a:solidFill>
                            <a:schemeClr val="tx1"/>
                          </a:solidFill>
                          <a:latin typeface="Meiryo UI" panose="020B0604030504040204" pitchFamily="50" charset="-128"/>
                          <a:ea typeface="Meiryo UI" panose="020B0604030504040204" pitchFamily="50" charset="-128"/>
                          <a:cs typeface="Meiryo UI" panose="020B0604030504040204" pitchFamily="50" charset="-128"/>
                        </a:rPr>
                        <a:t> 支援制度情報」を追加</a:t>
                      </a:r>
                      <a:endParaRPr kumimoji="1" lang="en-US" altLang="ja-JP" sz="14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marR="0" lvl="0" indent="-285750" algn="l" defTabSz="843772" rtl="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1" lang="ja-JP" altLang="en-US" sz="1400">
                          <a:solidFill>
                            <a:schemeClr val="tx1"/>
                          </a:solidFill>
                          <a:latin typeface="Meiryo UI" panose="020B0604030504040204" pitchFamily="50" charset="-128"/>
                          <a:ea typeface="Meiryo UI" panose="020B0604030504040204" pitchFamily="50" charset="-128"/>
                          <a:cs typeface="Meiryo UI" panose="020B0604030504040204" pitchFamily="50" charset="-128"/>
                        </a:rPr>
                        <a:t>「子供施設一覧」の対象施設に“</a:t>
                      </a:r>
                      <a:r>
                        <a:rPr lang="ja-JP" altLang="en-US" sz="1400" b="0" i="0" u="none" strike="noStrike">
                          <a:solidFill>
                            <a:schemeClr val="tx1"/>
                          </a:solidFill>
                          <a:effectLst/>
                          <a:latin typeface="Meiryo UI" panose="020B0604030504040204" pitchFamily="50" charset="-128"/>
                          <a:ea typeface="Meiryo UI" panose="020B0604030504040204" pitchFamily="50" charset="-128"/>
                        </a:rPr>
                        <a:t>放課後児童クラブ、児童館</a:t>
                      </a:r>
                      <a:r>
                        <a:rPr kumimoji="1" lang="ja-JP" altLang="en-US" sz="1400">
                          <a:solidFill>
                            <a:schemeClr val="tx1"/>
                          </a:solidFill>
                          <a:latin typeface="Meiryo UI" panose="020B0604030504040204" pitchFamily="50" charset="-128"/>
                          <a:ea typeface="Meiryo UI" panose="020B0604030504040204" pitchFamily="50" charset="-128"/>
                          <a:cs typeface="Meiryo UI" panose="020B0604030504040204" pitchFamily="50" charset="-128"/>
                        </a:rPr>
                        <a:t>”を追加したことに伴い、</a:t>
                      </a:r>
                      <a:r>
                        <a:rPr kumimoji="1" lang="en-US" altLang="ja-JP" sz="1400">
                          <a:solidFill>
                            <a:schemeClr val="tx1"/>
                          </a:solidFill>
                          <a:latin typeface="Meiryo UI" panose="020B0604030504040204" pitchFamily="50" charset="-128"/>
                          <a:ea typeface="Meiryo UI" panose="020B0604030504040204" pitchFamily="50" charset="-128"/>
                          <a:cs typeface="Meiryo UI" panose="020B0604030504040204" pitchFamily="50" charset="-128"/>
                        </a:rPr>
                        <a:t>P10</a:t>
                      </a:r>
                      <a:r>
                        <a:rPr kumimoji="1" lang="ja-JP" altLang="en-US" sz="1400">
                          <a:solidFill>
                            <a:schemeClr val="tx1"/>
                          </a:solidFill>
                          <a:latin typeface="Meiryo UI" panose="020B0604030504040204" pitchFamily="50" charset="-128"/>
                          <a:ea typeface="Meiryo UI" panose="020B0604030504040204" pitchFamily="50" charset="-128"/>
                          <a:cs typeface="Meiryo UI" panose="020B0604030504040204" pitchFamily="50" charset="-128"/>
                        </a:rPr>
                        <a:t>の「子供施設一覧」の</a:t>
                      </a:r>
                      <a:r>
                        <a:rPr kumimoji="1" lang="en-US" altLang="ja-JP" sz="140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cs typeface="Meiryo UI" panose="020B0604030504040204" pitchFamily="50" charset="-128"/>
                        </a:rPr>
                        <a:t>説明</a:t>
                      </a:r>
                      <a:r>
                        <a:rPr kumimoji="1" lang="en-US" altLang="ja-JP" sz="140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cs typeface="Meiryo UI" panose="020B0604030504040204" pitchFamily="50" charset="-128"/>
                        </a:rPr>
                        <a:t>の記載内容を変更</a:t>
                      </a:r>
                    </a:p>
                  </a:txBody>
                  <a:tcPr anchor="ctr"/>
                </a:tc>
                <a:extLst>
                  <a:ext uri="{0D108BD9-81ED-4DB2-BD59-A6C34878D82A}">
                    <a16:rowId xmlns:a16="http://schemas.microsoft.com/office/drawing/2014/main" val="2534180025"/>
                  </a:ext>
                </a:extLst>
              </a:tr>
              <a:tr h="0">
                <a:tc>
                  <a:txBody>
                    <a:bodyPr/>
                    <a:lstStyle/>
                    <a:p>
                      <a:pPr marL="0" marR="0" lvl="0" indent="0" algn="l" defTabSz="843772"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400" b="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400" b="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400" b="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p>
                  </a:txBody>
                  <a:tcPr anchor="ctr"/>
                </a:tc>
                <a:tc>
                  <a:txBody>
                    <a:bodyPr/>
                    <a:lstStyle/>
                    <a:p>
                      <a:pPr marL="0" marR="0" lvl="0" indent="0" algn="l" defTabSz="843772"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rPr>
                        <a:t>デザイン</a:t>
                      </a:r>
                      <a:endParaRPr kumimoji="1" lang="en-US" altLang="ja-JP" sz="1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843772"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rPr>
                        <a:t>推奨データセットについて</a:t>
                      </a:r>
                      <a:endParaRPr kumimoji="1" lang="en-US" altLang="ja-JP" sz="1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843772"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rPr>
                        <a:t>推奨データセット一覧</a:t>
                      </a:r>
                      <a:endParaRPr kumimoji="1" lang="en-US" altLang="ja-JP" sz="1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843772"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rPr>
                        <a:t>追加推奨データセット一覧</a:t>
                      </a:r>
                      <a:endParaRPr kumimoji="1" lang="en-US" altLang="ja-JP" sz="1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lvl="0" indent="0" algn="l" defTabSz="843772"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推奨データセットの位置付け見直しに伴い、記載を見直し</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843772"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推奨データセットへの追加データセットを記載</a:t>
                      </a:r>
                    </a:p>
                  </a:txBody>
                  <a:tcPr anchor="ctr"/>
                </a:tc>
                <a:extLst>
                  <a:ext uri="{0D108BD9-81ED-4DB2-BD59-A6C34878D82A}">
                    <a16:rowId xmlns:a16="http://schemas.microsoft.com/office/drawing/2014/main" val="1023153799"/>
                  </a:ext>
                </a:extLst>
              </a:tr>
            </a:tbl>
          </a:graphicData>
        </a:graphic>
      </p:graphicFrame>
    </p:spTree>
    <p:extLst>
      <p:ext uri="{BB962C8B-B14F-4D97-AF65-F5344CB8AC3E}">
        <p14:creationId xmlns:p14="http://schemas.microsoft.com/office/powerpoint/2010/main" val="7171647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D509F1FD-620C-0C2D-FFA8-F5F35A7A66C2}"/>
              </a:ext>
            </a:extLst>
          </p:cNvPr>
          <p:cNvSpPr>
            <a:spLocks noGrp="1"/>
          </p:cNvSpPr>
          <p:nvPr>
            <p:ph type="title"/>
          </p:nvPr>
        </p:nvSpPr>
        <p:spPr>
          <a:xfrm>
            <a:off x="681038" y="2491044"/>
            <a:ext cx="8543925" cy="1089529"/>
          </a:xfrm>
        </p:spPr>
        <p:txBody>
          <a:bodyPr/>
          <a:lstStyle/>
          <a:p>
            <a:r>
              <a:rPr lang="ja-JP" altLang="en-US" sz="3600" kern="100" dirty="0">
                <a:effectLst/>
                <a:latin typeface="Meiryo UI" panose="020B0604030504040204" pitchFamily="50" charset="-128"/>
                <a:ea typeface="Meiryo UI" panose="020B0604030504040204" pitchFamily="50" charset="-128"/>
                <a:cs typeface="Meiryo UI" panose="020B0604030504040204" pitchFamily="50" charset="-128"/>
              </a:rPr>
              <a:t>自治体標準オープンデータセット（旧：推奨データセット）</a:t>
            </a:r>
            <a:r>
              <a:rPr lang="ja-JP" altLang="en-US" dirty="0">
                <a:latin typeface="Meiryo UI" panose="020B0604030504040204" pitchFamily="50" charset="-128"/>
                <a:ea typeface="Meiryo UI" panose="020B0604030504040204" pitchFamily="50" charset="-128"/>
              </a:rPr>
              <a:t>に追加されたデータセット</a:t>
            </a:r>
          </a:p>
        </p:txBody>
      </p:sp>
    </p:spTree>
    <p:extLst>
      <p:ext uri="{BB962C8B-B14F-4D97-AF65-F5344CB8AC3E}">
        <p14:creationId xmlns:p14="http://schemas.microsoft.com/office/powerpoint/2010/main" val="28448503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2">
            <a:extLst>
              <a:ext uri="{FF2B5EF4-FFF2-40B4-BE49-F238E27FC236}">
                <a16:creationId xmlns:a16="http://schemas.microsoft.com/office/drawing/2014/main" id="{0133CCD7-3CD0-939B-2C71-9F25805352C6}"/>
              </a:ext>
            </a:extLst>
          </p:cNvPr>
          <p:cNvSpPr>
            <a:spLocks noGrp="1"/>
          </p:cNvSpPr>
          <p:nvPr>
            <p:ph type="title"/>
          </p:nvPr>
        </p:nvSpPr>
        <p:spPr>
          <a:xfrm>
            <a:off x="648000" y="576000"/>
            <a:ext cx="8543925" cy="424732"/>
          </a:xfrm>
        </p:spPr>
        <p:txBody>
          <a:bodyPr/>
          <a:lstStyle/>
          <a:p>
            <a:r>
              <a:rPr lang="en-US" altLang="ja-JP" sz="2400" b="0">
                <a:latin typeface="Meiryo UI" panose="020B0604030504040204" pitchFamily="50" charset="-128"/>
                <a:ea typeface="Meiryo UI" panose="020B0604030504040204" pitchFamily="50" charset="-128"/>
                <a:cs typeface="Meiryo UI" panose="020B0604030504040204" pitchFamily="50" charset="-128"/>
              </a:rPr>
              <a:t>GIF</a:t>
            </a:r>
            <a:r>
              <a:rPr lang="ja-JP" altLang="en-US" sz="2400" b="0">
                <a:latin typeface="Meiryo UI" panose="020B0604030504040204" pitchFamily="50" charset="-128"/>
                <a:ea typeface="Meiryo UI" panose="020B0604030504040204" pitchFamily="50" charset="-128"/>
                <a:cs typeface="Meiryo UI" panose="020B0604030504040204" pitchFamily="50" charset="-128"/>
              </a:rPr>
              <a:t>を参照したデータモデル型</a:t>
            </a:r>
            <a:endParaRPr kumimoji="1" lang="ja-JP" altLang="en-US" sz="2400" b="0"/>
          </a:p>
        </p:txBody>
      </p:sp>
      <p:grpSp>
        <p:nvGrpSpPr>
          <p:cNvPr id="8" name="グループ化 7">
            <a:extLst>
              <a:ext uri="{FF2B5EF4-FFF2-40B4-BE49-F238E27FC236}">
                <a16:creationId xmlns:a16="http://schemas.microsoft.com/office/drawing/2014/main" id="{EDB1D35D-3CF5-C6DC-6CD0-05E5EC44F04B}"/>
              </a:ext>
            </a:extLst>
          </p:cNvPr>
          <p:cNvGrpSpPr/>
          <p:nvPr/>
        </p:nvGrpSpPr>
        <p:grpSpPr>
          <a:xfrm>
            <a:off x="216000" y="1188000"/>
            <a:ext cx="9448800" cy="3785298"/>
            <a:chOff x="228600" y="1212774"/>
            <a:chExt cx="9448800" cy="3785298"/>
          </a:xfrm>
        </p:grpSpPr>
        <p:sp>
          <p:nvSpPr>
            <p:cNvPr id="9" name="正方形/長方形 8">
              <a:extLst>
                <a:ext uri="{FF2B5EF4-FFF2-40B4-BE49-F238E27FC236}">
                  <a16:creationId xmlns:a16="http://schemas.microsoft.com/office/drawing/2014/main" id="{4383A307-BE7F-13DB-6BBA-59C769F76E33}"/>
                </a:ext>
              </a:extLst>
            </p:cNvPr>
            <p:cNvSpPr/>
            <p:nvPr/>
          </p:nvSpPr>
          <p:spPr>
            <a:xfrm>
              <a:off x="228600" y="1428774"/>
              <a:ext cx="9448800" cy="3569298"/>
            </a:xfrm>
            <a:prstGeom prst="rect">
              <a:avLst/>
            </a:prstGeom>
            <a:solidFill>
              <a:schemeClr val="bg1"/>
            </a:solidFill>
            <a:ln>
              <a:solidFill>
                <a:schemeClr val="accent1"/>
              </a:solidFill>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lIns="72000" tIns="252000" rIns="72000" bIns="36000" rtlCol="0" anchor="t" anchorCtr="0"/>
            <a:lstStyle/>
            <a:p>
              <a:pPr marL="252000" indent="-252000" defTabSz="914400">
                <a:spcBef>
                  <a:spcPts val="600"/>
                </a:spcBef>
                <a:buFont typeface="Wingdings" panose="05000000000000000000" pitchFamily="2" charset="2"/>
                <a:buChar char="Ø"/>
              </a:pPr>
              <a:r>
                <a:rPr lang="en-US" altLang="ja-JP" sz="1400" kern="0">
                  <a:solidFill>
                    <a:schemeClr val="tx1"/>
                  </a:solidFill>
                  <a:latin typeface="Meiryo UI" panose="020B0604030504040204" pitchFamily="50" charset="-128"/>
                  <a:ea typeface="Meiryo UI"/>
                </a:rPr>
                <a:t>GIF</a:t>
              </a:r>
              <a:r>
                <a:rPr lang="ja-JP" altLang="en-US" sz="1400" kern="0">
                  <a:solidFill>
                    <a:schemeClr val="tx1"/>
                  </a:solidFill>
                  <a:latin typeface="Meiryo UI" panose="020B0604030504040204" pitchFamily="50" charset="-128"/>
                  <a:ea typeface="Meiryo UI"/>
                </a:rPr>
                <a:t>（政府相互運用性フレームワーク）は、誰でも必要な情報が簡単に手に入り、新たなサービスをスタートさせやすい環境づくりを目指すべく、データの利活用や連携がスムースに行える社会を実現するための技術的体系として、</a:t>
              </a:r>
              <a:r>
                <a:rPr lang="en-US" altLang="ja-JP" sz="1400" kern="0">
                  <a:solidFill>
                    <a:schemeClr val="tx1"/>
                  </a:solidFill>
                  <a:latin typeface="Meiryo UI" panose="020B0604030504040204" pitchFamily="50" charset="-128"/>
                  <a:ea typeface="Meiryo UI"/>
                </a:rPr>
                <a:t>2022</a:t>
              </a:r>
              <a:r>
                <a:rPr lang="ja-JP" altLang="en-US" sz="1400" kern="0">
                  <a:solidFill>
                    <a:schemeClr val="tx1"/>
                  </a:solidFill>
                  <a:latin typeface="Meiryo UI" panose="020B0604030504040204" pitchFamily="50" charset="-128"/>
                  <a:ea typeface="Meiryo UI"/>
                </a:rPr>
                <a:t>年</a:t>
              </a:r>
              <a:r>
                <a:rPr lang="en-US" altLang="ja-JP" sz="1400" kern="0">
                  <a:solidFill>
                    <a:schemeClr val="tx1"/>
                  </a:solidFill>
                  <a:latin typeface="Meiryo UI" panose="020B0604030504040204" pitchFamily="50" charset="-128"/>
                  <a:ea typeface="Meiryo UI"/>
                </a:rPr>
                <a:t>4</a:t>
              </a:r>
              <a:r>
                <a:rPr lang="ja-JP" altLang="en-US" sz="1400" kern="0">
                  <a:solidFill>
                    <a:schemeClr val="tx1"/>
                  </a:solidFill>
                  <a:latin typeface="Meiryo UI" panose="020B0604030504040204" pitchFamily="50" charset="-128"/>
                  <a:ea typeface="Meiryo UI"/>
                </a:rPr>
                <a:t>月に公開されました。</a:t>
              </a:r>
              <a:endParaRPr lang="en-US" altLang="ja-JP" sz="1400" kern="0">
                <a:solidFill>
                  <a:schemeClr val="tx1"/>
                </a:solidFill>
                <a:latin typeface="Meiryo UI" panose="020B0604030504040204" pitchFamily="50" charset="-128"/>
                <a:ea typeface="Meiryo UI"/>
              </a:endParaRPr>
            </a:p>
            <a:p>
              <a:pPr marL="252000" indent="-252000" defTabSz="914400">
                <a:spcBef>
                  <a:spcPts val="600"/>
                </a:spcBef>
                <a:buFont typeface="Wingdings" panose="05000000000000000000" pitchFamily="2" charset="2"/>
                <a:buChar char="Ø"/>
              </a:pPr>
              <a:r>
                <a:rPr lang="en-US" altLang="ja-JP" sz="1400" kern="0">
                  <a:solidFill>
                    <a:schemeClr val="tx1"/>
                  </a:solidFill>
                  <a:latin typeface="Meiryo UI" panose="020B0604030504040204" pitchFamily="50" charset="-128"/>
                  <a:ea typeface="Meiryo UI"/>
                </a:rPr>
                <a:t>GIF</a:t>
              </a:r>
              <a:r>
                <a:rPr lang="ja-JP" altLang="en-US" sz="1400" kern="0">
                  <a:solidFill>
                    <a:schemeClr val="tx1"/>
                  </a:solidFill>
                  <a:latin typeface="Meiryo UI" panose="020B0604030504040204" pitchFamily="50" charset="-128"/>
                  <a:ea typeface="Meiryo UI"/>
                </a:rPr>
                <a:t>は、以下の</a:t>
              </a:r>
              <a:r>
                <a:rPr lang="en-US" altLang="ja-JP" sz="1400" kern="0">
                  <a:solidFill>
                    <a:schemeClr val="tx1"/>
                  </a:solidFill>
                  <a:latin typeface="Meiryo UI" panose="020B0604030504040204" pitchFamily="50" charset="-128"/>
                  <a:ea typeface="Meiryo UI"/>
                </a:rPr>
                <a:t>5</a:t>
              </a:r>
              <a:r>
                <a:rPr lang="ja-JP" altLang="en-US" sz="1400" kern="0">
                  <a:solidFill>
                    <a:schemeClr val="tx1"/>
                  </a:solidFill>
                  <a:latin typeface="Meiryo UI" panose="020B0604030504040204" pitchFamily="50" charset="-128"/>
                  <a:ea typeface="Meiryo UI"/>
                </a:rPr>
                <a:t>原則に基づいて推進されています。</a:t>
              </a:r>
              <a:endParaRPr lang="en-US" altLang="ja-JP" sz="1400" kern="0">
                <a:solidFill>
                  <a:schemeClr val="tx1"/>
                </a:solidFill>
                <a:latin typeface="Meiryo UI" panose="020B0604030504040204" pitchFamily="50" charset="-128"/>
                <a:ea typeface="Meiryo UI"/>
              </a:endParaRPr>
            </a:p>
            <a:p>
              <a:pPr marL="800100" lvl="1" indent="-342900">
                <a:buFont typeface="+mj-ea"/>
                <a:buAutoNum type="circleNumDbPlain"/>
              </a:pPr>
              <a:r>
                <a:rPr lang="ja-JP" altLang="en-US" sz="1400" kern="0">
                  <a:solidFill>
                    <a:schemeClr val="tx1"/>
                  </a:solidFill>
                  <a:latin typeface="Meiryo UI" panose="020B0604030504040204" pitchFamily="50" charset="-128"/>
                  <a:ea typeface="Meiryo UI"/>
                </a:rPr>
                <a:t>従来の取り組みの継承</a:t>
              </a:r>
              <a:endParaRPr lang="en-US" altLang="ja-JP" sz="1400" kern="0">
                <a:solidFill>
                  <a:schemeClr val="tx1"/>
                </a:solidFill>
                <a:latin typeface="Meiryo UI" panose="020B0604030504040204" pitchFamily="50" charset="-128"/>
                <a:ea typeface="Meiryo UI"/>
              </a:endParaRPr>
            </a:p>
            <a:p>
              <a:pPr marL="800100" lvl="1" indent="-342900">
                <a:buFont typeface="+mj-ea"/>
                <a:buAutoNum type="circleNumDbPlain"/>
              </a:pPr>
              <a:r>
                <a:rPr lang="ja-JP" altLang="en-US" sz="1400" kern="0">
                  <a:solidFill>
                    <a:schemeClr val="tx1"/>
                  </a:solidFill>
                  <a:latin typeface="Meiryo UI" panose="020B0604030504040204" pitchFamily="50" charset="-128"/>
                  <a:ea typeface="Meiryo UI"/>
                </a:rPr>
                <a:t>デジタル社会のルール形成</a:t>
              </a:r>
              <a:endParaRPr lang="en-US" altLang="ja-JP" sz="1400" kern="0">
                <a:solidFill>
                  <a:schemeClr val="tx1"/>
                </a:solidFill>
                <a:latin typeface="Meiryo UI" panose="020B0604030504040204" pitchFamily="50" charset="-128"/>
                <a:ea typeface="Meiryo UI"/>
              </a:endParaRPr>
            </a:p>
            <a:p>
              <a:pPr marL="800100" lvl="1" indent="-342900">
                <a:buFont typeface="+mj-ea"/>
                <a:buAutoNum type="circleNumDbPlain"/>
              </a:pPr>
              <a:r>
                <a:rPr lang="ja-JP" altLang="en-US" sz="1400" kern="0">
                  <a:solidFill>
                    <a:schemeClr val="tx1"/>
                  </a:solidFill>
                  <a:latin typeface="Meiryo UI" panose="020B0604030504040204" pitchFamily="50" charset="-128"/>
                  <a:ea typeface="Meiryo UI"/>
                </a:rPr>
                <a:t>参照モデルの活用</a:t>
              </a:r>
              <a:endParaRPr lang="en-US" altLang="ja-JP" sz="1400" kern="0">
                <a:solidFill>
                  <a:schemeClr val="tx1"/>
                </a:solidFill>
                <a:latin typeface="Meiryo UI" panose="020B0604030504040204" pitchFamily="50" charset="-128"/>
                <a:ea typeface="Meiryo UI"/>
              </a:endParaRPr>
            </a:p>
            <a:p>
              <a:pPr marL="800100" lvl="1" indent="-342900">
                <a:buFont typeface="+mj-ea"/>
                <a:buAutoNum type="circleNumDbPlain"/>
              </a:pPr>
              <a:r>
                <a:rPr lang="ja-JP" altLang="en-US" sz="1400" kern="0">
                  <a:solidFill>
                    <a:schemeClr val="tx1"/>
                  </a:solidFill>
                  <a:latin typeface="Meiryo UI" panose="020B0604030504040204" pitchFamily="50" charset="-128"/>
                  <a:ea typeface="Meiryo UI"/>
                </a:rPr>
                <a:t>構造化したデータモデル</a:t>
              </a:r>
              <a:endParaRPr lang="en-US" altLang="ja-JP" sz="1400" kern="0">
                <a:solidFill>
                  <a:schemeClr val="tx1"/>
                </a:solidFill>
                <a:latin typeface="Meiryo UI" panose="020B0604030504040204" pitchFamily="50" charset="-128"/>
                <a:ea typeface="Meiryo UI"/>
              </a:endParaRPr>
            </a:p>
            <a:p>
              <a:pPr marL="800100" lvl="1" indent="-342900">
                <a:buFont typeface="+mj-ea"/>
                <a:buAutoNum type="circleNumDbPlain"/>
              </a:pPr>
              <a:r>
                <a:rPr lang="ja-JP" altLang="en-US" sz="1400" kern="0">
                  <a:solidFill>
                    <a:schemeClr val="tx1"/>
                  </a:solidFill>
                  <a:latin typeface="Meiryo UI" panose="020B0604030504040204" pitchFamily="50" charset="-128"/>
                  <a:ea typeface="Meiryo UI"/>
                </a:rPr>
                <a:t>グローバル連携</a:t>
              </a:r>
            </a:p>
            <a:p>
              <a:pPr marL="342900" indent="-342900">
                <a:spcBef>
                  <a:spcPts val="600"/>
                </a:spcBef>
                <a:buFont typeface="Wingdings" panose="05000000000000000000" pitchFamily="2" charset="2"/>
                <a:buChar char="Ø"/>
              </a:pPr>
              <a:r>
                <a:rPr lang="en-US" altLang="ja-JP" sz="1400" kern="0">
                  <a:solidFill>
                    <a:schemeClr val="tx1"/>
                  </a:solidFill>
                  <a:latin typeface="Meiryo UI" panose="020B0604030504040204" pitchFamily="50" charset="-128"/>
                  <a:ea typeface="Meiryo UI"/>
                </a:rPr>
                <a:t>GIF</a:t>
              </a:r>
              <a:r>
                <a:rPr lang="ja-JP" altLang="en-US" sz="1400" kern="0">
                  <a:solidFill>
                    <a:schemeClr val="tx1"/>
                  </a:solidFill>
                  <a:latin typeface="Meiryo UI" panose="020B0604030504040204" pitchFamily="50" charset="-128"/>
                  <a:ea typeface="Meiryo UI"/>
                </a:rPr>
                <a:t>の参照モデルの考え方は「ひな形」と同じイメージで、利用者は参照モデルを利用目的にあわせて拡張したり、内容を部分利用したりすることで、容易に相互運用性の高いサービスを作ることができます。ただし、参照モデルは正しい使い方をする必要があります。単なるひな形に過ぎないと考えて自由に改変すると相互運用性が損なわれてしまいます。そのため、参照モデルをできるだけ変更しないようにするとともに、変更した場合には変更点を明確にすることにより、高い運用性が確保されます。</a:t>
              </a:r>
              <a:endParaRPr lang="en-US" altLang="ja-JP" sz="1400" kern="0">
                <a:solidFill>
                  <a:schemeClr val="tx1"/>
                </a:solidFill>
                <a:latin typeface="Meiryo UI" panose="020B0604030504040204" pitchFamily="50" charset="-128"/>
                <a:ea typeface="Meiryo UI"/>
              </a:endParaRPr>
            </a:p>
            <a:p>
              <a:pPr marL="342900" indent="-342900">
                <a:spcBef>
                  <a:spcPts val="600"/>
                </a:spcBef>
                <a:buFont typeface="Wingdings" panose="05000000000000000000" pitchFamily="2" charset="2"/>
                <a:buChar char="Ø"/>
              </a:pPr>
              <a:r>
                <a:rPr lang="ja-JP" altLang="en-US" sz="1400" kern="0">
                  <a:solidFill>
                    <a:schemeClr val="tx1"/>
                  </a:solidFill>
                  <a:latin typeface="Meiryo UI" panose="020B0604030504040204" pitchFamily="50" charset="-128"/>
                  <a:ea typeface="Meiryo UI"/>
                </a:rPr>
                <a:t>データモデルは、繰り返し構造を持つとともにブロック化したパーツを組み合わせて扱えるように構造化して整理します。専門知識がない人のために、表形式のデータ定義も併用します。</a:t>
              </a:r>
              <a:endParaRPr lang="en-US" altLang="ja-JP" sz="1400" kern="0">
                <a:solidFill>
                  <a:schemeClr val="tx1"/>
                </a:solidFill>
                <a:latin typeface="Meiryo UI" panose="020B0604030504040204" pitchFamily="50" charset="-128"/>
                <a:ea typeface="Meiryo UI"/>
              </a:endParaRPr>
            </a:p>
          </p:txBody>
        </p:sp>
        <p:sp>
          <p:nvSpPr>
            <p:cNvPr id="10" name="角丸四角形 9">
              <a:extLst>
                <a:ext uri="{FF2B5EF4-FFF2-40B4-BE49-F238E27FC236}">
                  <a16:creationId xmlns:a16="http://schemas.microsoft.com/office/drawing/2014/main" id="{2206B752-7AA5-BE85-4F8C-4A7D985EC7FB}"/>
                </a:ext>
              </a:extLst>
            </p:cNvPr>
            <p:cNvSpPr/>
            <p:nvPr/>
          </p:nvSpPr>
          <p:spPr>
            <a:xfrm>
              <a:off x="228600" y="1212774"/>
              <a:ext cx="2731008" cy="402336"/>
            </a:xfrm>
            <a:prstGeom prst="roundRect">
              <a:avLst/>
            </a:prstGeom>
            <a:solidFill>
              <a:schemeClr val="accent1">
                <a:lumMod val="75000"/>
              </a:schemeClr>
            </a:solidFill>
            <a:ln>
              <a:solidFill>
                <a:schemeClr val="accent1"/>
              </a:solidFill>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lIns="0" tIns="0" rIns="0" bIns="0" rtlCol="0" anchor="ctr"/>
            <a:lstStyle/>
            <a:p>
              <a:pPr algn="ctr" defTabSz="914400"/>
              <a:r>
                <a:rPr lang="en-US" altLang="ja-JP" sz="1600" kern="0">
                  <a:solidFill>
                    <a:schemeClr val="bg1"/>
                  </a:solidFill>
                  <a:latin typeface="Meiryo UI" panose="020B0604030504040204" pitchFamily="50" charset="-128"/>
                  <a:ea typeface="Meiryo UI"/>
                </a:rPr>
                <a:t>GIF</a:t>
              </a:r>
              <a:r>
                <a:rPr lang="ja-JP" altLang="en-US" sz="1600" kern="0" noProof="0">
                  <a:solidFill>
                    <a:schemeClr val="bg1"/>
                  </a:solidFill>
                  <a:latin typeface="Meiryo UI" panose="020B0604030504040204" pitchFamily="50" charset="-128"/>
                  <a:ea typeface="Meiryo UI"/>
                </a:rPr>
                <a:t>とは</a:t>
              </a:r>
              <a:endParaRPr kumimoji="0" lang="ja-JP" altLang="en-US" sz="1600" i="0" u="none" strike="noStrike" kern="0" cap="none" spc="0" normalizeH="0" baseline="0" noProof="0">
                <a:ln>
                  <a:noFill/>
                </a:ln>
                <a:solidFill>
                  <a:schemeClr val="bg1"/>
                </a:solidFill>
                <a:effectLst/>
                <a:uLnTx/>
                <a:uFillTx/>
                <a:latin typeface="Meiryo UI" panose="020B0604030504040204" pitchFamily="50" charset="-128"/>
                <a:ea typeface="Meiryo UI"/>
              </a:endParaRPr>
            </a:p>
          </p:txBody>
        </p:sp>
      </p:grpSp>
      <p:sp>
        <p:nvSpPr>
          <p:cNvPr id="14" name="右矢印 7">
            <a:extLst>
              <a:ext uri="{FF2B5EF4-FFF2-40B4-BE49-F238E27FC236}">
                <a16:creationId xmlns:a16="http://schemas.microsoft.com/office/drawing/2014/main" id="{F7548249-ACF0-953D-C56D-F88B9E2801EF}"/>
              </a:ext>
            </a:extLst>
          </p:cNvPr>
          <p:cNvSpPr/>
          <p:nvPr/>
        </p:nvSpPr>
        <p:spPr>
          <a:xfrm>
            <a:off x="6280002" y="5530014"/>
            <a:ext cx="149962" cy="562356"/>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grpSp>
        <p:nvGrpSpPr>
          <p:cNvPr id="20" name="グループ化 19">
            <a:extLst>
              <a:ext uri="{FF2B5EF4-FFF2-40B4-BE49-F238E27FC236}">
                <a16:creationId xmlns:a16="http://schemas.microsoft.com/office/drawing/2014/main" id="{EA4EDC11-8E58-D52B-5D30-8B2DBEA85546}"/>
              </a:ext>
            </a:extLst>
          </p:cNvPr>
          <p:cNvGrpSpPr/>
          <p:nvPr/>
        </p:nvGrpSpPr>
        <p:grpSpPr>
          <a:xfrm>
            <a:off x="5255112" y="5010439"/>
            <a:ext cx="938930" cy="1491650"/>
            <a:chOff x="492612" y="5246454"/>
            <a:chExt cx="938930" cy="1491650"/>
          </a:xfrm>
        </p:grpSpPr>
        <p:pic>
          <p:nvPicPr>
            <p:cNvPr id="11" name="図 10">
              <a:extLst>
                <a:ext uri="{FF2B5EF4-FFF2-40B4-BE49-F238E27FC236}">
                  <a16:creationId xmlns:a16="http://schemas.microsoft.com/office/drawing/2014/main" id="{A5605D79-9106-E852-262E-1436D3EECA65}"/>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492612" y="5413317"/>
              <a:ext cx="938930" cy="1324787"/>
            </a:xfrm>
            <a:prstGeom prst="rect">
              <a:avLst/>
            </a:prstGeom>
          </p:spPr>
        </p:pic>
        <p:sp>
          <p:nvSpPr>
            <p:cNvPr id="15" name="テキスト ボックス 14">
              <a:extLst>
                <a:ext uri="{FF2B5EF4-FFF2-40B4-BE49-F238E27FC236}">
                  <a16:creationId xmlns:a16="http://schemas.microsoft.com/office/drawing/2014/main" id="{8E0ABD46-71EE-9D95-E867-769C32A1D507}"/>
                </a:ext>
              </a:extLst>
            </p:cNvPr>
            <p:cNvSpPr txBox="1"/>
            <p:nvPr/>
          </p:nvSpPr>
          <p:spPr bwMode="auto">
            <a:xfrm>
              <a:off x="688639" y="5246454"/>
              <a:ext cx="546876" cy="261578"/>
            </a:xfrm>
            <a:prstGeom prst="rect">
              <a:avLst/>
            </a:prstGeom>
            <a:noFill/>
            <a:ln w="9525" algn="ctr">
              <a:noFill/>
              <a:miter lim="800000"/>
              <a:headEnd/>
              <a:tailEnd/>
            </a:ln>
            <a:effectLst/>
          </p:spPr>
          <p:txBody>
            <a:bodyPr wrap="square" lIns="91406" tIns="45704" rIns="91406" bIns="45704"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1100">
                  <a:latin typeface="Meiryo UI" panose="020B0604030504040204" pitchFamily="50" charset="-128"/>
                  <a:ea typeface="Meiryo UI" panose="020B0604030504040204" pitchFamily="50" charset="-128"/>
                </a:rPr>
                <a:t>今まで</a:t>
              </a:r>
            </a:p>
          </p:txBody>
        </p:sp>
      </p:grpSp>
      <p:grpSp>
        <p:nvGrpSpPr>
          <p:cNvPr id="21" name="グループ化 20">
            <a:extLst>
              <a:ext uri="{FF2B5EF4-FFF2-40B4-BE49-F238E27FC236}">
                <a16:creationId xmlns:a16="http://schemas.microsoft.com/office/drawing/2014/main" id="{F702D092-05B0-8C51-5C39-46090EF531B1}"/>
              </a:ext>
            </a:extLst>
          </p:cNvPr>
          <p:cNvGrpSpPr/>
          <p:nvPr/>
        </p:nvGrpSpPr>
        <p:grpSpPr>
          <a:xfrm>
            <a:off x="6515925" y="5041655"/>
            <a:ext cx="1397739" cy="1467851"/>
            <a:chOff x="1753425" y="5260739"/>
            <a:chExt cx="1397739" cy="1467851"/>
          </a:xfrm>
        </p:grpSpPr>
        <p:pic>
          <p:nvPicPr>
            <p:cNvPr id="12" name="図 11">
              <a:extLst>
                <a:ext uri="{FF2B5EF4-FFF2-40B4-BE49-F238E27FC236}">
                  <a16:creationId xmlns:a16="http://schemas.microsoft.com/office/drawing/2014/main" id="{D23CEE82-737E-EF64-D64C-A369DB46F872}"/>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753425" y="5470467"/>
              <a:ext cx="1397739" cy="1258123"/>
            </a:xfrm>
            <a:prstGeom prst="rect">
              <a:avLst/>
            </a:prstGeom>
          </p:spPr>
        </p:pic>
        <p:sp>
          <p:nvSpPr>
            <p:cNvPr id="16" name="テキスト ボックス 15">
              <a:extLst>
                <a:ext uri="{FF2B5EF4-FFF2-40B4-BE49-F238E27FC236}">
                  <a16:creationId xmlns:a16="http://schemas.microsoft.com/office/drawing/2014/main" id="{FFF476ED-05B2-9B04-ADB8-F7E7063F672E}"/>
                </a:ext>
              </a:extLst>
            </p:cNvPr>
            <p:cNvSpPr txBox="1"/>
            <p:nvPr/>
          </p:nvSpPr>
          <p:spPr bwMode="auto">
            <a:xfrm>
              <a:off x="1931192" y="5260739"/>
              <a:ext cx="1042204" cy="261578"/>
            </a:xfrm>
            <a:prstGeom prst="rect">
              <a:avLst/>
            </a:prstGeom>
            <a:noFill/>
            <a:ln w="9525" algn="ctr">
              <a:noFill/>
              <a:miter lim="800000"/>
              <a:headEnd/>
              <a:tailEnd/>
            </a:ln>
            <a:effectLst/>
          </p:spPr>
          <p:txBody>
            <a:bodyPr wrap="none" lIns="91406" tIns="45704" rIns="91406" bIns="45704"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en-US" altLang="ja-JP" sz="1100">
                  <a:latin typeface="Meiryo UI" panose="020B0604030504040204" pitchFamily="50" charset="-128"/>
                  <a:ea typeface="Meiryo UI" panose="020B0604030504040204" pitchFamily="50" charset="-128"/>
                </a:rPr>
                <a:t>GIF</a:t>
              </a:r>
              <a:r>
                <a:rPr kumimoji="1" lang="ja-JP" altLang="en-US" sz="1100">
                  <a:latin typeface="Meiryo UI" panose="020B0604030504040204" pitchFamily="50" charset="-128"/>
                  <a:ea typeface="Meiryo UI" panose="020B0604030504040204" pitchFamily="50" charset="-128"/>
                </a:rPr>
                <a:t>参照モデル</a:t>
              </a:r>
            </a:p>
          </p:txBody>
        </p:sp>
      </p:grpSp>
      <p:grpSp>
        <p:nvGrpSpPr>
          <p:cNvPr id="22" name="グループ化 21">
            <a:extLst>
              <a:ext uri="{FF2B5EF4-FFF2-40B4-BE49-F238E27FC236}">
                <a16:creationId xmlns:a16="http://schemas.microsoft.com/office/drawing/2014/main" id="{D482FD15-36F6-A48E-581F-25B462311744}"/>
              </a:ext>
            </a:extLst>
          </p:cNvPr>
          <p:cNvGrpSpPr/>
          <p:nvPr/>
        </p:nvGrpSpPr>
        <p:grpSpPr>
          <a:xfrm>
            <a:off x="8077530" y="5039404"/>
            <a:ext cx="1361493" cy="1479616"/>
            <a:chOff x="3334080" y="5255977"/>
            <a:chExt cx="1361493" cy="1479616"/>
          </a:xfrm>
        </p:grpSpPr>
        <p:pic>
          <p:nvPicPr>
            <p:cNvPr id="13" name="図 12">
              <a:extLst>
                <a:ext uri="{FF2B5EF4-FFF2-40B4-BE49-F238E27FC236}">
                  <a16:creationId xmlns:a16="http://schemas.microsoft.com/office/drawing/2014/main" id="{08BCADAA-29A6-7F53-2E91-2670DD29C72E}"/>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3334080" y="5470467"/>
              <a:ext cx="1361493" cy="1265126"/>
            </a:xfrm>
            <a:prstGeom prst="rect">
              <a:avLst/>
            </a:prstGeom>
            <a:solidFill>
              <a:schemeClr val="bg1"/>
            </a:solidFill>
          </p:spPr>
        </p:pic>
        <p:sp>
          <p:nvSpPr>
            <p:cNvPr id="17" name="テキスト ボックス 6">
              <a:extLst>
                <a:ext uri="{FF2B5EF4-FFF2-40B4-BE49-F238E27FC236}">
                  <a16:creationId xmlns:a16="http://schemas.microsoft.com/office/drawing/2014/main" id="{99CA587D-8466-FB50-20FB-7A55B2C6E5A4}"/>
                </a:ext>
              </a:extLst>
            </p:cNvPr>
            <p:cNvSpPr txBox="1"/>
            <p:nvPr/>
          </p:nvSpPr>
          <p:spPr bwMode="auto">
            <a:xfrm>
              <a:off x="3569866" y="5255977"/>
              <a:ext cx="889919" cy="261578"/>
            </a:xfrm>
            <a:prstGeom prst="rect">
              <a:avLst/>
            </a:prstGeom>
            <a:noFill/>
            <a:ln w="9525" algn="ctr">
              <a:noFill/>
              <a:miter lim="800000"/>
              <a:headEnd/>
              <a:tailEnd/>
            </a:ln>
            <a:effectLst/>
          </p:spPr>
          <p:txBody>
            <a:bodyPr wrap="none" lIns="91406" tIns="45704" rIns="91406" bIns="45704"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sz="1100">
                  <a:latin typeface="Meiryo UI" panose="020B0604030504040204" pitchFamily="50" charset="-128"/>
                  <a:ea typeface="Meiryo UI" panose="020B0604030504040204" pitchFamily="50" charset="-128"/>
                </a:rPr>
                <a:t>実際の利用</a:t>
              </a:r>
            </a:p>
          </p:txBody>
        </p:sp>
      </p:grpSp>
      <p:sp>
        <p:nvSpPr>
          <p:cNvPr id="23" name="テキスト ボックス 22">
            <a:extLst>
              <a:ext uri="{FF2B5EF4-FFF2-40B4-BE49-F238E27FC236}">
                <a16:creationId xmlns:a16="http://schemas.microsoft.com/office/drawing/2014/main" id="{B55F3214-13E3-3CA8-2277-9171AE9D1390}"/>
              </a:ext>
            </a:extLst>
          </p:cNvPr>
          <p:cNvSpPr txBox="1"/>
          <p:nvPr/>
        </p:nvSpPr>
        <p:spPr>
          <a:xfrm>
            <a:off x="3771834" y="5253873"/>
            <a:ext cx="1518364" cy="261610"/>
          </a:xfrm>
          <a:prstGeom prst="rect">
            <a:avLst/>
          </a:prstGeom>
          <a:noFill/>
        </p:spPr>
        <p:txBody>
          <a:bodyPr wrap="none" rtlCol="0">
            <a:spAutoFit/>
          </a:bodyPr>
          <a:lstStyle/>
          <a:p>
            <a:r>
              <a:rPr kumimoji="1" lang="en-US" altLang="ja-JP" sz="1100">
                <a:latin typeface="Meiryo UI" panose="020B0604030504040204" pitchFamily="50" charset="-128"/>
                <a:ea typeface="Meiryo UI" panose="020B0604030504040204" pitchFamily="50" charset="-128"/>
              </a:rPr>
              <a:t>【</a:t>
            </a:r>
            <a:r>
              <a:rPr kumimoji="1" lang="ja-JP" altLang="en-US" sz="1100">
                <a:latin typeface="Meiryo UI" panose="020B0604030504040204" pitchFamily="50" charset="-128"/>
                <a:ea typeface="Meiryo UI" panose="020B0604030504040204" pitchFamily="50" charset="-128"/>
              </a:rPr>
              <a:t>参照モデルのイメージ</a:t>
            </a:r>
            <a:r>
              <a:rPr kumimoji="1" lang="en-US" altLang="ja-JP" sz="1100">
                <a:latin typeface="Meiryo UI" panose="020B0604030504040204" pitchFamily="50" charset="-128"/>
                <a:ea typeface="Meiryo UI" panose="020B0604030504040204" pitchFamily="50" charset="-128"/>
              </a:rPr>
              <a:t>】</a:t>
            </a:r>
            <a:endParaRPr kumimoji="1" lang="ja-JP" altLang="en-US" sz="1100">
              <a:latin typeface="Meiryo UI" panose="020B0604030504040204" pitchFamily="50" charset="-128"/>
              <a:ea typeface="Meiryo UI" panose="020B0604030504040204" pitchFamily="50" charset="-128"/>
            </a:endParaRPr>
          </a:p>
        </p:txBody>
      </p:sp>
      <p:sp>
        <p:nvSpPr>
          <p:cNvPr id="24" name="テキスト ボックス 23">
            <a:extLst>
              <a:ext uri="{FF2B5EF4-FFF2-40B4-BE49-F238E27FC236}">
                <a16:creationId xmlns:a16="http://schemas.microsoft.com/office/drawing/2014/main" id="{3EF6E8DF-6384-0104-F0BE-7B6F2A112D3F}"/>
              </a:ext>
            </a:extLst>
          </p:cNvPr>
          <p:cNvSpPr txBox="1"/>
          <p:nvPr/>
        </p:nvSpPr>
        <p:spPr>
          <a:xfrm>
            <a:off x="8234946" y="5711117"/>
            <a:ext cx="534598" cy="123111"/>
          </a:xfrm>
          <a:prstGeom prst="rect">
            <a:avLst/>
          </a:prstGeom>
          <a:solidFill>
            <a:schemeClr val="bg1"/>
          </a:solidFill>
        </p:spPr>
        <p:txBody>
          <a:bodyPr wrap="square" lIns="36000" tIns="0" rIns="36000" bIns="0" rtlCol="0">
            <a:spAutoFit/>
          </a:bodyPr>
          <a:lstStyle/>
          <a:p>
            <a:r>
              <a:rPr kumimoji="1" lang="ja-JP" altLang="en-US" sz="800">
                <a:latin typeface="Meiryo UI" panose="020B0604030504040204" pitchFamily="50" charset="-128"/>
                <a:ea typeface="Meiryo UI" panose="020B0604030504040204" pitchFamily="50" charset="-128"/>
              </a:rPr>
              <a:t>部分利用</a:t>
            </a:r>
          </a:p>
        </p:txBody>
      </p:sp>
      <p:sp>
        <p:nvSpPr>
          <p:cNvPr id="25" name="テキスト ボックス 24">
            <a:extLst>
              <a:ext uri="{FF2B5EF4-FFF2-40B4-BE49-F238E27FC236}">
                <a16:creationId xmlns:a16="http://schemas.microsoft.com/office/drawing/2014/main" id="{C6E1E654-7C01-638D-141F-FD4B9A775C48}"/>
              </a:ext>
            </a:extLst>
          </p:cNvPr>
          <p:cNvSpPr txBox="1"/>
          <p:nvPr/>
        </p:nvSpPr>
        <p:spPr>
          <a:xfrm>
            <a:off x="8234946" y="5904253"/>
            <a:ext cx="1168610" cy="123111"/>
          </a:xfrm>
          <a:prstGeom prst="rect">
            <a:avLst/>
          </a:prstGeom>
          <a:solidFill>
            <a:schemeClr val="bg1"/>
          </a:solidFill>
        </p:spPr>
        <p:txBody>
          <a:bodyPr wrap="square" lIns="36000" tIns="0" rIns="36000" bIns="0" rtlCol="0">
            <a:spAutoFit/>
          </a:bodyPr>
          <a:lstStyle/>
          <a:p>
            <a:r>
              <a:rPr kumimoji="1" lang="ja-JP" altLang="en-US" sz="800">
                <a:latin typeface="Meiryo UI" panose="020B0604030504040204" pitchFamily="50" charset="-128"/>
                <a:ea typeface="Meiryo UI" panose="020B0604030504040204" pitchFamily="50" charset="-128"/>
              </a:rPr>
              <a:t>独自データ項目の拡張</a:t>
            </a:r>
          </a:p>
        </p:txBody>
      </p:sp>
      <p:sp>
        <p:nvSpPr>
          <p:cNvPr id="26" name="テキスト ボックス 6">
            <a:extLst>
              <a:ext uri="{FF2B5EF4-FFF2-40B4-BE49-F238E27FC236}">
                <a16:creationId xmlns:a16="http://schemas.microsoft.com/office/drawing/2014/main" id="{32C5E7E9-DE0A-82A8-89AE-C3D87DB8A3B0}"/>
              </a:ext>
            </a:extLst>
          </p:cNvPr>
          <p:cNvSpPr txBox="1"/>
          <p:nvPr/>
        </p:nvSpPr>
        <p:spPr bwMode="auto">
          <a:xfrm>
            <a:off x="6200469" y="6499981"/>
            <a:ext cx="2286300" cy="338522"/>
          </a:xfrm>
          <a:prstGeom prst="rect">
            <a:avLst/>
          </a:prstGeom>
          <a:noFill/>
          <a:ln w="9525" algn="ctr">
            <a:noFill/>
            <a:miter lim="800000"/>
            <a:headEnd/>
            <a:tailEnd/>
          </a:ln>
          <a:effectLst/>
        </p:spPr>
        <p:txBody>
          <a:bodyPr wrap="square" lIns="91406" tIns="45704" rIns="91406" bIns="45704"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800">
                <a:latin typeface="Meiryo UI" panose="020B0604030504040204" pitchFamily="50" charset="-128"/>
                <a:ea typeface="Meiryo UI" panose="020B0604030504040204" pitchFamily="50" charset="-128"/>
              </a:rPr>
              <a:t>パーツを組み合わせてモデル（ひな形）を作っている。</a:t>
            </a:r>
            <a:endParaRPr kumimoji="1" lang="en-US" altLang="ja-JP" sz="800">
              <a:latin typeface="Meiryo UI" panose="020B0604030504040204" pitchFamily="50" charset="-128"/>
              <a:ea typeface="Meiryo UI" panose="020B0604030504040204" pitchFamily="50" charset="-128"/>
            </a:endParaRPr>
          </a:p>
          <a:p>
            <a:r>
              <a:rPr kumimoji="1" lang="ja-JP" altLang="en-US" sz="800">
                <a:latin typeface="Meiryo UI" panose="020B0604030504040204" pitchFamily="50" charset="-128"/>
                <a:ea typeface="Meiryo UI" panose="020B0604030504040204" pitchFamily="50" charset="-128"/>
              </a:rPr>
              <a:t>基本形なのでたくさんの項目がある</a:t>
            </a:r>
          </a:p>
        </p:txBody>
      </p:sp>
    </p:spTree>
    <p:extLst>
      <p:ext uri="{BB962C8B-B14F-4D97-AF65-F5344CB8AC3E}">
        <p14:creationId xmlns:p14="http://schemas.microsoft.com/office/powerpoint/2010/main" val="36148031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正方形/長方形 111">
            <a:extLst>
              <a:ext uri="{FF2B5EF4-FFF2-40B4-BE49-F238E27FC236}">
                <a16:creationId xmlns:a16="http://schemas.microsoft.com/office/drawing/2014/main" id="{BDEA78FC-1EDD-E8FE-72ED-28EF88269806}"/>
              </a:ext>
            </a:extLst>
          </p:cNvPr>
          <p:cNvSpPr/>
          <p:nvPr/>
        </p:nvSpPr>
        <p:spPr>
          <a:xfrm>
            <a:off x="7128963" y="1879238"/>
            <a:ext cx="2616200" cy="3953480"/>
          </a:xfrm>
          <a:prstGeom prst="rect">
            <a:avLst/>
          </a:prstGeom>
          <a:solidFill>
            <a:schemeClr val="bg1"/>
          </a:solidFill>
          <a:ln>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正方形/長方形 110">
            <a:extLst>
              <a:ext uri="{FF2B5EF4-FFF2-40B4-BE49-F238E27FC236}">
                <a16:creationId xmlns:a16="http://schemas.microsoft.com/office/drawing/2014/main" id="{152465CE-7D94-6715-A051-52C313D900DB}"/>
              </a:ext>
            </a:extLst>
          </p:cNvPr>
          <p:cNvSpPr/>
          <p:nvPr/>
        </p:nvSpPr>
        <p:spPr>
          <a:xfrm>
            <a:off x="6994752" y="1761586"/>
            <a:ext cx="2616200" cy="3953480"/>
          </a:xfrm>
          <a:prstGeom prst="rect">
            <a:avLst/>
          </a:prstGeom>
          <a:solidFill>
            <a:schemeClr val="bg1"/>
          </a:solidFill>
          <a:ln>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9E7FAEA3-5C36-38D0-8C99-BB5C6B9344B4}"/>
              </a:ext>
            </a:extLst>
          </p:cNvPr>
          <p:cNvSpPr/>
          <p:nvPr/>
        </p:nvSpPr>
        <p:spPr>
          <a:xfrm>
            <a:off x="6860541" y="1643934"/>
            <a:ext cx="2616200" cy="3953480"/>
          </a:xfrm>
          <a:prstGeom prst="rect">
            <a:avLst/>
          </a:prstGeom>
          <a:solidFill>
            <a:schemeClr val="bg1"/>
          </a:solid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タイトル 2">
            <a:extLst>
              <a:ext uri="{FF2B5EF4-FFF2-40B4-BE49-F238E27FC236}">
                <a16:creationId xmlns:a16="http://schemas.microsoft.com/office/drawing/2014/main" id="{BB08E081-0C85-E967-AADB-8E05A4386EFA}"/>
              </a:ext>
            </a:extLst>
          </p:cNvPr>
          <p:cNvSpPr>
            <a:spLocks noGrp="1"/>
          </p:cNvSpPr>
          <p:nvPr>
            <p:ph type="title"/>
          </p:nvPr>
        </p:nvSpPr>
        <p:spPr>
          <a:xfrm>
            <a:off x="648000" y="576000"/>
            <a:ext cx="8543925" cy="424732"/>
          </a:xfrm>
        </p:spPr>
        <p:txBody>
          <a:bodyPr/>
          <a:lstStyle/>
          <a:p>
            <a:r>
              <a:rPr lang="ja-JP" altLang="en-US" sz="2400" b="0">
                <a:latin typeface="Meiryo UI" panose="020B0604030504040204" pitchFamily="50" charset="-128"/>
                <a:ea typeface="Meiryo UI" panose="020B0604030504040204" pitchFamily="50" charset="-128"/>
                <a:cs typeface="Meiryo UI" panose="020B0604030504040204" pitchFamily="50" charset="-128"/>
              </a:rPr>
              <a:t>データモデル型のイメージ</a:t>
            </a:r>
            <a:endParaRPr kumimoji="1" lang="ja-JP" altLang="en-US" sz="2400" b="0"/>
          </a:p>
        </p:txBody>
      </p:sp>
      <p:sp>
        <p:nvSpPr>
          <p:cNvPr id="5" name="テキスト ボックス 4">
            <a:extLst>
              <a:ext uri="{FF2B5EF4-FFF2-40B4-BE49-F238E27FC236}">
                <a16:creationId xmlns:a16="http://schemas.microsoft.com/office/drawing/2014/main" id="{AD173A57-0F2D-CE3C-044E-DF92A025B543}"/>
              </a:ext>
            </a:extLst>
          </p:cNvPr>
          <p:cNvSpPr txBox="1"/>
          <p:nvPr/>
        </p:nvSpPr>
        <p:spPr>
          <a:xfrm>
            <a:off x="4133850" y="631400"/>
            <a:ext cx="2053767" cy="369332"/>
          </a:xfrm>
          <a:prstGeom prst="rect">
            <a:avLst/>
          </a:prstGeom>
          <a:noFill/>
        </p:spPr>
        <p:txBody>
          <a:bodyPr wrap="none" rtlCol="0">
            <a:spAutoFit/>
          </a:bodyPr>
          <a:lstStyle/>
          <a:p>
            <a:r>
              <a:rPr lang="ja-JP" altLang="en-US">
                <a:latin typeface="Meiryo UI" panose="020B0604030504040204" pitchFamily="50" charset="-128"/>
                <a:ea typeface="Meiryo UI" panose="020B0604030504040204" pitchFamily="50" charset="-128"/>
              </a:rPr>
              <a:t>（例）赤ちゃんの駅</a:t>
            </a:r>
            <a:endParaRPr kumimoji="1" lang="ja-JP" altLang="en-US">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01E267AB-AEA1-0982-E9A7-1D96BBA43AD6}"/>
              </a:ext>
            </a:extLst>
          </p:cNvPr>
          <p:cNvSpPr/>
          <p:nvPr/>
        </p:nvSpPr>
        <p:spPr>
          <a:xfrm>
            <a:off x="571500" y="1641469"/>
            <a:ext cx="1866900" cy="504825"/>
          </a:xfrm>
          <a:prstGeom prst="rect">
            <a:avLst/>
          </a:prstGeom>
          <a:solidFill>
            <a:schemeClr val="bg1"/>
          </a:solidFill>
          <a:ln>
            <a:solidFill>
              <a:schemeClr val="bg1">
                <a:lumMod val="75000"/>
              </a:schemeClr>
            </a:solidFill>
            <a:prstDash val="sysDash"/>
          </a:ln>
          <a:effectLst>
            <a:outerShdw blurRad="127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a:solidFill>
                  <a:schemeClr val="tx1"/>
                </a:solidFill>
                <a:latin typeface="Meiryo UI" panose="020B0604030504040204" pitchFamily="50" charset="-128"/>
                <a:ea typeface="Meiryo UI" panose="020B0604030504040204" pitchFamily="50" charset="-128"/>
              </a:rPr>
              <a:t>設備データモデル</a:t>
            </a: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0A2B54DB-096F-A59D-2D9A-85886228E292}"/>
              </a:ext>
            </a:extLst>
          </p:cNvPr>
          <p:cNvSpPr/>
          <p:nvPr/>
        </p:nvSpPr>
        <p:spPr>
          <a:xfrm>
            <a:off x="571500" y="2205485"/>
            <a:ext cx="1866900" cy="504825"/>
          </a:xfrm>
          <a:prstGeom prst="rect">
            <a:avLst/>
          </a:prstGeom>
          <a:solidFill>
            <a:schemeClr val="bg1"/>
          </a:solidFill>
          <a:ln>
            <a:solidFill>
              <a:schemeClr val="accent6">
                <a:lumMod val="75000"/>
              </a:schemeClr>
            </a:solidFill>
          </a:ln>
          <a:effectLst>
            <a:outerShdw blurRad="127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a:solidFill>
                  <a:schemeClr val="tx1"/>
                </a:solidFill>
                <a:latin typeface="Meiryo UI" panose="020B0604030504040204" pitchFamily="50" charset="-128"/>
                <a:ea typeface="Meiryo UI" panose="020B0604030504040204" pitchFamily="50" charset="-128"/>
              </a:rPr>
              <a:t>連絡先</a:t>
            </a:r>
            <a:r>
              <a:rPr kumimoji="1" lang="ja-JP" altLang="en-US" sz="1200">
                <a:solidFill>
                  <a:schemeClr val="tx1"/>
                </a:solidFill>
                <a:latin typeface="Meiryo UI" panose="020B0604030504040204" pitchFamily="50" charset="-128"/>
                <a:ea typeface="Meiryo UI" panose="020B0604030504040204" pitchFamily="50" charset="-128"/>
              </a:rPr>
              <a:t>データモデル</a:t>
            </a:r>
          </a:p>
        </p:txBody>
      </p:sp>
      <p:sp>
        <p:nvSpPr>
          <p:cNvPr id="8" name="正方形/長方形 7">
            <a:extLst>
              <a:ext uri="{FF2B5EF4-FFF2-40B4-BE49-F238E27FC236}">
                <a16:creationId xmlns:a16="http://schemas.microsoft.com/office/drawing/2014/main" id="{51E6EF0B-2655-39BA-09DA-E6582EBA509D}"/>
              </a:ext>
            </a:extLst>
          </p:cNvPr>
          <p:cNvSpPr/>
          <p:nvPr/>
        </p:nvSpPr>
        <p:spPr>
          <a:xfrm>
            <a:off x="571500" y="2769501"/>
            <a:ext cx="1866900" cy="504825"/>
          </a:xfrm>
          <a:prstGeom prst="rect">
            <a:avLst/>
          </a:prstGeom>
          <a:solidFill>
            <a:schemeClr val="bg1"/>
          </a:solidFill>
          <a:ln>
            <a:solidFill>
              <a:schemeClr val="accent2">
                <a:lumMod val="75000"/>
              </a:schemeClr>
            </a:solidFill>
          </a:ln>
          <a:effectLst>
            <a:outerShdw blurRad="127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UI" panose="020B0604030504040204" pitchFamily="50" charset="-128"/>
                <a:ea typeface="Meiryo UI" panose="020B0604030504040204" pitchFamily="50" charset="-128"/>
              </a:rPr>
              <a:t>住所データモデル</a:t>
            </a:r>
          </a:p>
        </p:txBody>
      </p:sp>
      <p:sp>
        <p:nvSpPr>
          <p:cNvPr id="9" name="正方形/長方形 8">
            <a:extLst>
              <a:ext uri="{FF2B5EF4-FFF2-40B4-BE49-F238E27FC236}">
                <a16:creationId xmlns:a16="http://schemas.microsoft.com/office/drawing/2014/main" id="{ECE860A9-ACBD-2A7A-7313-51B7676A8BCF}"/>
              </a:ext>
            </a:extLst>
          </p:cNvPr>
          <p:cNvSpPr/>
          <p:nvPr/>
        </p:nvSpPr>
        <p:spPr>
          <a:xfrm>
            <a:off x="571500" y="3333517"/>
            <a:ext cx="1866900" cy="504825"/>
          </a:xfrm>
          <a:prstGeom prst="rect">
            <a:avLst/>
          </a:prstGeom>
          <a:solidFill>
            <a:schemeClr val="bg1"/>
          </a:solidFill>
          <a:ln>
            <a:solidFill>
              <a:schemeClr val="bg1">
                <a:lumMod val="75000"/>
              </a:schemeClr>
            </a:solidFill>
            <a:prstDash val="sysDash"/>
          </a:ln>
          <a:effectLst>
            <a:outerShdw blurRad="127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UI" panose="020B0604030504040204" pitchFamily="50" charset="-128"/>
                <a:ea typeface="Meiryo UI" panose="020B0604030504040204" pitchFamily="50" charset="-128"/>
              </a:rPr>
              <a:t>法人</a:t>
            </a:r>
            <a:r>
              <a:rPr lang="ja-JP" altLang="en-US" sz="1200">
                <a:solidFill>
                  <a:schemeClr val="tx1"/>
                </a:solidFill>
                <a:latin typeface="Meiryo UI" panose="020B0604030504040204" pitchFamily="50" charset="-128"/>
                <a:ea typeface="Meiryo UI" panose="020B0604030504040204" pitchFamily="50" charset="-128"/>
              </a:rPr>
              <a:t>データモデル</a:t>
            </a:r>
            <a:endParaRPr kumimoji="1" lang="ja-JP" altLang="en-US" sz="1200">
              <a:solidFill>
                <a:schemeClr val="tx1"/>
              </a:solidFill>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C5F606F6-A4A0-635C-5957-43128B3DDC83}"/>
              </a:ext>
            </a:extLst>
          </p:cNvPr>
          <p:cNvSpPr/>
          <p:nvPr/>
        </p:nvSpPr>
        <p:spPr>
          <a:xfrm>
            <a:off x="571500" y="3897533"/>
            <a:ext cx="1866900" cy="504825"/>
          </a:xfrm>
          <a:prstGeom prst="rect">
            <a:avLst/>
          </a:prstGeom>
          <a:solidFill>
            <a:schemeClr val="bg1"/>
          </a:solidFill>
          <a:ln>
            <a:solidFill>
              <a:schemeClr val="accent1">
                <a:lumMod val="75000"/>
              </a:schemeClr>
            </a:solidFill>
          </a:ln>
          <a:effectLst>
            <a:outerShdw blurRad="127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UI" panose="020B0604030504040204" pitchFamily="50" charset="-128"/>
                <a:ea typeface="Meiryo UI" panose="020B0604030504040204" pitchFamily="50" charset="-128"/>
              </a:rPr>
              <a:t>施設</a:t>
            </a:r>
            <a:r>
              <a:rPr lang="ja-JP" altLang="en-US" sz="1200">
                <a:solidFill>
                  <a:schemeClr val="tx1"/>
                </a:solidFill>
                <a:latin typeface="Meiryo UI" panose="020B0604030504040204" pitchFamily="50" charset="-128"/>
                <a:ea typeface="Meiryo UI" panose="020B0604030504040204" pitchFamily="50" charset="-128"/>
              </a:rPr>
              <a:t>データモデル</a:t>
            </a:r>
            <a:endParaRPr kumimoji="1" lang="ja-JP" altLang="en-US" sz="1200">
              <a:solidFill>
                <a:schemeClr val="tx1"/>
              </a:solidFill>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08AE1833-C706-1D5A-A7A5-488FAEE28E9A}"/>
              </a:ext>
            </a:extLst>
          </p:cNvPr>
          <p:cNvSpPr/>
          <p:nvPr/>
        </p:nvSpPr>
        <p:spPr>
          <a:xfrm>
            <a:off x="571500" y="4461549"/>
            <a:ext cx="1866900" cy="504825"/>
          </a:xfrm>
          <a:prstGeom prst="rect">
            <a:avLst/>
          </a:prstGeom>
          <a:solidFill>
            <a:schemeClr val="bg1"/>
          </a:solidFill>
          <a:ln>
            <a:solidFill>
              <a:schemeClr val="bg1">
                <a:lumMod val="75000"/>
              </a:schemeClr>
            </a:solidFill>
            <a:prstDash val="sysDash"/>
          </a:ln>
          <a:effectLst>
            <a:outerShdw blurRad="127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a:solidFill>
                  <a:schemeClr val="tx1"/>
                </a:solidFill>
                <a:latin typeface="Meiryo UI" panose="020B0604030504040204" pitchFamily="50" charset="-128"/>
                <a:ea typeface="Meiryo UI" panose="020B0604030504040204" pitchFamily="50" charset="-128"/>
              </a:rPr>
              <a:t>アクセシビリティ</a:t>
            </a:r>
            <a:endParaRPr lang="en-US" altLang="ja-JP" sz="1200">
              <a:solidFill>
                <a:schemeClr val="tx1"/>
              </a:solidFill>
              <a:latin typeface="Meiryo UI" panose="020B0604030504040204" pitchFamily="50" charset="-128"/>
              <a:ea typeface="Meiryo UI" panose="020B0604030504040204" pitchFamily="50" charset="-128"/>
            </a:endParaRPr>
          </a:p>
          <a:p>
            <a:pPr algn="ctr"/>
            <a:r>
              <a:rPr kumimoji="1" lang="ja-JP" altLang="en-US" sz="1200">
                <a:solidFill>
                  <a:schemeClr val="tx1"/>
                </a:solidFill>
                <a:latin typeface="Meiryo UI" panose="020B0604030504040204" pitchFamily="50" charset="-128"/>
                <a:ea typeface="Meiryo UI" panose="020B0604030504040204" pitchFamily="50" charset="-128"/>
              </a:rPr>
              <a:t>データモデル</a:t>
            </a:r>
          </a:p>
        </p:txBody>
      </p:sp>
      <p:sp>
        <p:nvSpPr>
          <p:cNvPr id="12" name="正方形/長方形 11">
            <a:extLst>
              <a:ext uri="{FF2B5EF4-FFF2-40B4-BE49-F238E27FC236}">
                <a16:creationId xmlns:a16="http://schemas.microsoft.com/office/drawing/2014/main" id="{FBA3DCF7-5885-A1E7-7514-293CC7C3967B}"/>
              </a:ext>
            </a:extLst>
          </p:cNvPr>
          <p:cNvSpPr/>
          <p:nvPr/>
        </p:nvSpPr>
        <p:spPr>
          <a:xfrm>
            <a:off x="571500" y="5025565"/>
            <a:ext cx="1866900" cy="504825"/>
          </a:xfrm>
          <a:prstGeom prst="rect">
            <a:avLst/>
          </a:prstGeom>
          <a:solidFill>
            <a:schemeClr val="bg1"/>
          </a:solidFill>
          <a:ln>
            <a:solidFill>
              <a:schemeClr val="accent4"/>
            </a:solidFill>
          </a:ln>
          <a:effectLst>
            <a:outerShdw blurRad="127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a:solidFill>
                  <a:schemeClr val="tx1"/>
                </a:solidFill>
                <a:latin typeface="Meiryo UI" panose="020B0604030504040204" pitchFamily="50" charset="-128"/>
                <a:ea typeface="Meiryo UI" panose="020B0604030504040204" pitchFamily="50" charset="-128"/>
              </a:rPr>
              <a:t>子育て支援情報</a:t>
            </a:r>
            <a:endParaRPr lang="en-US" altLang="ja-JP" sz="1200">
              <a:solidFill>
                <a:schemeClr val="tx1"/>
              </a:solidFill>
              <a:latin typeface="Meiryo UI" panose="020B0604030504040204" pitchFamily="50" charset="-128"/>
              <a:ea typeface="Meiryo UI" panose="020B0604030504040204" pitchFamily="50" charset="-128"/>
            </a:endParaRPr>
          </a:p>
          <a:p>
            <a:pPr algn="ctr"/>
            <a:r>
              <a:rPr kumimoji="1" lang="ja-JP" altLang="en-US" sz="1200">
                <a:solidFill>
                  <a:schemeClr val="tx1"/>
                </a:solidFill>
                <a:latin typeface="Meiryo UI" panose="020B0604030504040204" pitchFamily="50" charset="-128"/>
                <a:ea typeface="Meiryo UI" panose="020B0604030504040204" pitchFamily="50" charset="-128"/>
              </a:rPr>
              <a:t>データモデル</a:t>
            </a:r>
          </a:p>
        </p:txBody>
      </p:sp>
      <p:sp>
        <p:nvSpPr>
          <p:cNvPr id="13" name="正方形/長方形 12">
            <a:extLst>
              <a:ext uri="{FF2B5EF4-FFF2-40B4-BE49-F238E27FC236}">
                <a16:creationId xmlns:a16="http://schemas.microsoft.com/office/drawing/2014/main" id="{DAF9EA4B-EFD3-B58B-77BE-E07381B367BC}"/>
              </a:ext>
            </a:extLst>
          </p:cNvPr>
          <p:cNvSpPr/>
          <p:nvPr/>
        </p:nvSpPr>
        <p:spPr>
          <a:xfrm>
            <a:off x="571500" y="5589578"/>
            <a:ext cx="1866900" cy="504825"/>
          </a:xfrm>
          <a:prstGeom prst="rect">
            <a:avLst/>
          </a:prstGeom>
          <a:solidFill>
            <a:schemeClr val="bg1"/>
          </a:solidFill>
          <a:ln>
            <a:solidFill>
              <a:schemeClr val="bg1">
                <a:lumMod val="75000"/>
              </a:schemeClr>
            </a:solidFill>
            <a:prstDash val="sysDash"/>
          </a:ln>
          <a:effectLst>
            <a:outerShdw blurRad="127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UI" panose="020B0604030504040204" pitchFamily="50" charset="-128"/>
                <a:ea typeface="Meiryo UI" panose="020B0604030504040204" pitchFamily="50" charset="-128"/>
              </a:rPr>
              <a:t>地物・地点データモデル</a:t>
            </a:r>
          </a:p>
        </p:txBody>
      </p:sp>
      <p:sp>
        <p:nvSpPr>
          <p:cNvPr id="14" name="テキスト ボックス 13">
            <a:extLst>
              <a:ext uri="{FF2B5EF4-FFF2-40B4-BE49-F238E27FC236}">
                <a16:creationId xmlns:a16="http://schemas.microsoft.com/office/drawing/2014/main" id="{D1132A25-8F21-2271-C838-890E6A8EA7C4}"/>
              </a:ext>
            </a:extLst>
          </p:cNvPr>
          <p:cNvSpPr txBox="1"/>
          <p:nvPr/>
        </p:nvSpPr>
        <p:spPr>
          <a:xfrm>
            <a:off x="652493" y="1260586"/>
            <a:ext cx="1414170" cy="307777"/>
          </a:xfrm>
          <a:prstGeom prst="rect">
            <a:avLst/>
          </a:prstGeom>
          <a:noFill/>
        </p:spPr>
        <p:txBody>
          <a:bodyPr wrap="none" rtlCol="0">
            <a:spAutoFit/>
          </a:bodyPr>
          <a:lstStyle/>
          <a:p>
            <a:r>
              <a:rPr kumimoji="1" lang="en-US" altLang="ja-JP" sz="1400" b="1">
                <a:latin typeface="Meiryo UI" panose="020B0604030504040204" pitchFamily="50" charset="-128"/>
                <a:ea typeface="Meiryo UI" panose="020B0604030504040204" pitchFamily="50" charset="-128"/>
              </a:rPr>
              <a:t>GIF</a:t>
            </a:r>
            <a:r>
              <a:rPr kumimoji="1" lang="ja-JP" altLang="en-US" sz="1400" b="1">
                <a:latin typeface="Meiryo UI" panose="020B0604030504040204" pitchFamily="50" charset="-128"/>
                <a:ea typeface="Meiryo UI" panose="020B0604030504040204" pitchFamily="50" charset="-128"/>
              </a:rPr>
              <a:t>データモデル</a:t>
            </a:r>
          </a:p>
        </p:txBody>
      </p:sp>
      <p:sp>
        <p:nvSpPr>
          <p:cNvPr id="16" name="テキスト ボックス 15">
            <a:extLst>
              <a:ext uri="{FF2B5EF4-FFF2-40B4-BE49-F238E27FC236}">
                <a16:creationId xmlns:a16="http://schemas.microsoft.com/office/drawing/2014/main" id="{05DACB2C-E569-CC37-337D-8AC4EF411D82}"/>
              </a:ext>
            </a:extLst>
          </p:cNvPr>
          <p:cNvSpPr txBox="1"/>
          <p:nvPr/>
        </p:nvSpPr>
        <p:spPr>
          <a:xfrm>
            <a:off x="7147785" y="1260586"/>
            <a:ext cx="2087431" cy="307777"/>
          </a:xfrm>
          <a:prstGeom prst="rect">
            <a:avLst/>
          </a:prstGeom>
          <a:noFill/>
        </p:spPr>
        <p:txBody>
          <a:bodyPr wrap="none" rtlCol="0">
            <a:spAutoFit/>
          </a:bodyPr>
          <a:lstStyle/>
          <a:p>
            <a:r>
              <a:rPr kumimoji="1" lang="ja-JP" altLang="en-US" sz="1400" b="1">
                <a:latin typeface="Meiryo UI" panose="020B0604030504040204" pitchFamily="50" charset="-128"/>
                <a:ea typeface="Meiryo UI" panose="020B0604030504040204" pitchFamily="50" charset="-128"/>
              </a:rPr>
              <a:t>赤ちゃんの駅データモデル</a:t>
            </a:r>
          </a:p>
        </p:txBody>
      </p:sp>
      <p:grpSp>
        <p:nvGrpSpPr>
          <p:cNvPr id="35" name="グループ化 34">
            <a:extLst>
              <a:ext uri="{FF2B5EF4-FFF2-40B4-BE49-F238E27FC236}">
                <a16:creationId xmlns:a16="http://schemas.microsoft.com/office/drawing/2014/main" id="{5F280A33-C234-78C1-0C59-26D70F38485B}"/>
              </a:ext>
            </a:extLst>
          </p:cNvPr>
          <p:cNvGrpSpPr/>
          <p:nvPr/>
        </p:nvGrpSpPr>
        <p:grpSpPr>
          <a:xfrm>
            <a:off x="3580900" y="1641470"/>
            <a:ext cx="2160000" cy="2634192"/>
            <a:chOff x="4709749" y="2400301"/>
            <a:chExt cx="2160000" cy="2634192"/>
          </a:xfrm>
        </p:grpSpPr>
        <p:sp>
          <p:nvSpPr>
            <p:cNvPr id="22" name="正方形/長方形 21">
              <a:extLst>
                <a:ext uri="{FF2B5EF4-FFF2-40B4-BE49-F238E27FC236}">
                  <a16:creationId xmlns:a16="http://schemas.microsoft.com/office/drawing/2014/main" id="{32EA738B-E226-5300-8BB9-86A95F8E7A18}"/>
                </a:ext>
              </a:extLst>
            </p:cNvPr>
            <p:cNvSpPr/>
            <p:nvPr/>
          </p:nvSpPr>
          <p:spPr>
            <a:xfrm>
              <a:off x="4709749" y="2400301"/>
              <a:ext cx="2160000" cy="2634192"/>
            </a:xfrm>
            <a:prstGeom prst="rect">
              <a:avLst/>
            </a:prstGeom>
            <a:solidFill>
              <a:schemeClr val="bg1"/>
            </a:solidFill>
            <a:ln>
              <a:solidFill>
                <a:schemeClr val="accent1">
                  <a:lumMod val="75000"/>
                </a:schemeClr>
              </a:solidFill>
            </a:ln>
            <a:effectLst>
              <a:outerShdw blurRad="127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lnSpc>
                  <a:spcPct val="150000"/>
                </a:lnSpc>
              </a:pPr>
              <a:r>
                <a:rPr lang="ja-JP" altLang="en-US" sz="1400">
                  <a:solidFill>
                    <a:schemeClr val="tx1"/>
                  </a:solidFill>
                  <a:latin typeface="Meiryo UI" panose="020B0604030504040204" pitchFamily="50" charset="-128"/>
                  <a:ea typeface="Meiryo UI" panose="020B0604030504040204" pitchFamily="50" charset="-128"/>
                </a:rPr>
                <a:t>施設データモデル</a:t>
              </a:r>
              <a:endParaRPr lang="en-US" altLang="ja-JP" sz="1400">
                <a:solidFill>
                  <a:schemeClr val="tx1"/>
                </a:solidFill>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EF5D9F4F-B5E2-A27D-FFF4-557573C7A11A}"/>
                </a:ext>
              </a:extLst>
            </p:cNvPr>
            <p:cNvSpPr/>
            <p:nvPr/>
          </p:nvSpPr>
          <p:spPr>
            <a:xfrm>
              <a:off x="4856299" y="2954785"/>
              <a:ext cx="1866900" cy="504825"/>
            </a:xfrm>
            <a:prstGeom prst="rect">
              <a:avLst/>
            </a:prstGeom>
            <a:solidFill>
              <a:schemeClr val="bg1"/>
            </a:solidFill>
            <a:ln>
              <a:solidFill>
                <a:schemeClr val="accent2">
                  <a:lumMod val="75000"/>
                </a:schemeClr>
              </a:solidFill>
            </a:ln>
            <a:effectLst>
              <a:outerShdw blurRad="127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a:solidFill>
                    <a:schemeClr val="tx1"/>
                  </a:solidFill>
                  <a:latin typeface="Meiryo UI" panose="020B0604030504040204" pitchFamily="50" charset="-128"/>
                  <a:ea typeface="Meiryo UI" panose="020B0604030504040204" pitchFamily="50" charset="-128"/>
                </a:rPr>
                <a:t>住所データモデル</a:t>
              </a: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18" name="正方形/長方形 17">
              <a:extLst>
                <a:ext uri="{FF2B5EF4-FFF2-40B4-BE49-F238E27FC236}">
                  <a16:creationId xmlns:a16="http://schemas.microsoft.com/office/drawing/2014/main" id="{DAEF4A15-40A9-666A-3860-6C162EF84796}"/>
                </a:ext>
              </a:extLst>
            </p:cNvPr>
            <p:cNvSpPr/>
            <p:nvPr/>
          </p:nvSpPr>
          <p:spPr>
            <a:xfrm>
              <a:off x="4856299" y="3637757"/>
              <a:ext cx="1866900" cy="504825"/>
            </a:xfrm>
            <a:prstGeom prst="rect">
              <a:avLst/>
            </a:prstGeom>
            <a:solidFill>
              <a:schemeClr val="bg1"/>
            </a:solidFill>
            <a:ln>
              <a:solidFill>
                <a:schemeClr val="accent6">
                  <a:lumMod val="75000"/>
                </a:schemeClr>
              </a:solidFill>
            </a:ln>
            <a:effectLst>
              <a:outerShdw blurRad="127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UI" panose="020B0604030504040204" pitchFamily="50" charset="-128"/>
                  <a:ea typeface="Meiryo UI" panose="020B0604030504040204" pitchFamily="50" charset="-128"/>
                </a:rPr>
                <a:t>連絡先データモデル</a:t>
              </a:r>
            </a:p>
          </p:txBody>
        </p:sp>
        <p:sp>
          <p:nvSpPr>
            <p:cNvPr id="20" name="正方形/長方形 19">
              <a:extLst>
                <a:ext uri="{FF2B5EF4-FFF2-40B4-BE49-F238E27FC236}">
                  <a16:creationId xmlns:a16="http://schemas.microsoft.com/office/drawing/2014/main" id="{D165AEDC-F613-DE3C-5050-E1618B81546A}"/>
                </a:ext>
              </a:extLst>
            </p:cNvPr>
            <p:cNvSpPr/>
            <p:nvPr/>
          </p:nvSpPr>
          <p:spPr>
            <a:xfrm>
              <a:off x="4856299" y="4320728"/>
              <a:ext cx="1866900" cy="504825"/>
            </a:xfrm>
            <a:prstGeom prst="rect">
              <a:avLst/>
            </a:prstGeom>
            <a:solidFill>
              <a:schemeClr val="bg1"/>
            </a:solidFill>
            <a:ln>
              <a:solidFill>
                <a:schemeClr val="accent4"/>
              </a:solidFill>
            </a:ln>
            <a:effectLst>
              <a:outerShdw blurRad="127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UI" panose="020B0604030504040204" pitchFamily="50" charset="-128"/>
                  <a:ea typeface="Meiryo UI" panose="020B0604030504040204" pitchFamily="50" charset="-128"/>
                </a:rPr>
                <a:t>子育て支援情報</a:t>
              </a:r>
              <a:endParaRPr kumimoji="1" lang="en-US" altLang="ja-JP" sz="1200">
                <a:solidFill>
                  <a:schemeClr val="tx1"/>
                </a:solidFill>
                <a:latin typeface="Meiryo UI" panose="020B0604030504040204" pitchFamily="50" charset="-128"/>
                <a:ea typeface="Meiryo UI" panose="020B0604030504040204" pitchFamily="50" charset="-128"/>
              </a:endParaRPr>
            </a:p>
            <a:p>
              <a:pPr algn="ctr"/>
              <a:r>
                <a:rPr lang="ja-JP" altLang="en-US" sz="1200">
                  <a:solidFill>
                    <a:schemeClr val="tx1"/>
                  </a:solidFill>
                  <a:latin typeface="Meiryo UI" panose="020B0604030504040204" pitchFamily="50" charset="-128"/>
                  <a:ea typeface="Meiryo UI" panose="020B0604030504040204" pitchFamily="50" charset="-128"/>
                </a:rPr>
                <a:t>データモデル</a:t>
              </a:r>
              <a:endParaRPr kumimoji="1" lang="ja-JP" altLang="en-US" sz="1200">
                <a:solidFill>
                  <a:schemeClr val="tx1"/>
                </a:solidFill>
                <a:latin typeface="Meiryo UI" panose="020B0604030504040204" pitchFamily="50" charset="-128"/>
                <a:ea typeface="Meiryo UI" panose="020B0604030504040204" pitchFamily="50" charset="-128"/>
              </a:endParaRPr>
            </a:p>
          </p:txBody>
        </p:sp>
      </p:grpSp>
      <p:sp>
        <p:nvSpPr>
          <p:cNvPr id="24" name="正方形/長方形 23">
            <a:extLst>
              <a:ext uri="{FF2B5EF4-FFF2-40B4-BE49-F238E27FC236}">
                <a16:creationId xmlns:a16="http://schemas.microsoft.com/office/drawing/2014/main" id="{9A4CF7ED-A4E4-3491-3A54-5C693CF0BD88}"/>
              </a:ext>
            </a:extLst>
          </p:cNvPr>
          <p:cNvSpPr/>
          <p:nvPr/>
        </p:nvSpPr>
        <p:spPr>
          <a:xfrm>
            <a:off x="7258051" y="4888533"/>
            <a:ext cx="1866900" cy="504825"/>
          </a:xfrm>
          <a:prstGeom prst="rect">
            <a:avLst/>
          </a:prstGeom>
          <a:solidFill>
            <a:schemeClr val="bg1"/>
          </a:solidFill>
          <a:ln>
            <a:solidFill>
              <a:srgbClr val="FF6699"/>
            </a:solidFill>
          </a:ln>
          <a:effectLst>
            <a:outerShdw blurRad="127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UI" panose="020B0604030504040204" pitchFamily="50" charset="-128"/>
                <a:ea typeface="Meiryo UI" panose="020B0604030504040204" pitchFamily="50" charset="-128"/>
              </a:rPr>
              <a:t>赤ちゃんの駅</a:t>
            </a:r>
            <a:endParaRPr kumimoji="1" lang="en-US" altLang="ja-JP" sz="1200">
              <a:solidFill>
                <a:schemeClr val="tx1"/>
              </a:solidFill>
              <a:latin typeface="Meiryo UI" panose="020B0604030504040204" pitchFamily="50" charset="-128"/>
              <a:ea typeface="Meiryo UI" panose="020B0604030504040204" pitchFamily="50" charset="-128"/>
            </a:endParaRPr>
          </a:p>
          <a:p>
            <a:pPr algn="ctr"/>
            <a:r>
              <a:rPr lang="ja-JP" altLang="en-US" sz="1200">
                <a:solidFill>
                  <a:schemeClr val="tx1"/>
                </a:solidFill>
                <a:latin typeface="Meiryo UI" panose="020B0604030504040204" pitchFamily="50" charset="-128"/>
                <a:ea typeface="Meiryo UI" panose="020B0604030504040204" pitchFamily="50" charset="-128"/>
              </a:rPr>
              <a:t>追加データ項目</a:t>
            </a:r>
            <a:endParaRPr kumimoji="1" lang="ja-JP" altLang="en-US" sz="1200">
              <a:solidFill>
                <a:schemeClr val="tx1"/>
              </a:solidFill>
              <a:latin typeface="Meiryo UI" panose="020B0604030504040204" pitchFamily="50" charset="-128"/>
              <a:ea typeface="Meiryo UI" panose="020B0604030504040204" pitchFamily="50" charset="-128"/>
            </a:endParaRPr>
          </a:p>
        </p:txBody>
      </p:sp>
      <p:sp>
        <p:nvSpPr>
          <p:cNvPr id="25" name="十字形 24">
            <a:extLst>
              <a:ext uri="{FF2B5EF4-FFF2-40B4-BE49-F238E27FC236}">
                <a16:creationId xmlns:a16="http://schemas.microsoft.com/office/drawing/2014/main" id="{07474FA4-CBA1-A0DF-F7FB-AC16EDBE4309}"/>
              </a:ext>
            </a:extLst>
          </p:cNvPr>
          <p:cNvSpPr/>
          <p:nvPr/>
        </p:nvSpPr>
        <p:spPr>
          <a:xfrm>
            <a:off x="8054749" y="4519139"/>
            <a:ext cx="273504" cy="273504"/>
          </a:xfrm>
          <a:prstGeom prst="plus">
            <a:avLst>
              <a:gd name="adj" fmla="val 40054"/>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a:extLst>
              <a:ext uri="{FF2B5EF4-FFF2-40B4-BE49-F238E27FC236}">
                <a16:creationId xmlns:a16="http://schemas.microsoft.com/office/drawing/2014/main" id="{FDA5242D-C2DB-4153-3D1B-39A2496A2EA6}"/>
              </a:ext>
            </a:extLst>
          </p:cNvPr>
          <p:cNvSpPr txBox="1"/>
          <p:nvPr/>
        </p:nvSpPr>
        <p:spPr>
          <a:xfrm>
            <a:off x="3980038" y="1260586"/>
            <a:ext cx="1431802" cy="307777"/>
          </a:xfrm>
          <a:prstGeom prst="rect">
            <a:avLst/>
          </a:prstGeom>
          <a:noFill/>
        </p:spPr>
        <p:txBody>
          <a:bodyPr wrap="none" rtlCol="0">
            <a:spAutoFit/>
          </a:bodyPr>
          <a:lstStyle/>
          <a:p>
            <a:r>
              <a:rPr lang="ja-JP" altLang="en-US" sz="1400" b="1">
                <a:latin typeface="Meiryo UI" panose="020B0604030504040204" pitchFamily="50" charset="-128"/>
                <a:ea typeface="Meiryo UI" panose="020B0604030504040204" pitchFamily="50" charset="-128"/>
              </a:rPr>
              <a:t>施設</a:t>
            </a:r>
            <a:r>
              <a:rPr kumimoji="1" lang="ja-JP" altLang="en-US" sz="1400" b="1">
                <a:latin typeface="Meiryo UI" panose="020B0604030504040204" pitchFamily="50" charset="-128"/>
                <a:ea typeface="Meiryo UI" panose="020B0604030504040204" pitchFamily="50" charset="-128"/>
              </a:rPr>
              <a:t>データモデル</a:t>
            </a:r>
          </a:p>
        </p:txBody>
      </p:sp>
      <p:grpSp>
        <p:nvGrpSpPr>
          <p:cNvPr id="36" name="グループ化 35">
            <a:extLst>
              <a:ext uri="{FF2B5EF4-FFF2-40B4-BE49-F238E27FC236}">
                <a16:creationId xmlns:a16="http://schemas.microsoft.com/office/drawing/2014/main" id="{BD5CD2AE-84D4-F1DE-A923-70F55D69468B}"/>
              </a:ext>
            </a:extLst>
          </p:cNvPr>
          <p:cNvGrpSpPr/>
          <p:nvPr/>
        </p:nvGrpSpPr>
        <p:grpSpPr>
          <a:xfrm>
            <a:off x="7111501" y="1789057"/>
            <a:ext cx="2160000" cy="2634192"/>
            <a:chOff x="4709749" y="2400301"/>
            <a:chExt cx="2160000" cy="2634192"/>
          </a:xfrm>
        </p:grpSpPr>
        <p:sp>
          <p:nvSpPr>
            <p:cNvPr id="38" name="正方形/長方形 37">
              <a:extLst>
                <a:ext uri="{FF2B5EF4-FFF2-40B4-BE49-F238E27FC236}">
                  <a16:creationId xmlns:a16="http://schemas.microsoft.com/office/drawing/2014/main" id="{4F0EAD16-E7A6-6B3E-B68C-427D6E6518CE}"/>
                </a:ext>
              </a:extLst>
            </p:cNvPr>
            <p:cNvSpPr/>
            <p:nvPr/>
          </p:nvSpPr>
          <p:spPr>
            <a:xfrm>
              <a:off x="4709749" y="2400301"/>
              <a:ext cx="2160000" cy="2634192"/>
            </a:xfrm>
            <a:prstGeom prst="rect">
              <a:avLst/>
            </a:prstGeom>
            <a:solidFill>
              <a:schemeClr val="bg1"/>
            </a:solidFill>
            <a:ln>
              <a:solidFill>
                <a:schemeClr val="accent1">
                  <a:lumMod val="75000"/>
                </a:schemeClr>
              </a:solidFill>
            </a:ln>
            <a:effectLst>
              <a:outerShdw blurRad="127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lnSpc>
                  <a:spcPct val="150000"/>
                </a:lnSpc>
              </a:pPr>
              <a:r>
                <a:rPr lang="ja-JP" altLang="en-US" sz="1400">
                  <a:solidFill>
                    <a:schemeClr val="tx1"/>
                  </a:solidFill>
                  <a:latin typeface="Meiryo UI" panose="020B0604030504040204" pitchFamily="50" charset="-128"/>
                  <a:ea typeface="Meiryo UI" panose="020B0604030504040204" pitchFamily="50" charset="-128"/>
                </a:rPr>
                <a:t>施設データモデル</a:t>
              </a:r>
              <a:endParaRPr lang="en-US" altLang="ja-JP" sz="1400">
                <a:solidFill>
                  <a:schemeClr val="tx1"/>
                </a:solidFill>
                <a:latin typeface="Meiryo UI" panose="020B0604030504040204" pitchFamily="50" charset="-128"/>
                <a:ea typeface="Meiryo UI" panose="020B0604030504040204" pitchFamily="50" charset="-128"/>
              </a:endParaRPr>
            </a:p>
          </p:txBody>
        </p:sp>
        <p:sp>
          <p:nvSpPr>
            <p:cNvPr id="39" name="正方形/長方形 38">
              <a:extLst>
                <a:ext uri="{FF2B5EF4-FFF2-40B4-BE49-F238E27FC236}">
                  <a16:creationId xmlns:a16="http://schemas.microsoft.com/office/drawing/2014/main" id="{777D5A04-6058-B6A3-38C9-7D7F060BBCB6}"/>
                </a:ext>
              </a:extLst>
            </p:cNvPr>
            <p:cNvSpPr/>
            <p:nvPr/>
          </p:nvSpPr>
          <p:spPr>
            <a:xfrm>
              <a:off x="4856299" y="2954785"/>
              <a:ext cx="1866900" cy="504825"/>
            </a:xfrm>
            <a:prstGeom prst="rect">
              <a:avLst/>
            </a:prstGeom>
            <a:solidFill>
              <a:schemeClr val="bg1"/>
            </a:solidFill>
            <a:ln>
              <a:solidFill>
                <a:schemeClr val="accent2">
                  <a:lumMod val="75000"/>
                </a:schemeClr>
              </a:solidFill>
            </a:ln>
            <a:effectLst>
              <a:outerShdw blurRad="127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a:solidFill>
                    <a:schemeClr val="tx1"/>
                  </a:solidFill>
                  <a:latin typeface="Meiryo UI" panose="020B0604030504040204" pitchFamily="50" charset="-128"/>
                  <a:ea typeface="Meiryo UI" panose="020B0604030504040204" pitchFamily="50" charset="-128"/>
                </a:rPr>
                <a:t>住所データモデル</a:t>
              </a: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40" name="正方形/長方形 39">
              <a:extLst>
                <a:ext uri="{FF2B5EF4-FFF2-40B4-BE49-F238E27FC236}">
                  <a16:creationId xmlns:a16="http://schemas.microsoft.com/office/drawing/2014/main" id="{77DA2931-6A9B-BC38-3C49-EA732CBD0192}"/>
                </a:ext>
              </a:extLst>
            </p:cNvPr>
            <p:cNvSpPr/>
            <p:nvPr/>
          </p:nvSpPr>
          <p:spPr>
            <a:xfrm>
              <a:off x="4856299" y="3637757"/>
              <a:ext cx="1866900" cy="504825"/>
            </a:xfrm>
            <a:prstGeom prst="rect">
              <a:avLst/>
            </a:prstGeom>
            <a:solidFill>
              <a:schemeClr val="bg1"/>
            </a:solidFill>
            <a:ln>
              <a:solidFill>
                <a:schemeClr val="accent6">
                  <a:lumMod val="75000"/>
                </a:schemeClr>
              </a:solidFill>
            </a:ln>
            <a:effectLst>
              <a:outerShdw blurRad="127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UI" panose="020B0604030504040204" pitchFamily="50" charset="-128"/>
                  <a:ea typeface="Meiryo UI" panose="020B0604030504040204" pitchFamily="50" charset="-128"/>
                </a:rPr>
                <a:t>連絡先データモデル</a:t>
              </a:r>
            </a:p>
          </p:txBody>
        </p:sp>
        <p:sp>
          <p:nvSpPr>
            <p:cNvPr id="41" name="正方形/長方形 40">
              <a:extLst>
                <a:ext uri="{FF2B5EF4-FFF2-40B4-BE49-F238E27FC236}">
                  <a16:creationId xmlns:a16="http://schemas.microsoft.com/office/drawing/2014/main" id="{41EE3E18-4035-A5CA-89EC-D860DC77D81D}"/>
                </a:ext>
              </a:extLst>
            </p:cNvPr>
            <p:cNvSpPr/>
            <p:nvPr/>
          </p:nvSpPr>
          <p:spPr>
            <a:xfrm>
              <a:off x="4856299" y="4320728"/>
              <a:ext cx="1866900" cy="504825"/>
            </a:xfrm>
            <a:prstGeom prst="rect">
              <a:avLst/>
            </a:prstGeom>
            <a:solidFill>
              <a:schemeClr val="bg1"/>
            </a:solidFill>
            <a:ln>
              <a:solidFill>
                <a:schemeClr val="accent4"/>
              </a:solidFill>
            </a:ln>
            <a:effectLst>
              <a:outerShdw blurRad="127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UI" panose="020B0604030504040204" pitchFamily="50" charset="-128"/>
                  <a:ea typeface="Meiryo UI" panose="020B0604030504040204" pitchFamily="50" charset="-128"/>
                </a:rPr>
                <a:t>子育て支援情報</a:t>
              </a:r>
              <a:endParaRPr kumimoji="1" lang="en-US" altLang="ja-JP" sz="1200">
                <a:solidFill>
                  <a:schemeClr val="tx1"/>
                </a:solidFill>
                <a:latin typeface="Meiryo UI" panose="020B0604030504040204" pitchFamily="50" charset="-128"/>
                <a:ea typeface="Meiryo UI" panose="020B0604030504040204" pitchFamily="50" charset="-128"/>
              </a:endParaRPr>
            </a:p>
            <a:p>
              <a:pPr algn="ctr"/>
              <a:r>
                <a:rPr lang="ja-JP" altLang="en-US" sz="1200">
                  <a:solidFill>
                    <a:schemeClr val="tx1"/>
                  </a:solidFill>
                  <a:latin typeface="Meiryo UI" panose="020B0604030504040204" pitchFamily="50" charset="-128"/>
                  <a:ea typeface="Meiryo UI" panose="020B0604030504040204" pitchFamily="50" charset="-128"/>
                </a:rPr>
                <a:t>データモデル</a:t>
              </a:r>
              <a:endParaRPr kumimoji="1" lang="ja-JP" altLang="en-US" sz="1200">
                <a:solidFill>
                  <a:schemeClr val="tx1"/>
                </a:solidFill>
                <a:latin typeface="Meiryo UI" panose="020B0604030504040204" pitchFamily="50" charset="-128"/>
                <a:ea typeface="Meiryo UI" panose="020B0604030504040204" pitchFamily="50" charset="-128"/>
              </a:endParaRPr>
            </a:p>
          </p:txBody>
        </p:sp>
      </p:grpSp>
      <p:cxnSp>
        <p:nvCxnSpPr>
          <p:cNvPr id="96" name="直線コネクタ 95">
            <a:extLst>
              <a:ext uri="{FF2B5EF4-FFF2-40B4-BE49-F238E27FC236}">
                <a16:creationId xmlns:a16="http://schemas.microsoft.com/office/drawing/2014/main" id="{BBF6068A-FCC6-49B6-475F-D7227137A292}"/>
              </a:ext>
            </a:extLst>
          </p:cNvPr>
          <p:cNvCxnSpPr>
            <a:stCxn id="7" idx="3"/>
          </p:cNvCxnSpPr>
          <p:nvPr/>
        </p:nvCxnSpPr>
        <p:spPr>
          <a:xfrm>
            <a:off x="2438400" y="2457898"/>
            <a:ext cx="1289050" cy="673440"/>
          </a:xfrm>
          <a:prstGeom prst="line">
            <a:avLst/>
          </a:prstGeom>
          <a:ln w="12700">
            <a:solidFill>
              <a:schemeClr val="accent6">
                <a:lumMod val="75000"/>
              </a:schemeClr>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98" name="直線コネクタ 97">
            <a:extLst>
              <a:ext uri="{FF2B5EF4-FFF2-40B4-BE49-F238E27FC236}">
                <a16:creationId xmlns:a16="http://schemas.microsoft.com/office/drawing/2014/main" id="{F8B03918-49D2-91B3-FD7D-0170170559AF}"/>
              </a:ext>
            </a:extLst>
          </p:cNvPr>
          <p:cNvCxnSpPr>
            <a:stCxn id="8" idx="3"/>
          </p:cNvCxnSpPr>
          <p:nvPr/>
        </p:nvCxnSpPr>
        <p:spPr>
          <a:xfrm flipV="1">
            <a:off x="2438400" y="2448366"/>
            <a:ext cx="1289050" cy="573548"/>
          </a:xfrm>
          <a:prstGeom prst="line">
            <a:avLst/>
          </a:prstGeom>
          <a:ln w="12700">
            <a:solidFill>
              <a:schemeClr val="accent2">
                <a:lumMod val="75000"/>
              </a:schemeClr>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00" name="直線コネクタ 99">
            <a:extLst>
              <a:ext uri="{FF2B5EF4-FFF2-40B4-BE49-F238E27FC236}">
                <a16:creationId xmlns:a16="http://schemas.microsoft.com/office/drawing/2014/main" id="{980D4258-23B3-016B-0FAB-BF38C0022A47}"/>
              </a:ext>
            </a:extLst>
          </p:cNvPr>
          <p:cNvCxnSpPr>
            <a:cxnSpLocks/>
            <a:stCxn id="12" idx="3"/>
          </p:cNvCxnSpPr>
          <p:nvPr/>
        </p:nvCxnSpPr>
        <p:spPr>
          <a:xfrm flipV="1">
            <a:off x="2438400" y="3838342"/>
            <a:ext cx="1289050" cy="1439636"/>
          </a:xfrm>
          <a:prstGeom prst="line">
            <a:avLst/>
          </a:prstGeom>
          <a:ln w="12700">
            <a:solidFill>
              <a:schemeClr val="accent4"/>
            </a:solidFill>
            <a:headEnd type="none"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103" name="直線コネクタ 102">
            <a:extLst>
              <a:ext uri="{FF2B5EF4-FFF2-40B4-BE49-F238E27FC236}">
                <a16:creationId xmlns:a16="http://schemas.microsoft.com/office/drawing/2014/main" id="{47957E91-8254-B77A-2BD8-CBBA14E8A8A8}"/>
              </a:ext>
            </a:extLst>
          </p:cNvPr>
          <p:cNvCxnSpPr>
            <a:stCxn id="10" idx="3"/>
          </p:cNvCxnSpPr>
          <p:nvPr/>
        </p:nvCxnSpPr>
        <p:spPr>
          <a:xfrm flipV="1">
            <a:off x="2438400" y="3383751"/>
            <a:ext cx="1142500" cy="766195"/>
          </a:xfrm>
          <a:prstGeom prst="line">
            <a:avLst/>
          </a:prstGeom>
          <a:ln w="12700">
            <a:solidFill>
              <a:schemeClr val="accent1">
                <a:lumMod val="75000"/>
              </a:schemeClr>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05" name="直線コネクタ 104">
            <a:extLst>
              <a:ext uri="{FF2B5EF4-FFF2-40B4-BE49-F238E27FC236}">
                <a16:creationId xmlns:a16="http://schemas.microsoft.com/office/drawing/2014/main" id="{21C04D48-7236-FC61-E637-6A702C1C8CE9}"/>
              </a:ext>
            </a:extLst>
          </p:cNvPr>
          <p:cNvCxnSpPr>
            <a:stCxn id="22" idx="3"/>
          </p:cNvCxnSpPr>
          <p:nvPr/>
        </p:nvCxnSpPr>
        <p:spPr>
          <a:xfrm>
            <a:off x="5740900" y="2958566"/>
            <a:ext cx="1370601" cy="0"/>
          </a:xfrm>
          <a:prstGeom prst="line">
            <a:avLst/>
          </a:prstGeom>
          <a:ln w="12700">
            <a:solidFill>
              <a:schemeClr val="accent1">
                <a:lumMod val="75000"/>
              </a:schemeClr>
            </a:solidFill>
            <a:tailEnd type="stealth" w="lg" len="lg"/>
          </a:ln>
        </p:spPr>
        <p:style>
          <a:lnRef idx="1">
            <a:schemeClr val="accent1"/>
          </a:lnRef>
          <a:fillRef idx="0">
            <a:schemeClr val="accent1"/>
          </a:fillRef>
          <a:effectRef idx="0">
            <a:schemeClr val="accent1"/>
          </a:effectRef>
          <a:fontRef idx="minor">
            <a:schemeClr val="tx1"/>
          </a:fontRef>
        </p:style>
      </p:cxnSp>
      <p:sp>
        <p:nvSpPr>
          <p:cNvPr id="106" name="テキスト ボックス 105">
            <a:extLst>
              <a:ext uri="{FF2B5EF4-FFF2-40B4-BE49-F238E27FC236}">
                <a16:creationId xmlns:a16="http://schemas.microsoft.com/office/drawing/2014/main" id="{B5946A15-BDA3-E518-D7F0-5D0CA1D64851}"/>
              </a:ext>
            </a:extLst>
          </p:cNvPr>
          <p:cNvSpPr txBox="1"/>
          <p:nvPr/>
        </p:nvSpPr>
        <p:spPr>
          <a:xfrm>
            <a:off x="3009650" y="4932686"/>
            <a:ext cx="3534942" cy="1461939"/>
          </a:xfrm>
          <a:prstGeom prst="rect">
            <a:avLst/>
          </a:prstGeom>
          <a:noFill/>
        </p:spPr>
        <p:txBody>
          <a:bodyPr wrap="none" rtlCol="0">
            <a:spAutoFit/>
          </a:bodyPr>
          <a:lstStyle/>
          <a:p>
            <a:r>
              <a:rPr kumimoji="1" lang="ja-JP" altLang="en-US" sz="1200">
                <a:latin typeface="Meiryo UI" panose="020B0604030504040204" pitchFamily="50" charset="-128"/>
                <a:ea typeface="Meiryo UI" panose="020B0604030504040204" pitchFamily="50" charset="-128"/>
              </a:rPr>
              <a:t>これまでは同じ情報（例では施設に関する情報）が</a:t>
            </a:r>
            <a:endParaRPr kumimoji="1" lang="en-US" altLang="ja-JP" sz="1200">
              <a:latin typeface="Meiryo UI" panose="020B0604030504040204" pitchFamily="50" charset="-128"/>
              <a:ea typeface="Meiryo UI" panose="020B0604030504040204" pitchFamily="50" charset="-128"/>
            </a:endParaRPr>
          </a:p>
          <a:p>
            <a:r>
              <a:rPr kumimoji="1" lang="ja-JP" altLang="en-US" sz="1200">
                <a:latin typeface="Meiryo UI" panose="020B0604030504040204" pitchFamily="50" charset="-128"/>
                <a:ea typeface="Meiryo UI" panose="020B0604030504040204" pitchFamily="50" charset="-128"/>
              </a:rPr>
              <a:t>複数のデータセットに何度も転記されている状態のため、</a:t>
            </a:r>
            <a:endParaRPr kumimoji="1" lang="en-US" altLang="ja-JP" sz="1200">
              <a:latin typeface="Meiryo UI" panose="020B0604030504040204" pitchFamily="50" charset="-128"/>
              <a:ea typeface="Meiryo UI" panose="020B0604030504040204" pitchFamily="50" charset="-128"/>
            </a:endParaRPr>
          </a:p>
          <a:p>
            <a:r>
              <a:rPr lang="en-US" altLang="ja-JP" sz="1200">
                <a:latin typeface="Meiryo UI" panose="020B0604030504040204" pitchFamily="50" charset="-128"/>
                <a:ea typeface="Meiryo UI" panose="020B0604030504040204" pitchFamily="50" charset="-128"/>
              </a:rPr>
              <a:t>1</a:t>
            </a:r>
            <a:r>
              <a:rPr lang="ja-JP" altLang="en-US" sz="1200">
                <a:latin typeface="Meiryo UI" panose="020B0604030504040204" pitchFamily="50" charset="-128"/>
                <a:ea typeface="Meiryo UI" panose="020B0604030504040204" pitchFamily="50" charset="-128"/>
              </a:rPr>
              <a:t>つのデータに修正が入ると影響するデータセット全てを</a:t>
            </a:r>
            <a:endParaRPr lang="en-US" altLang="ja-JP" sz="1200">
              <a:latin typeface="Meiryo UI" panose="020B0604030504040204" pitchFamily="50" charset="-128"/>
              <a:ea typeface="Meiryo UI" panose="020B0604030504040204" pitchFamily="50" charset="-128"/>
            </a:endParaRPr>
          </a:p>
          <a:p>
            <a:r>
              <a:rPr lang="ja-JP" altLang="en-US" sz="1200">
                <a:latin typeface="Meiryo UI" panose="020B0604030504040204" pitchFamily="50" charset="-128"/>
                <a:ea typeface="Meiryo UI" panose="020B0604030504040204" pitchFamily="50" charset="-128"/>
              </a:rPr>
              <a:t>更新する</a:t>
            </a:r>
            <a:r>
              <a:rPr kumimoji="1" lang="ja-JP" altLang="en-US" sz="1200">
                <a:latin typeface="Meiryo UI" panose="020B0604030504040204" pitchFamily="50" charset="-128"/>
                <a:ea typeface="Meiryo UI" panose="020B0604030504040204" pitchFamily="50" charset="-128"/>
              </a:rPr>
              <a:t>必要があり非効率な面があった。</a:t>
            </a:r>
            <a:endParaRPr kumimoji="1" lang="en-US" altLang="ja-JP" sz="1200">
              <a:latin typeface="Meiryo UI" panose="020B0604030504040204" pitchFamily="50" charset="-128"/>
              <a:ea typeface="Meiryo UI" panose="020B0604030504040204" pitchFamily="50" charset="-128"/>
            </a:endParaRPr>
          </a:p>
          <a:p>
            <a:pPr>
              <a:spcBef>
                <a:spcPts val="600"/>
              </a:spcBef>
            </a:pPr>
            <a:r>
              <a:rPr lang="ja-JP" altLang="en-US" sz="1200">
                <a:latin typeface="Meiryo UI" panose="020B0604030504040204" pitchFamily="50" charset="-128"/>
                <a:ea typeface="Meiryo UI" panose="020B0604030504040204" pitchFamily="50" charset="-128"/>
              </a:rPr>
              <a:t>そのため、マスターデータとして共通する部分をまとめて</a:t>
            </a:r>
            <a:endParaRPr lang="en-US" altLang="ja-JP" sz="1200">
              <a:latin typeface="Meiryo UI" panose="020B0604030504040204" pitchFamily="50" charset="-128"/>
              <a:ea typeface="Meiryo UI" panose="020B0604030504040204" pitchFamily="50" charset="-128"/>
            </a:endParaRPr>
          </a:p>
          <a:p>
            <a:r>
              <a:rPr lang="ja-JP" altLang="en-US" sz="1200">
                <a:latin typeface="Meiryo UI" panose="020B0604030504040204" pitchFamily="50" charset="-128"/>
                <a:ea typeface="Meiryo UI" panose="020B0604030504040204" pitchFamily="50" charset="-128"/>
              </a:rPr>
              <a:t>おけば、その共通部分（例では施設データモデル）を</a:t>
            </a:r>
            <a:endParaRPr lang="en-US" altLang="ja-JP" sz="1200">
              <a:latin typeface="Meiryo UI" panose="020B0604030504040204" pitchFamily="50" charset="-128"/>
              <a:ea typeface="Meiryo UI" panose="020B0604030504040204" pitchFamily="50" charset="-128"/>
            </a:endParaRPr>
          </a:p>
          <a:p>
            <a:r>
              <a:rPr lang="ja-JP" altLang="en-US" sz="1200">
                <a:latin typeface="Meiryo UI" panose="020B0604030504040204" pitchFamily="50" charset="-128"/>
                <a:ea typeface="Meiryo UI" panose="020B0604030504040204" pitchFamily="50" charset="-128"/>
              </a:rPr>
              <a:t>修正すれば良いので効率化が</a:t>
            </a:r>
            <a:r>
              <a:rPr lang="en-US" altLang="ja-JP" sz="1200">
                <a:latin typeface="Meiryo UI" panose="020B0604030504040204" pitchFamily="50" charset="-128"/>
                <a:ea typeface="Meiryo UI" panose="020B0604030504040204" pitchFamily="50" charset="-128"/>
              </a:rPr>
              <a:t>UP</a:t>
            </a:r>
            <a:r>
              <a:rPr lang="ja-JP" altLang="en-US" sz="1200">
                <a:latin typeface="Meiryo UI" panose="020B0604030504040204" pitchFamily="50" charset="-128"/>
                <a:ea typeface="Meiryo UI" panose="020B0604030504040204" pitchFamily="50" charset="-128"/>
              </a:rPr>
              <a:t>する。</a:t>
            </a:r>
            <a:endParaRPr kumimoji="1" lang="en-US" altLang="ja-JP" sz="1200">
              <a:latin typeface="Meiryo UI" panose="020B0604030504040204" pitchFamily="50" charset="-128"/>
              <a:ea typeface="Meiryo UI" panose="020B0604030504040204" pitchFamily="50" charset="-128"/>
            </a:endParaRPr>
          </a:p>
        </p:txBody>
      </p:sp>
      <p:sp>
        <p:nvSpPr>
          <p:cNvPr id="107" name="矢印: 上 106">
            <a:extLst>
              <a:ext uri="{FF2B5EF4-FFF2-40B4-BE49-F238E27FC236}">
                <a16:creationId xmlns:a16="http://schemas.microsoft.com/office/drawing/2014/main" id="{828E1C11-174A-8F80-F975-D49167042677}"/>
              </a:ext>
            </a:extLst>
          </p:cNvPr>
          <p:cNvSpPr/>
          <p:nvPr/>
        </p:nvSpPr>
        <p:spPr>
          <a:xfrm>
            <a:off x="4314190" y="4402358"/>
            <a:ext cx="693420" cy="188752"/>
          </a:xfrm>
          <a:prstGeom prst="upArrow">
            <a:avLst/>
          </a:prstGeom>
          <a:solidFill>
            <a:srgbClr val="2F5597">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テキスト ボックス 107">
            <a:extLst>
              <a:ext uri="{FF2B5EF4-FFF2-40B4-BE49-F238E27FC236}">
                <a16:creationId xmlns:a16="http://schemas.microsoft.com/office/drawing/2014/main" id="{1E63C9A4-6807-74C9-53FC-18B306053561}"/>
              </a:ext>
            </a:extLst>
          </p:cNvPr>
          <p:cNvSpPr txBox="1"/>
          <p:nvPr/>
        </p:nvSpPr>
        <p:spPr>
          <a:xfrm>
            <a:off x="4174228" y="4612104"/>
            <a:ext cx="973343" cy="276999"/>
          </a:xfrm>
          <a:prstGeom prst="rect">
            <a:avLst/>
          </a:prstGeom>
          <a:noFill/>
        </p:spPr>
        <p:txBody>
          <a:bodyPr wrap="none" rtlCol="0">
            <a:spAutoFit/>
          </a:bodyPr>
          <a:lstStyle/>
          <a:p>
            <a:r>
              <a:rPr lang="ja-JP" altLang="en-US" sz="1200">
                <a:solidFill>
                  <a:schemeClr val="bg1">
                    <a:lumMod val="50000"/>
                  </a:schemeClr>
                </a:solidFill>
                <a:latin typeface="Meiryo UI" panose="020B0604030504040204" pitchFamily="50" charset="-128"/>
                <a:ea typeface="Meiryo UI" panose="020B0604030504040204" pitchFamily="50" charset="-128"/>
              </a:rPr>
              <a:t>データの更新</a:t>
            </a:r>
            <a:endParaRPr kumimoji="1" lang="en-US" altLang="ja-JP" sz="1200">
              <a:solidFill>
                <a:schemeClr val="bg1">
                  <a:lumMod val="50000"/>
                </a:schemeClr>
              </a:solidFill>
              <a:latin typeface="Meiryo UI" panose="020B0604030504040204" pitchFamily="50" charset="-128"/>
              <a:ea typeface="Meiryo UI" panose="020B0604030504040204" pitchFamily="50" charset="-128"/>
            </a:endParaRPr>
          </a:p>
        </p:txBody>
      </p:sp>
      <p:sp>
        <p:nvSpPr>
          <p:cNvPr id="109" name="矢印: 上 108">
            <a:extLst>
              <a:ext uri="{FF2B5EF4-FFF2-40B4-BE49-F238E27FC236}">
                <a16:creationId xmlns:a16="http://schemas.microsoft.com/office/drawing/2014/main" id="{C44AF2B6-6A2B-1BF0-13A8-0B4E456C4BB9}"/>
              </a:ext>
            </a:extLst>
          </p:cNvPr>
          <p:cNvSpPr/>
          <p:nvPr/>
        </p:nvSpPr>
        <p:spPr>
          <a:xfrm rot="5400000">
            <a:off x="5982805" y="3557098"/>
            <a:ext cx="693420" cy="405546"/>
          </a:xfrm>
          <a:prstGeom prst="upArrow">
            <a:avLst/>
          </a:prstGeom>
          <a:solidFill>
            <a:srgbClr val="2F5597">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テキスト ボックス 109">
            <a:extLst>
              <a:ext uri="{FF2B5EF4-FFF2-40B4-BE49-F238E27FC236}">
                <a16:creationId xmlns:a16="http://schemas.microsoft.com/office/drawing/2014/main" id="{9451D30F-19DD-D509-4881-F0A825435C06}"/>
              </a:ext>
            </a:extLst>
          </p:cNvPr>
          <p:cNvSpPr txBox="1"/>
          <p:nvPr/>
        </p:nvSpPr>
        <p:spPr>
          <a:xfrm>
            <a:off x="5753543" y="4070561"/>
            <a:ext cx="1156086" cy="276999"/>
          </a:xfrm>
          <a:prstGeom prst="rect">
            <a:avLst/>
          </a:prstGeom>
          <a:noFill/>
        </p:spPr>
        <p:txBody>
          <a:bodyPr wrap="none" rtlCol="0">
            <a:spAutoFit/>
          </a:bodyPr>
          <a:lstStyle/>
          <a:p>
            <a:r>
              <a:rPr kumimoji="1" lang="ja-JP" altLang="en-US" sz="1200">
                <a:solidFill>
                  <a:schemeClr val="bg1">
                    <a:lumMod val="50000"/>
                  </a:schemeClr>
                </a:solidFill>
                <a:latin typeface="Meiryo UI" panose="020B0604030504040204" pitchFamily="50" charset="-128"/>
                <a:ea typeface="Meiryo UI" panose="020B0604030504040204" pitchFamily="50" charset="-128"/>
              </a:rPr>
              <a:t>更新データ反映</a:t>
            </a:r>
            <a:endParaRPr kumimoji="1" lang="en-US" altLang="ja-JP" sz="1200">
              <a:solidFill>
                <a:schemeClr val="bg1">
                  <a:lumMod val="50000"/>
                </a:schemeClr>
              </a:solidFill>
              <a:latin typeface="Meiryo UI" panose="020B0604030504040204" pitchFamily="50" charset="-128"/>
              <a:ea typeface="Meiryo UI" panose="020B0604030504040204" pitchFamily="50" charset="-128"/>
            </a:endParaRPr>
          </a:p>
        </p:txBody>
      </p:sp>
      <p:sp>
        <p:nvSpPr>
          <p:cNvPr id="113" name="テキスト ボックス 112">
            <a:extLst>
              <a:ext uri="{FF2B5EF4-FFF2-40B4-BE49-F238E27FC236}">
                <a16:creationId xmlns:a16="http://schemas.microsoft.com/office/drawing/2014/main" id="{1E52F84E-B361-9CE0-DBA3-E47E576D3EF4}"/>
              </a:ext>
            </a:extLst>
          </p:cNvPr>
          <p:cNvSpPr txBox="1"/>
          <p:nvPr/>
        </p:nvSpPr>
        <p:spPr>
          <a:xfrm>
            <a:off x="7489611" y="5868054"/>
            <a:ext cx="2146742" cy="461665"/>
          </a:xfrm>
          <a:prstGeom prst="rect">
            <a:avLst/>
          </a:prstGeom>
          <a:noFill/>
        </p:spPr>
        <p:txBody>
          <a:bodyPr wrap="none" rtlCol="0">
            <a:spAutoFit/>
          </a:bodyPr>
          <a:lstStyle/>
          <a:p>
            <a:r>
              <a:rPr lang="ja-JP" altLang="en-US" sz="1200">
                <a:solidFill>
                  <a:schemeClr val="bg1">
                    <a:lumMod val="50000"/>
                  </a:schemeClr>
                </a:solidFill>
                <a:latin typeface="Meiryo UI" panose="020B0604030504040204" pitchFamily="50" charset="-128"/>
                <a:ea typeface="Meiryo UI" panose="020B0604030504040204" pitchFamily="50" charset="-128"/>
              </a:rPr>
              <a:t>施設データモデルを参照している</a:t>
            </a:r>
            <a:endParaRPr lang="en-US" altLang="ja-JP" sz="1200">
              <a:solidFill>
                <a:schemeClr val="bg1">
                  <a:lumMod val="50000"/>
                </a:schemeClr>
              </a:solidFill>
              <a:latin typeface="Meiryo UI" panose="020B0604030504040204" pitchFamily="50" charset="-128"/>
              <a:ea typeface="Meiryo UI" panose="020B0604030504040204" pitchFamily="50" charset="-128"/>
            </a:endParaRPr>
          </a:p>
          <a:p>
            <a:r>
              <a:rPr kumimoji="1" lang="ja-JP" altLang="en-US" sz="1200">
                <a:solidFill>
                  <a:schemeClr val="bg1">
                    <a:lumMod val="50000"/>
                  </a:schemeClr>
                </a:solidFill>
                <a:latin typeface="Meiryo UI" panose="020B0604030504040204" pitchFamily="50" charset="-128"/>
                <a:ea typeface="Meiryo UI" panose="020B0604030504040204" pitchFamily="50" charset="-128"/>
              </a:rPr>
              <a:t>その他のデータモデルにも反映</a:t>
            </a:r>
            <a:endParaRPr kumimoji="1" lang="en-US" altLang="ja-JP" sz="1200">
              <a:solidFill>
                <a:schemeClr val="bg1">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058798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2">
            <a:extLst>
              <a:ext uri="{FF2B5EF4-FFF2-40B4-BE49-F238E27FC236}">
                <a16:creationId xmlns:a16="http://schemas.microsoft.com/office/drawing/2014/main" id="{5E6EE560-2047-39FB-CD31-10E8D9E92D17}"/>
              </a:ext>
            </a:extLst>
          </p:cNvPr>
          <p:cNvSpPr>
            <a:spLocks noGrp="1"/>
          </p:cNvSpPr>
          <p:nvPr>
            <p:ph type="title"/>
          </p:nvPr>
        </p:nvSpPr>
        <p:spPr>
          <a:xfrm>
            <a:off x="648000" y="576000"/>
            <a:ext cx="8543925" cy="424732"/>
          </a:xfrm>
        </p:spPr>
        <p:txBody>
          <a:bodyPr/>
          <a:lstStyle/>
          <a:p>
            <a:r>
              <a:rPr lang="ja-JP" altLang="en-US" sz="2400" b="0" dirty="0">
                <a:latin typeface="Meiryo UI" panose="020B0604030504040204" pitchFamily="50" charset="-128"/>
                <a:ea typeface="Meiryo UI" panose="020B0604030504040204" pitchFamily="50" charset="-128"/>
                <a:cs typeface="Meiryo UI" panose="020B0604030504040204" pitchFamily="50" charset="-128"/>
              </a:rPr>
              <a:t>追加自治体標準オープンデータセット一覧（１）</a:t>
            </a:r>
            <a:endParaRPr kumimoji="1" lang="ja-JP" altLang="en-US" sz="2400" b="0" dirty="0"/>
          </a:p>
        </p:txBody>
      </p:sp>
      <p:graphicFrame>
        <p:nvGraphicFramePr>
          <p:cNvPr id="8" name="表 8">
            <a:extLst>
              <a:ext uri="{FF2B5EF4-FFF2-40B4-BE49-F238E27FC236}">
                <a16:creationId xmlns:a16="http://schemas.microsoft.com/office/drawing/2014/main" id="{F177E97F-CF57-1F1E-B5A2-49253BBFD80B}"/>
              </a:ext>
            </a:extLst>
          </p:cNvPr>
          <p:cNvGraphicFramePr>
            <a:graphicFrameLocks noGrp="1"/>
          </p:cNvGraphicFramePr>
          <p:nvPr>
            <p:extLst>
              <p:ext uri="{D42A27DB-BD31-4B8C-83A1-F6EECF244321}">
                <p14:modId xmlns:p14="http://schemas.microsoft.com/office/powerpoint/2010/main" val="803283867"/>
              </p:ext>
            </p:extLst>
          </p:nvPr>
        </p:nvGraphicFramePr>
        <p:xfrm>
          <a:off x="226159" y="1008000"/>
          <a:ext cx="8676000" cy="3131820"/>
        </p:xfrm>
        <a:graphic>
          <a:graphicData uri="http://schemas.openxmlformats.org/drawingml/2006/table">
            <a:tbl>
              <a:tblPr firstRow="1" bandRow="1">
                <a:tableStyleId>{5C22544A-7EE6-4342-B048-85BDC9FD1C3A}</a:tableStyleId>
              </a:tblPr>
              <a:tblGrid>
                <a:gridCol w="504000">
                  <a:extLst>
                    <a:ext uri="{9D8B030D-6E8A-4147-A177-3AD203B41FA5}">
                      <a16:colId xmlns:a16="http://schemas.microsoft.com/office/drawing/2014/main" val="3663394097"/>
                    </a:ext>
                  </a:extLst>
                </a:gridCol>
                <a:gridCol w="2160000">
                  <a:extLst>
                    <a:ext uri="{9D8B030D-6E8A-4147-A177-3AD203B41FA5}">
                      <a16:colId xmlns:a16="http://schemas.microsoft.com/office/drawing/2014/main" val="845284505"/>
                    </a:ext>
                  </a:extLst>
                </a:gridCol>
                <a:gridCol w="828000">
                  <a:extLst>
                    <a:ext uri="{9D8B030D-6E8A-4147-A177-3AD203B41FA5}">
                      <a16:colId xmlns:a16="http://schemas.microsoft.com/office/drawing/2014/main" val="302069497"/>
                    </a:ext>
                  </a:extLst>
                </a:gridCol>
                <a:gridCol w="828000">
                  <a:extLst>
                    <a:ext uri="{9D8B030D-6E8A-4147-A177-3AD203B41FA5}">
                      <a16:colId xmlns:a16="http://schemas.microsoft.com/office/drawing/2014/main" val="476535821"/>
                    </a:ext>
                  </a:extLst>
                </a:gridCol>
                <a:gridCol w="1044000">
                  <a:extLst>
                    <a:ext uri="{9D8B030D-6E8A-4147-A177-3AD203B41FA5}">
                      <a16:colId xmlns:a16="http://schemas.microsoft.com/office/drawing/2014/main" val="3408220714"/>
                    </a:ext>
                  </a:extLst>
                </a:gridCol>
                <a:gridCol w="828000">
                  <a:extLst>
                    <a:ext uri="{9D8B030D-6E8A-4147-A177-3AD203B41FA5}">
                      <a16:colId xmlns:a16="http://schemas.microsoft.com/office/drawing/2014/main" val="2567568127"/>
                    </a:ext>
                  </a:extLst>
                </a:gridCol>
                <a:gridCol w="828000">
                  <a:extLst>
                    <a:ext uri="{9D8B030D-6E8A-4147-A177-3AD203B41FA5}">
                      <a16:colId xmlns:a16="http://schemas.microsoft.com/office/drawing/2014/main" val="2953537768"/>
                    </a:ext>
                  </a:extLst>
                </a:gridCol>
                <a:gridCol w="828000">
                  <a:extLst>
                    <a:ext uri="{9D8B030D-6E8A-4147-A177-3AD203B41FA5}">
                      <a16:colId xmlns:a16="http://schemas.microsoft.com/office/drawing/2014/main" val="2663395831"/>
                    </a:ext>
                  </a:extLst>
                </a:gridCol>
                <a:gridCol w="828000">
                  <a:extLst>
                    <a:ext uri="{9D8B030D-6E8A-4147-A177-3AD203B41FA5}">
                      <a16:colId xmlns:a16="http://schemas.microsoft.com/office/drawing/2014/main" val="3628665294"/>
                    </a:ext>
                  </a:extLst>
                </a:gridCol>
              </a:tblGrid>
              <a:tr h="135160">
                <a:tc rowSpan="2">
                  <a:txBody>
                    <a:bodyPr/>
                    <a:lstStyle/>
                    <a:p>
                      <a:pPr algn="ctr"/>
                      <a:r>
                        <a:rPr kumimoji="1" lang="en-US" altLang="ja-JP" sz="1050" b="1">
                          <a:latin typeface="Meiryo UI" panose="020B0604030504040204" pitchFamily="50" charset="-128"/>
                          <a:ea typeface="Meiryo UI" panose="020B0604030504040204" pitchFamily="50" charset="-128"/>
                        </a:rPr>
                        <a:t>#</a:t>
                      </a:r>
                      <a:endParaRPr kumimoji="1" lang="ja-JP" altLang="en-US" sz="1050" b="1">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p>
                      <a:pPr algn="ctr"/>
                      <a:r>
                        <a:rPr kumimoji="1" lang="ja-JP" altLang="en-US" sz="1050" b="1">
                          <a:latin typeface="Meiryo UI" panose="020B0604030504040204" pitchFamily="50" charset="-128"/>
                          <a:ea typeface="Meiryo UI" panose="020B0604030504040204" pitchFamily="50" charset="-128"/>
                        </a:rPr>
                        <a:t>データセット</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7">
                  <a:txBody>
                    <a:bodyPr/>
                    <a:lstStyle/>
                    <a:p>
                      <a:pPr algn="ctr"/>
                      <a:r>
                        <a:rPr kumimoji="1" lang="en-US" altLang="ja-JP" sz="1050" b="1">
                          <a:latin typeface="Meiryo UI" panose="020B0604030504040204" pitchFamily="50" charset="-128"/>
                          <a:ea typeface="Meiryo UI" panose="020B0604030504040204" pitchFamily="50" charset="-128"/>
                        </a:rPr>
                        <a:t>GIF</a:t>
                      </a:r>
                      <a:r>
                        <a:rPr kumimoji="1" lang="ja-JP" altLang="en-US" sz="1050" b="1">
                          <a:latin typeface="Meiryo UI" panose="020B0604030504040204" pitchFamily="50" charset="-128"/>
                          <a:ea typeface="Meiryo UI" panose="020B0604030504040204" pitchFamily="50" charset="-128"/>
                        </a:rPr>
                        <a:t>データモデル</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algn="ctr"/>
                      <a:endParaRPr kumimoji="1" lang="ja-JP" altLang="en-US" sz="1050" b="1">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hMerge="1">
                  <a:txBody>
                    <a:bodyPr/>
                    <a:lstStyle/>
                    <a:p>
                      <a:pPr algn="ctr"/>
                      <a:endParaRPr kumimoji="1" lang="ja-JP" altLang="en-US" sz="1050" b="1">
                        <a:latin typeface="Meiryo UI" panose="020B0604030504040204" pitchFamily="50" charset="-128"/>
                        <a:ea typeface="Meiryo UI" panose="020B0604030504040204" pitchFamily="50" charset="-128"/>
                      </a:endParaRPr>
                    </a:p>
                  </a:txBody>
                  <a:tcPr anchor="ctr"/>
                </a:tc>
                <a:tc hMerge="1">
                  <a:txBody>
                    <a:bodyPr/>
                    <a:lstStyle/>
                    <a:p>
                      <a:pPr algn="ctr"/>
                      <a:endParaRPr kumimoji="1" lang="ja-JP" altLang="en-US" sz="1050" b="1">
                        <a:latin typeface="Meiryo UI" panose="020B0604030504040204" pitchFamily="50" charset="-128"/>
                        <a:ea typeface="Meiryo UI" panose="020B0604030504040204" pitchFamily="50" charset="-128"/>
                      </a:endParaRPr>
                    </a:p>
                  </a:txBody>
                  <a:tcPr anchor="ctr"/>
                </a:tc>
                <a:tc hMerge="1">
                  <a:txBody>
                    <a:bodyPr/>
                    <a:lstStyle/>
                    <a:p>
                      <a:pPr algn="ctr"/>
                      <a:endParaRPr kumimoji="1" lang="ja-JP" altLang="en-US" sz="1050" b="1">
                        <a:latin typeface="Meiryo UI" panose="020B0604030504040204" pitchFamily="50" charset="-128"/>
                        <a:ea typeface="Meiryo UI" panose="020B0604030504040204" pitchFamily="50" charset="-128"/>
                      </a:endParaRPr>
                    </a:p>
                  </a:txBody>
                  <a:tcPr anchor="ctr"/>
                </a:tc>
                <a:tc hMerge="1">
                  <a:txBody>
                    <a:bodyPr/>
                    <a:lstStyle/>
                    <a:p>
                      <a:pPr algn="ctr"/>
                      <a:endParaRPr kumimoji="1" lang="ja-JP" altLang="en-US" sz="1050" b="1">
                        <a:latin typeface="Meiryo UI" panose="020B0604030504040204" pitchFamily="50" charset="-128"/>
                        <a:ea typeface="Meiryo UI" panose="020B0604030504040204" pitchFamily="50" charset="-128"/>
                      </a:endParaRPr>
                    </a:p>
                  </a:txBody>
                  <a:tcPr anchor="ctr"/>
                </a:tc>
                <a:tc hMerge="1">
                  <a:txBody>
                    <a:bodyPr/>
                    <a:lstStyle/>
                    <a:p>
                      <a:pPr algn="ctr"/>
                      <a:endParaRPr kumimoji="1" lang="ja-JP" altLang="en-US" sz="1050" b="1">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74297030"/>
                  </a:ext>
                </a:extLst>
              </a:tr>
              <a:tr h="252000">
                <a:tc vMerge="1">
                  <a:txBody>
                    <a:bodyPr/>
                    <a:lstStyle/>
                    <a:p>
                      <a:pPr algn="ctr"/>
                      <a:r>
                        <a:rPr kumimoji="1" lang="en-US" altLang="ja-JP" sz="1050" b="1">
                          <a:latin typeface="Meiryo UI" panose="020B0604030504040204" pitchFamily="50" charset="-128"/>
                          <a:ea typeface="Meiryo UI" panose="020B0604030504040204" pitchFamily="50" charset="-128"/>
                        </a:rPr>
                        <a:t>#</a:t>
                      </a:r>
                      <a:endParaRPr kumimoji="1" lang="ja-JP" altLang="en-US" sz="1050" b="1">
                        <a:latin typeface="Meiryo UI" panose="020B0604030504040204" pitchFamily="50" charset="-128"/>
                        <a:ea typeface="Meiryo UI" panose="020B0604030504040204" pitchFamily="50" charset="-128"/>
                      </a:endParaRPr>
                    </a:p>
                  </a:txBody>
                  <a:tcPr anchor="ctr"/>
                </a:tc>
                <a:tc vMerge="1">
                  <a:txBody>
                    <a:bodyPr/>
                    <a:lstStyle/>
                    <a:p>
                      <a:pPr algn="ctr"/>
                      <a:r>
                        <a:rPr kumimoji="1" lang="ja-JP" altLang="en-US" sz="1050" b="1">
                          <a:latin typeface="Meiryo UI" panose="020B0604030504040204" pitchFamily="50" charset="-128"/>
                          <a:ea typeface="Meiryo UI" panose="020B0604030504040204" pitchFamily="50" charset="-128"/>
                        </a:rPr>
                        <a:t>データセット</a:t>
                      </a:r>
                    </a:p>
                  </a:txBody>
                  <a:tcPr anchor="ctr"/>
                </a:tc>
                <a:tc>
                  <a:txBody>
                    <a:bodyPr/>
                    <a:lstStyle/>
                    <a:p>
                      <a:pPr algn="ctr"/>
                      <a:r>
                        <a:rPr kumimoji="1" lang="ja-JP" altLang="en-US" sz="1050" b="1">
                          <a:solidFill>
                            <a:schemeClr val="bg1"/>
                          </a:solidFill>
                          <a:latin typeface="Meiryo UI" panose="020B0604030504040204" pitchFamily="50" charset="-128"/>
                          <a:ea typeface="Meiryo UI" panose="020B0604030504040204" pitchFamily="50" charset="-128"/>
                        </a:rPr>
                        <a:t>施設</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050" b="1">
                          <a:solidFill>
                            <a:schemeClr val="bg1"/>
                          </a:solidFill>
                          <a:latin typeface="Meiryo UI" panose="020B0604030504040204" pitchFamily="50" charset="-128"/>
                          <a:ea typeface="Meiryo UI" panose="020B0604030504040204" pitchFamily="50" charset="-128"/>
                        </a:rPr>
                        <a:t>設備</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050" b="1">
                          <a:solidFill>
                            <a:schemeClr val="bg1"/>
                          </a:solidFill>
                          <a:latin typeface="Meiryo UI" panose="020B0604030504040204" pitchFamily="50" charset="-128"/>
                          <a:ea typeface="Meiryo UI" panose="020B0604030504040204" pitchFamily="50" charset="-128"/>
                        </a:rPr>
                        <a:t>住所</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050" b="1">
                          <a:solidFill>
                            <a:schemeClr val="bg1"/>
                          </a:solidFill>
                          <a:latin typeface="Meiryo UI" panose="020B0604030504040204" pitchFamily="50" charset="-128"/>
                          <a:ea typeface="Meiryo UI" panose="020B0604030504040204" pitchFamily="50" charset="-128"/>
                        </a:rPr>
                        <a:t>連絡先</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050" b="1">
                          <a:solidFill>
                            <a:schemeClr val="bg1"/>
                          </a:solidFill>
                          <a:latin typeface="Meiryo UI" panose="020B0604030504040204" pitchFamily="50" charset="-128"/>
                          <a:ea typeface="Meiryo UI" panose="020B0604030504040204" pitchFamily="50" charset="-128"/>
                        </a:rPr>
                        <a:t>アクセシビリティ</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050" b="1">
                          <a:solidFill>
                            <a:schemeClr val="bg1"/>
                          </a:solidFill>
                          <a:latin typeface="Meiryo UI" panose="020B0604030504040204" pitchFamily="50" charset="-128"/>
                          <a:ea typeface="Meiryo UI" panose="020B0604030504040204" pitchFamily="50" charset="-128"/>
                        </a:rPr>
                        <a:t>子育て支援</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050" b="1">
                          <a:solidFill>
                            <a:schemeClr val="bg1"/>
                          </a:solidFill>
                          <a:latin typeface="Meiryo UI" panose="020B0604030504040204" pitchFamily="50" charset="-128"/>
                          <a:ea typeface="Meiryo UI" panose="020B0604030504040204" pitchFamily="50" charset="-128"/>
                        </a:rPr>
                        <a:t>地物・地点</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757078386"/>
                  </a:ext>
                </a:extLst>
              </a:tr>
              <a:tr h="216000">
                <a:tc>
                  <a:txBody>
                    <a:bodyPr/>
                    <a:lstStyle/>
                    <a:p>
                      <a:pPr algn="ctr"/>
                      <a:r>
                        <a:rPr kumimoji="1" lang="en-US" altLang="ja-JP" sz="1200">
                          <a:latin typeface="Meiryo UI" panose="020B0604030504040204" pitchFamily="50" charset="-128"/>
                          <a:ea typeface="Meiryo UI" panose="020B0604030504040204" pitchFamily="50" charset="-128"/>
                        </a:rPr>
                        <a:t>1</a:t>
                      </a:r>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zh-TW" altLang="en-US" sz="1050" b="0" i="0" u="none" strike="noStrike">
                          <a:solidFill>
                            <a:srgbClr val="000000"/>
                          </a:solidFill>
                          <a:effectLst/>
                          <a:latin typeface="Meiryo UI" panose="020B0604030504040204" pitchFamily="50" charset="-128"/>
                          <a:ea typeface="Meiryo UI" panose="020B0604030504040204" pitchFamily="50" charset="-128"/>
                        </a:rPr>
                        <a:t>防災行政無線設置一覧</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sz="1050">
                          <a:latin typeface="Meiryo UI" panose="020B0604030504040204" pitchFamily="50" charset="-128"/>
                          <a:ea typeface="Meiryo UI" panose="020B0604030504040204" pitchFamily="50" charset="-128"/>
                        </a:rPr>
                        <a:t>〇</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sz="1050">
                          <a:latin typeface="Meiryo UI" panose="020B0604030504040204" pitchFamily="50" charset="-128"/>
                          <a:ea typeface="Meiryo UI" panose="020B0604030504040204" pitchFamily="50" charset="-128"/>
                        </a:rPr>
                        <a:t>〇</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742927"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〇</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742927"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〇</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742927"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〇</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742927"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〇</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1" lang="ja-JP" altLang="en-US" sz="105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531607895"/>
                  </a:ext>
                </a:extLst>
              </a:tr>
              <a:tr h="216000">
                <a:tc>
                  <a:txBody>
                    <a:bodyPr/>
                    <a:lstStyle/>
                    <a:p>
                      <a:pPr algn="ctr"/>
                      <a:r>
                        <a:rPr kumimoji="1" lang="en-US" altLang="ja-JP" sz="1200">
                          <a:latin typeface="Meiryo UI" panose="020B0604030504040204" pitchFamily="50" charset="-128"/>
                          <a:ea typeface="Meiryo UI" panose="020B0604030504040204" pitchFamily="50" charset="-128"/>
                        </a:rPr>
                        <a:t>2</a:t>
                      </a:r>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zh-TW" altLang="en-US" sz="1050" b="0" i="0" u="none" strike="noStrike">
                          <a:solidFill>
                            <a:srgbClr val="000000"/>
                          </a:solidFill>
                          <a:effectLst/>
                          <a:latin typeface="Meiryo UI" panose="020B0604030504040204" pitchFamily="50" charset="-128"/>
                          <a:ea typeface="Meiryo UI" panose="020B0604030504040204" pitchFamily="50" charset="-128"/>
                        </a:rPr>
                        <a:t>教育機関一覧</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1" lang="ja-JP" altLang="en-US" sz="105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1" lang="ja-JP" altLang="en-US" sz="105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742927"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〇</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742927"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〇</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742927" rtl="0" eaLnBrk="1" fontAlgn="auto" latinLnBrk="0" hangingPunct="1">
                        <a:lnSpc>
                          <a:spcPct val="100000"/>
                        </a:lnSpc>
                        <a:spcBef>
                          <a:spcPts val="0"/>
                        </a:spcBef>
                        <a:spcAft>
                          <a:spcPts val="0"/>
                        </a:spcAft>
                        <a:buClrTx/>
                        <a:buSzTx/>
                        <a:buFontTx/>
                        <a:buNone/>
                        <a:tabLst/>
                        <a:defRPr/>
                      </a:pPr>
                      <a:endParaRPr kumimoji="1" lang="ja-JP" altLang="en-US" sz="105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742927" rtl="0" eaLnBrk="1" fontAlgn="auto" latinLnBrk="0" hangingPunct="1">
                        <a:lnSpc>
                          <a:spcPct val="100000"/>
                        </a:lnSpc>
                        <a:spcBef>
                          <a:spcPts val="0"/>
                        </a:spcBef>
                        <a:spcAft>
                          <a:spcPts val="0"/>
                        </a:spcAft>
                        <a:buClrTx/>
                        <a:buSzTx/>
                        <a:buFontTx/>
                        <a:buNone/>
                        <a:tabLst/>
                        <a:defRPr/>
                      </a:pPr>
                      <a:endParaRPr kumimoji="1" lang="ja-JP" altLang="en-US" sz="105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1" lang="ja-JP" altLang="en-US" sz="105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483239285"/>
                  </a:ext>
                </a:extLst>
              </a:tr>
              <a:tr h="216000">
                <a:tc>
                  <a:txBody>
                    <a:bodyPr/>
                    <a:lstStyle/>
                    <a:p>
                      <a:pPr algn="ctr"/>
                      <a:r>
                        <a:rPr kumimoji="1" lang="en-US" altLang="ja-JP" sz="1200">
                          <a:latin typeface="Meiryo UI" panose="020B0604030504040204" pitchFamily="50" charset="-128"/>
                          <a:ea typeface="Meiryo UI" panose="020B0604030504040204" pitchFamily="50" charset="-128"/>
                        </a:rPr>
                        <a:t>3</a:t>
                      </a:r>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zh-TW" altLang="en-US" sz="1050" b="0" i="0" u="none" strike="noStrike">
                          <a:solidFill>
                            <a:srgbClr val="000000"/>
                          </a:solidFill>
                          <a:effectLst/>
                          <a:latin typeface="Meiryo UI" panose="020B0604030504040204" pitchFamily="50" charset="-128"/>
                          <a:ea typeface="Meiryo UI" panose="020B0604030504040204" pitchFamily="50" charset="-128"/>
                        </a:rPr>
                        <a:t>公営駐車場一覧</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sz="1050">
                          <a:latin typeface="Meiryo UI" panose="020B0604030504040204" pitchFamily="50" charset="-128"/>
                          <a:ea typeface="Meiryo UI" panose="020B0604030504040204" pitchFamily="50" charset="-128"/>
                        </a:rPr>
                        <a:t>〇</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1" lang="ja-JP" altLang="en-US" sz="105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742927"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〇</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742927"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〇</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742927"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〇</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742927"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〇</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1" lang="ja-JP" altLang="en-US" sz="105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289871084"/>
                  </a:ext>
                </a:extLst>
              </a:tr>
              <a:tr h="216000">
                <a:tc>
                  <a:txBody>
                    <a:bodyPr/>
                    <a:lstStyle/>
                    <a:p>
                      <a:pPr algn="ctr"/>
                      <a:r>
                        <a:rPr kumimoji="1" lang="en-US" altLang="ja-JP" sz="1200">
                          <a:latin typeface="Meiryo UI" panose="020B0604030504040204" pitchFamily="50" charset="-128"/>
                          <a:ea typeface="Meiryo UI" panose="020B0604030504040204" pitchFamily="50" charset="-128"/>
                        </a:rPr>
                        <a:t>4</a:t>
                      </a:r>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zh-TW" altLang="en-US" sz="1050" b="0" i="0" u="none" strike="noStrike">
                          <a:solidFill>
                            <a:srgbClr val="000000"/>
                          </a:solidFill>
                          <a:effectLst/>
                          <a:latin typeface="Meiryo UI" panose="020B0604030504040204" pitchFamily="50" charset="-128"/>
                          <a:ea typeface="Meiryo UI" panose="020B0604030504040204" pitchFamily="50" charset="-128"/>
                        </a:rPr>
                        <a:t>公営駐輪場一覧</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sz="1050">
                          <a:latin typeface="Meiryo UI" panose="020B0604030504040204" pitchFamily="50" charset="-128"/>
                          <a:ea typeface="Meiryo UI" panose="020B0604030504040204" pitchFamily="50" charset="-128"/>
                        </a:rPr>
                        <a:t>〇</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1" lang="ja-JP" altLang="en-US" sz="105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sz="1050">
                          <a:latin typeface="Meiryo UI" panose="020B0604030504040204" pitchFamily="50" charset="-128"/>
                          <a:ea typeface="Meiryo UI" panose="020B0604030504040204" pitchFamily="50" charset="-128"/>
                        </a:rPr>
                        <a:t>〇</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sz="1050">
                          <a:latin typeface="Meiryo UI" panose="020B0604030504040204" pitchFamily="50" charset="-128"/>
                          <a:ea typeface="Meiryo UI" panose="020B0604030504040204" pitchFamily="50" charset="-128"/>
                        </a:rPr>
                        <a:t>〇</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sz="1050">
                          <a:latin typeface="Meiryo UI" panose="020B0604030504040204" pitchFamily="50" charset="-128"/>
                          <a:ea typeface="Meiryo UI" panose="020B0604030504040204" pitchFamily="50" charset="-128"/>
                        </a:rPr>
                        <a:t>〇</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sz="1050">
                          <a:latin typeface="Meiryo UI" panose="020B0604030504040204" pitchFamily="50" charset="-128"/>
                          <a:ea typeface="Meiryo UI" panose="020B0604030504040204" pitchFamily="50" charset="-128"/>
                        </a:rPr>
                        <a:t>〇</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1" lang="ja-JP" altLang="en-US" sz="105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822989502"/>
                  </a:ext>
                </a:extLst>
              </a:tr>
              <a:tr h="216000">
                <a:tc>
                  <a:txBody>
                    <a:bodyPr/>
                    <a:lstStyle/>
                    <a:p>
                      <a:pPr algn="ctr"/>
                      <a:r>
                        <a:rPr kumimoji="1" lang="en-US" altLang="ja-JP" sz="1200">
                          <a:latin typeface="Meiryo UI" panose="020B0604030504040204" pitchFamily="50" charset="-128"/>
                          <a:ea typeface="Meiryo UI" panose="020B0604030504040204" pitchFamily="50" charset="-128"/>
                        </a:rPr>
                        <a:t>5</a:t>
                      </a:r>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rPr>
                        <a:t>投票所一覧</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sz="1050">
                          <a:latin typeface="Meiryo UI" panose="020B0604030504040204" pitchFamily="50" charset="-128"/>
                          <a:ea typeface="Meiryo UI" panose="020B0604030504040204" pitchFamily="50" charset="-128"/>
                        </a:rPr>
                        <a:t>〇</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1" lang="ja-JP" altLang="en-US" sz="105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sz="1050">
                          <a:latin typeface="Meiryo UI" panose="020B0604030504040204" pitchFamily="50" charset="-128"/>
                          <a:ea typeface="Meiryo UI" panose="020B0604030504040204" pitchFamily="50" charset="-128"/>
                        </a:rPr>
                        <a:t>〇</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sz="1050">
                          <a:latin typeface="Meiryo UI" panose="020B0604030504040204" pitchFamily="50" charset="-128"/>
                          <a:ea typeface="Meiryo UI" panose="020B0604030504040204" pitchFamily="50" charset="-128"/>
                        </a:rPr>
                        <a:t>〇</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sz="1050">
                          <a:latin typeface="Meiryo UI" panose="020B0604030504040204" pitchFamily="50" charset="-128"/>
                          <a:ea typeface="Meiryo UI" panose="020B0604030504040204" pitchFamily="50" charset="-128"/>
                        </a:rPr>
                        <a:t>〇</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sz="1050">
                          <a:latin typeface="Meiryo UI" panose="020B0604030504040204" pitchFamily="50" charset="-128"/>
                          <a:ea typeface="Meiryo UI" panose="020B0604030504040204" pitchFamily="50" charset="-128"/>
                        </a:rPr>
                        <a:t>〇</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1" lang="ja-JP" altLang="en-US" sz="105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717692976"/>
                  </a:ext>
                </a:extLst>
              </a:tr>
              <a:tr h="216000">
                <a:tc>
                  <a:txBody>
                    <a:bodyPr/>
                    <a:lstStyle/>
                    <a:p>
                      <a:pPr algn="ctr"/>
                      <a:r>
                        <a:rPr kumimoji="1" lang="en-US" altLang="ja-JP" sz="1200">
                          <a:latin typeface="Meiryo UI" panose="020B0604030504040204" pitchFamily="50" charset="-128"/>
                          <a:ea typeface="Meiryo UI" panose="020B0604030504040204" pitchFamily="50" charset="-128"/>
                        </a:rPr>
                        <a:t>6</a:t>
                      </a:r>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rPr>
                        <a:t>ゴミの分別方法一覧</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1" lang="ja-JP" altLang="en-US" sz="105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1" lang="ja-JP" altLang="en-US" sz="105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742927" rtl="0" eaLnBrk="1" fontAlgn="auto" latinLnBrk="0" hangingPunct="1">
                        <a:lnSpc>
                          <a:spcPct val="100000"/>
                        </a:lnSpc>
                        <a:spcBef>
                          <a:spcPts val="0"/>
                        </a:spcBef>
                        <a:spcAft>
                          <a:spcPts val="0"/>
                        </a:spcAft>
                        <a:buClrTx/>
                        <a:buSzTx/>
                        <a:buFontTx/>
                        <a:buNone/>
                        <a:tabLst/>
                        <a:defRPr/>
                      </a:pPr>
                      <a:endParaRPr kumimoji="1" lang="ja-JP" altLang="en-US" sz="105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742927" rtl="0" eaLnBrk="1" fontAlgn="auto" latinLnBrk="0" hangingPunct="1">
                        <a:lnSpc>
                          <a:spcPct val="100000"/>
                        </a:lnSpc>
                        <a:spcBef>
                          <a:spcPts val="0"/>
                        </a:spcBef>
                        <a:spcAft>
                          <a:spcPts val="0"/>
                        </a:spcAft>
                        <a:buClrTx/>
                        <a:buSzTx/>
                        <a:buFontTx/>
                        <a:buNone/>
                        <a:tabLst/>
                        <a:defRPr/>
                      </a:pPr>
                      <a:endParaRPr kumimoji="1" lang="ja-JP" altLang="en-US" sz="105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742927" rtl="0" eaLnBrk="1" fontAlgn="auto" latinLnBrk="0" hangingPunct="1">
                        <a:lnSpc>
                          <a:spcPct val="100000"/>
                        </a:lnSpc>
                        <a:spcBef>
                          <a:spcPts val="0"/>
                        </a:spcBef>
                        <a:spcAft>
                          <a:spcPts val="0"/>
                        </a:spcAft>
                        <a:buClrTx/>
                        <a:buSzTx/>
                        <a:buFontTx/>
                        <a:buNone/>
                        <a:tabLst/>
                        <a:defRPr/>
                      </a:pPr>
                      <a:endParaRPr kumimoji="1" lang="ja-JP" altLang="en-US" sz="105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742927" rtl="0" eaLnBrk="1" fontAlgn="auto" latinLnBrk="0" hangingPunct="1">
                        <a:lnSpc>
                          <a:spcPct val="100000"/>
                        </a:lnSpc>
                        <a:spcBef>
                          <a:spcPts val="0"/>
                        </a:spcBef>
                        <a:spcAft>
                          <a:spcPts val="0"/>
                        </a:spcAft>
                        <a:buClrTx/>
                        <a:buSzTx/>
                        <a:buFontTx/>
                        <a:buNone/>
                        <a:tabLst/>
                        <a:defRPr/>
                      </a:pPr>
                      <a:endParaRPr kumimoji="1" lang="ja-JP" altLang="en-US" sz="105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1" lang="ja-JP" altLang="en-US" sz="105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684574587"/>
                  </a:ext>
                </a:extLst>
              </a:tr>
              <a:tr h="216000">
                <a:tc>
                  <a:txBody>
                    <a:bodyPr/>
                    <a:lstStyle/>
                    <a:p>
                      <a:pPr algn="ctr"/>
                      <a:r>
                        <a:rPr kumimoji="1" lang="en-US" altLang="ja-JP" sz="1200">
                          <a:latin typeface="Meiryo UI" panose="020B0604030504040204" pitchFamily="50" charset="-128"/>
                          <a:ea typeface="Meiryo UI" panose="020B0604030504040204" pitchFamily="50" charset="-128"/>
                        </a:rPr>
                        <a:t>7</a:t>
                      </a:r>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rPr>
                        <a:t>赤ちゃんの駅</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sz="1050">
                          <a:latin typeface="Meiryo UI" panose="020B0604030504040204" pitchFamily="50" charset="-128"/>
                          <a:ea typeface="Meiryo UI" panose="020B0604030504040204" pitchFamily="50" charset="-128"/>
                        </a:rPr>
                        <a:t>〇</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1" lang="ja-JP" altLang="en-US" sz="105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sz="1050">
                          <a:latin typeface="Meiryo UI" panose="020B0604030504040204" pitchFamily="50" charset="-128"/>
                          <a:ea typeface="Meiryo UI" panose="020B0604030504040204" pitchFamily="50" charset="-128"/>
                        </a:rPr>
                        <a:t>〇</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sz="1050">
                          <a:latin typeface="Meiryo UI" panose="020B0604030504040204" pitchFamily="50" charset="-128"/>
                          <a:ea typeface="Meiryo UI" panose="020B0604030504040204" pitchFamily="50" charset="-128"/>
                        </a:rPr>
                        <a:t>〇</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sz="1050">
                          <a:latin typeface="Meiryo UI" panose="020B0604030504040204" pitchFamily="50" charset="-128"/>
                          <a:ea typeface="Meiryo UI" panose="020B0604030504040204" pitchFamily="50" charset="-128"/>
                        </a:rPr>
                        <a:t>〇</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sz="1050">
                          <a:latin typeface="Meiryo UI" panose="020B0604030504040204" pitchFamily="50" charset="-128"/>
                          <a:ea typeface="Meiryo UI" panose="020B0604030504040204" pitchFamily="50" charset="-128"/>
                        </a:rPr>
                        <a:t>〇</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1" lang="ja-JP" altLang="en-US" sz="105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789821126"/>
                  </a:ext>
                </a:extLst>
              </a:tr>
              <a:tr h="216000">
                <a:tc>
                  <a:txBody>
                    <a:bodyPr/>
                    <a:lstStyle/>
                    <a:p>
                      <a:pPr algn="ctr"/>
                      <a:r>
                        <a:rPr kumimoji="1" lang="en-US" altLang="ja-JP" sz="1200">
                          <a:latin typeface="Meiryo UI" panose="020B0604030504040204" pitchFamily="50" charset="-128"/>
                          <a:ea typeface="Meiryo UI" panose="020B0604030504040204" pitchFamily="50" charset="-128"/>
                        </a:rPr>
                        <a:t>8</a:t>
                      </a:r>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rPr>
                        <a:t>ゴミ集積場所一覧</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sz="1050">
                          <a:latin typeface="Meiryo UI" panose="020B0604030504040204" pitchFamily="50" charset="-128"/>
                          <a:ea typeface="Meiryo UI" panose="020B0604030504040204" pitchFamily="50" charset="-128"/>
                        </a:rPr>
                        <a:t>〇</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1" lang="ja-JP" altLang="en-US" sz="105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sz="1050">
                          <a:latin typeface="Meiryo UI" panose="020B0604030504040204" pitchFamily="50" charset="-128"/>
                          <a:ea typeface="Meiryo UI" panose="020B0604030504040204" pitchFamily="50" charset="-128"/>
                        </a:rPr>
                        <a:t>〇</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sz="1050">
                          <a:latin typeface="Meiryo UI" panose="020B0604030504040204" pitchFamily="50" charset="-128"/>
                          <a:ea typeface="Meiryo UI" panose="020B0604030504040204" pitchFamily="50" charset="-128"/>
                        </a:rPr>
                        <a:t>〇</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742927" rtl="0" eaLnBrk="1" fontAlgn="auto" latinLnBrk="0" hangingPunct="1">
                        <a:lnSpc>
                          <a:spcPct val="100000"/>
                        </a:lnSpc>
                        <a:spcBef>
                          <a:spcPts val="0"/>
                        </a:spcBef>
                        <a:spcAft>
                          <a:spcPts val="0"/>
                        </a:spcAft>
                        <a:buClrTx/>
                        <a:buSzTx/>
                        <a:buFontTx/>
                        <a:buNone/>
                        <a:tabLst/>
                        <a:defRPr/>
                      </a:pPr>
                      <a:endParaRPr kumimoji="1" lang="ja-JP" altLang="en-US" sz="105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742927" rtl="0" eaLnBrk="1" fontAlgn="auto" latinLnBrk="0" hangingPunct="1">
                        <a:lnSpc>
                          <a:spcPct val="100000"/>
                        </a:lnSpc>
                        <a:spcBef>
                          <a:spcPts val="0"/>
                        </a:spcBef>
                        <a:spcAft>
                          <a:spcPts val="0"/>
                        </a:spcAft>
                        <a:buClrTx/>
                        <a:buSzTx/>
                        <a:buFontTx/>
                        <a:buNone/>
                        <a:tabLst/>
                        <a:defRPr/>
                      </a:pPr>
                      <a:endParaRPr kumimoji="1" lang="ja-JP" altLang="en-US" sz="105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1" lang="ja-JP" altLang="en-US" sz="105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62441276"/>
                  </a:ext>
                </a:extLst>
              </a:tr>
              <a:tr h="216000">
                <a:tc>
                  <a:txBody>
                    <a:bodyPr/>
                    <a:lstStyle/>
                    <a:p>
                      <a:pPr algn="ctr"/>
                      <a:r>
                        <a:rPr kumimoji="1" lang="en-US" altLang="ja-JP" sz="1200">
                          <a:latin typeface="Meiryo UI" panose="020B0604030504040204" pitchFamily="50" charset="-128"/>
                          <a:ea typeface="Meiryo UI" panose="020B0604030504040204" pitchFamily="50" charset="-128"/>
                        </a:rPr>
                        <a:t>9</a:t>
                      </a:r>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rPr>
                        <a:t>観光ポイント</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1" lang="ja-JP" altLang="en-US" sz="105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1" lang="ja-JP" altLang="en-US" sz="105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742927"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〇</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742927"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〇</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742927"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〇</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742927"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〇</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sz="1050" dirty="0">
                          <a:latin typeface="Meiryo UI" panose="020B0604030504040204" pitchFamily="50" charset="-128"/>
                          <a:ea typeface="Meiryo UI" panose="020B0604030504040204" pitchFamily="50" charset="-128"/>
                        </a:rPr>
                        <a:t>〇</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488297032"/>
                  </a:ext>
                </a:extLst>
              </a:tr>
            </a:tbl>
          </a:graphicData>
        </a:graphic>
      </p:graphicFrame>
      <p:graphicFrame>
        <p:nvGraphicFramePr>
          <p:cNvPr id="9" name="表 9">
            <a:extLst>
              <a:ext uri="{FF2B5EF4-FFF2-40B4-BE49-F238E27FC236}">
                <a16:creationId xmlns:a16="http://schemas.microsoft.com/office/drawing/2014/main" id="{AE261C00-D8CC-958B-1BA9-13C4757023B0}"/>
              </a:ext>
            </a:extLst>
          </p:cNvPr>
          <p:cNvGraphicFramePr>
            <a:graphicFrameLocks noGrp="1"/>
          </p:cNvGraphicFramePr>
          <p:nvPr>
            <p:extLst>
              <p:ext uri="{D42A27DB-BD31-4B8C-83A1-F6EECF244321}">
                <p14:modId xmlns:p14="http://schemas.microsoft.com/office/powerpoint/2010/main" val="1137897144"/>
              </p:ext>
            </p:extLst>
          </p:nvPr>
        </p:nvGraphicFramePr>
        <p:xfrm>
          <a:off x="226159" y="4081594"/>
          <a:ext cx="9504001" cy="2583180"/>
        </p:xfrm>
        <a:graphic>
          <a:graphicData uri="http://schemas.openxmlformats.org/drawingml/2006/table">
            <a:tbl>
              <a:tblPr firstRow="1" bandRow="1">
                <a:tableStyleId>{5C22544A-7EE6-4342-B048-85BDC9FD1C3A}</a:tableStyleId>
              </a:tblPr>
              <a:tblGrid>
                <a:gridCol w="1258903">
                  <a:extLst>
                    <a:ext uri="{9D8B030D-6E8A-4147-A177-3AD203B41FA5}">
                      <a16:colId xmlns:a16="http://schemas.microsoft.com/office/drawing/2014/main" val="3391048511"/>
                    </a:ext>
                  </a:extLst>
                </a:gridCol>
                <a:gridCol w="439901">
                  <a:extLst>
                    <a:ext uri="{9D8B030D-6E8A-4147-A177-3AD203B41FA5}">
                      <a16:colId xmlns:a16="http://schemas.microsoft.com/office/drawing/2014/main" val="2815592049"/>
                    </a:ext>
                  </a:extLst>
                </a:gridCol>
                <a:gridCol w="4532050">
                  <a:extLst>
                    <a:ext uri="{9D8B030D-6E8A-4147-A177-3AD203B41FA5}">
                      <a16:colId xmlns:a16="http://schemas.microsoft.com/office/drawing/2014/main" val="2195982466"/>
                    </a:ext>
                  </a:extLst>
                </a:gridCol>
                <a:gridCol w="1258903">
                  <a:extLst>
                    <a:ext uri="{9D8B030D-6E8A-4147-A177-3AD203B41FA5}">
                      <a16:colId xmlns:a16="http://schemas.microsoft.com/office/drawing/2014/main" val="2383258597"/>
                    </a:ext>
                  </a:extLst>
                </a:gridCol>
                <a:gridCol w="2014244">
                  <a:extLst>
                    <a:ext uri="{9D8B030D-6E8A-4147-A177-3AD203B41FA5}">
                      <a16:colId xmlns:a16="http://schemas.microsoft.com/office/drawing/2014/main" val="205540152"/>
                    </a:ext>
                  </a:extLst>
                </a:gridCol>
              </a:tblGrid>
              <a:tr h="216000">
                <a:tc>
                  <a:txBody>
                    <a:bodyPr/>
                    <a:lstStyle/>
                    <a:p>
                      <a:r>
                        <a:rPr kumimoji="1" lang="en-US" altLang="ja-JP" sz="1050">
                          <a:latin typeface="Meiryo UI" panose="020B0604030504040204" pitchFamily="50" charset="-128"/>
                          <a:ea typeface="Meiryo UI" panose="020B0604030504040204" pitchFamily="50" charset="-128"/>
                        </a:rPr>
                        <a:t>GIF</a:t>
                      </a:r>
                      <a:r>
                        <a:rPr kumimoji="1" lang="ja-JP" altLang="en-US" sz="1050">
                          <a:latin typeface="Meiryo UI" panose="020B0604030504040204" pitchFamily="50" charset="-128"/>
                          <a:ea typeface="Meiryo UI" panose="020B0604030504040204" pitchFamily="50" charset="-128"/>
                        </a:rPr>
                        <a:t>データモデル名</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algn="l" fontAlgn="ctr"/>
                      <a:r>
                        <a:rPr lang="ja-JP" altLang="en-US" sz="1050" b="1" i="0" u="none" strike="noStrike">
                          <a:solidFill>
                            <a:schemeClr val="bg1"/>
                          </a:solidFill>
                          <a:effectLst/>
                          <a:latin typeface="Meiryo UI" panose="020B0604030504040204" pitchFamily="50" charset="-128"/>
                          <a:ea typeface="Meiryo UI" panose="020B0604030504040204" pitchFamily="50" charset="-128"/>
                        </a:rPr>
                        <a:t>作成にあたり準拠すべきルールやフォーマット等とその内容</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algn="l" fontAlgn="ctr"/>
                      <a:r>
                        <a:rPr lang="ja-JP" altLang="en-US" sz="1050" b="1" i="0" u="none" strike="noStrike">
                          <a:solidFill>
                            <a:schemeClr val="bg1"/>
                          </a:solidFill>
                          <a:effectLst/>
                          <a:latin typeface="Meiryo UI" panose="020B0604030504040204" pitchFamily="50" charset="-128"/>
                          <a:ea typeface="Meiryo UI" panose="020B0604030504040204" pitchFamily="50" charset="-128"/>
                        </a:rPr>
                        <a:t>作成にあたり準拠すべきルールやフォーマット等とその内容</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ja-JP" altLang="en-US" sz="1050" b="1" i="0" u="none" strike="noStrike">
                          <a:solidFill>
                            <a:schemeClr val="bg1"/>
                          </a:solidFill>
                          <a:effectLst/>
                          <a:latin typeface="Meiryo UI" panose="020B0604030504040204" pitchFamily="50" charset="-128"/>
                          <a:ea typeface="Meiryo UI" panose="020B0604030504040204" pitchFamily="50" charset="-128"/>
                        </a:rPr>
                        <a:t>使用時の注意事項</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50">
                          <a:latin typeface="Meiryo UI" panose="020B0604030504040204" pitchFamily="50" charset="-128"/>
                          <a:ea typeface="Meiryo UI" panose="020B0604030504040204" pitchFamily="50" charset="-128"/>
                        </a:rPr>
                        <a:t>GIF</a:t>
                      </a:r>
                      <a:r>
                        <a:rPr kumimoji="1" lang="ja-JP" altLang="en-US" sz="1050">
                          <a:latin typeface="Meiryo UI" panose="020B0604030504040204" pitchFamily="50" charset="-128"/>
                          <a:ea typeface="Meiryo UI" panose="020B0604030504040204" pitchFamily="50" charset="-128"/>
                        </a:rPr>
                        <a:t>の参照データモデル</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382554126"/>
                  </a:ext>
                </a:extLst>
              </a:tr>
              <a:tr h="216000">
                <a:tc>
                  <a:txBody>
                    <a:bodyPr/>
                    <a:lstStyle/>
                    <a:p>
                      <a:r>
                        <a:rPr kumimoji="1" lang="ja-JP" altLang="en-US" sz="1050">
                          <a:latin typeface="Meiryo UI" panose="020B0604030504040204" pitchFamily="50" charset="-128"/>
                          <a:ea typeface="Meiryo UI" panose="020B0604030504040204" pitchFamily="50" charset="-128"/>
                        </a:rPr>
                        <a:t>住所</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8">
                  <a:txBody>
                    <a:bodyPr/>
                    <a:lstStyle/>
                    <a:p>
                      <a:pPr marL="0" marR="0" lvl="0" indent="0" algn="l" defTabSz="742927"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データ項目定義書、フォーマット標準例</a:t>
                      </a:r>
                    </a:p>
                  </a:txBody>
                  <a:tcPr vert="eaVert"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050">
                          <a:latin typeface="Meiryo UI" panose="020B0604030504040204" pitchFamily="50" charset="-128"/>
                          <a:ea typeface="Meiryo UI" panose="020B0604030504040204" pitchFamily="50" charset="-128"/>
                        </a:rPr>
                        <a:t>国内の住所を記述する場合のデータモデル。</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8">
                  <a:txBody>
                    <a:bodyPr/>
                    <a:lstStyle/>
                    <a:p>
                      <a:r>
                        <a:rPr kumimoji="1" lang="ja-JP" altLang="en-US" sz="1050">
                          <a:latin typeface="Meiryo UI" panose="020B0604030504040204" pitchFamily="50" charset="-128"/>
                          <a:ea typeface="Meiryo UI" panose="020B0604030504040204" pitchFamily="50" charset="-128"/>
                        </a:rPr>
                        <a:t>各データモデルのガイドブックに記載された内容をご参照ください。</a:t>
                      </a:r>
                      <a:endParaRPr kumimoji="1" lang="en-US" altLang="ja-JP" sz="1050">
                        <a:latin typeface="Meiryo UI" panose="020B0604030504040204" pitchFamily="50" charset="-128"/>
                        <a:ea typeface="Meiryo UI" panose="020B0604030504040204" pitchFamily="50" charset="-128"/>
                      </a:endParaRPr>
                    </a:p>
                  </a:txBody>
                  <a:tcPr vert="eaVert"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050">
                          <a:latin typeface="Meiryo UI" panose="020B0604030504040204" pitchFamily="50" charset="-128"/>
                          <a:ea typeface="Meiryo UI" panose="020B0604030504040204" pitchFamily="50" charset="-128"/>
                        </a:rPr>
                        <a:t>コアデータモデル</a:t>
                      </a:r>
                      <a:r>
                        <a:rPr kumimoji="1" lang="en-US" altLang="ja-JP" sz="1050">
                          <a:latin typeface="Meiryo UI" panose="020B0604030504040204" pitchFamily="50" charset="-128"/>
                          <a:ea typeface="Meiryo UI" panose="020B0604030504040204" pitchFamily="50" charset="-128"/>
                        </a:rPr>
                        <a:t>_</a:t>
                      </a:r>
                      <a:r>
                        <a:rPr kumimoji="1" lang="ja-JP" altLang="en-US" sz="1050">
                          <a:latin typeface="Meiryo UI" panose="020B0604030504040204" pitchFamily="50" charset="-128"/>
                          <a:ea typeface="Meiryo UI" panose="020B0604030504040204" pitchFamily="50" charset="-128"/>
                        </a:rPr>
                        <a:t>住所</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454533515"/>
                  </a:ext>
                </a:extLst>
              </a:tr>
              <a:tr h="216000">
                <a:tc>
                  <a:txBody>
                    <a:bodyPr/>
                    <a:lstStyle/>
                    <a:p>
                      <a:r>
                        <a:rPr kumimoji="1" lang="ja-JP" altLang="en-US" sz="1050">
                          <a:latin typeface="Meiryo UI" panose="020B0604030504040204" pitchFamily="50" charset="-128"/>
                          <a:ea typeface="Meiryo UI" panose="020B0604030504040204" pitchFamily="50" charset="-128"/>
                        </a:rPr>
                        <a:t>法人</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endParaRPr kumimoji="1" lang="ja-JP" altLang="en-US" sz="105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050">
                          <a:latin typeface="Meiryo UI" panose="020B0604030504040204" pitchFamily="50" charset="-128"/>
                          <a:ea typeface="Meiryo UI" panose="020B0604030504040204" pitchFamily="50" charset="-128"/>
                        </a:rPr>
                        <a:t>事業所などの法人の情報を記述するためのデータモデル。</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endParaRPr kumimoji="1" lang="ja-JP" altLang="en-US" sz="105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050">
                          <a:latin typeface="Meiryo UI" panose="020B0604030504040204" pitchFamily="50" charset="-128"/>
                          <a:ea typeface="Meiryo UI" panose="020B0604030504040204" pitchFamily="50" charset="-128"/>
                        </a:rPr>
                        <a:t>コアデータモデル</a:t>
                      </a:r>
                      <a:r>
                        <a:rPr kumimoji="1" lang="en-US" altLang="ja-JP" sz="1050">
                          <a:latin typeface="Meiryo UI" panose="020B0604030504040204" pitchFamily="50" charset="-128"/>
                          <a:ea typeface="Meiryo UI" panose="020B0604030504040204" pitchFamily="50" charset="-128"/>
                        </a:rPr>
                        <a:t>_</a:t>
                      </a:r>
                      <a:r>
                        <a:rPr kumimoji="1" lang="ja-JP" altLang="en-US" sz="1050">
                          <a:latin typeface="Meiryo UI" panose="020B0604030504040204" pitchFamily="50" charset="-128"/>
                          <a:ea typeface="Meiryo UI" panose="020B0604030504040204" pitchFamily="50" charset="-128"/>
                        </a:rPr>
                        <a:t>法人</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961917579"/>
                  </a:ext>
                </a:extLst>
              </a:tr>
              <a:tr h="216000">
                <a:tc>
                  <a:txBody>
                    <a:bodyPr/>
                    <a:lstStyle/>
                    <a:p>
                      <a:r>
                        <a:rPr kumimoji="1" lang="ja-JP" altLang="en-US" sz="1050">
                          <a:latin typeface="Meiryo UI" panose="020B0604030504040204" pitchFamily="50" charset="-128"/>
                          <a:ea typeface="Meiryo UI" panose="020B0604030504040204" pitchFamily="50" charset="-128"/>
                        </a:rPr>
                        <a:t>連絡先</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endParaRPr kumimoji="1" lang="ja-JP" altLang="en-US" sz="105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050">
                          <a:latin typeface="Meiryo UI" panose="020B0604030504040204" pitchFamily="50" charset="-128"/>
                          <a:ea typeface="Meiryo UI" panose="020B0604030504040204" pitchFamily="50" charset="-128"/>
                        </a:rPr>
                        <a:t>個人や法人、施設の連絡先を記述する際のデータモデル。</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endParaRPr kumimoji="1" lang="ja-JP" altLang="en-US" sz="105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050">
                          <a:latin typeface="Meiryo UI" panose="020B0604030504040204" pitchFamily="50" charset="-128"/>
                          <a:ea typeface="Meiryo UI" panose="020B0604030504040204" pitchFamily="50" charset="-128"/>
                        </a:rPr>
                        <a:t>コアデータモデル</a:t>
                      </a:r>
                      <a:r>
                        <a:rPr kumimoji="1" lang="en-US" altLang="ja-JP" sz="1050">
                          <a:latin typeface="Meiryo UI" panose="020B0604030504040204" pitchFamily="50" charset="-128"/>
                          <a:ea typeface="Meiryo UI" panose="020B0604030504040204" pitchFamily="50" charset="-128"/>
                        </a:rPr>
                        <a:t>_</a:t>
                      </a:r>
                      <a:r>
                        <a:rPr kumimoji="1" lang="ja-JP" altLang="en-US" sz="1050">
                          <a:latin typeface="Meiryo UI" panose="020B0604030504040204" pitchFamily="50" charset="-128"/>
                          <a:ea typeface="Meiryo UI" panose="020B0604030504040204" pitchFamily="50" charset="-128"/>
                        </a:rPr>
                        <a:t>連絡先</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731645115"/>
                  </a:ext>
                </a:extLst>
              </a:tr>
              <a:tr h="216000">
                <a:tc>
                  <a:txBody>
                    <a:bodyPr/>
                    <a:lstStyle/>
                    <a:p>
                      <a:r>
                        <a:rPr kumimoji="1" lang="ja-JP" altLang="en-US" sz="1050">
                          <a:latin typeface="Meiryo UI" panose="020B0604030504040204" pitchFamily="50" charset="-128"/>
                          <a:ea typeface="Meiryo UI" panose="020B0604030504040204" pitchFamily="50" charset="-128"/>
                        </a:rPr>
                        <a:t>アクセシビリティ</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endParaRPr kumimoji="1" lang="ja-JP" altLang="en-US" sz="105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050">
                          <a:latin typeface="Meiryo UI" panose="020B0604030504040204" pitchFamily="50" charset="-128"/>
                          <a:ea typeface="Meiryo UI" panose="020B0604030504040204" pitchFamily="50" charset="-128"/>
                        </a:rPr>
                        <a:t>施設やイベント開催時に、利用者にバリアフリーの状況や対応可能な介助の種類など、アクセシビリティに関する情報を伝えるときのデータモデル。</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endParaRPr kumimoji="1" lang="ja-JP" altLang="en-US" sz="105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050">
                          <a:latin typeface="Meiryo UI" panose="020B0604030504040204" pitchFamily="50" charset="-128"/>
                          <a:ea typeface="Meiryo UI" panose="020B0604030504040204" pitchFamily="50" charset="-128"/>
                        </a:rPr>
                        <a:t>コアデータモデル</a:t>
                      </a:r>
                      <a:r>
                        <a:rPr kumimoji="1" lang="en-US" altLang="ja-JP" sz="1050">
                          <a:latin typeface="Meiryo UI" panose="020B0604030504040204" pitchFamily="50" charset="-128"/>
                          <a:ea typeface="Meiryo UI" panose="020B0604030504040204" pitchFamily="50" charset="-128"/>
                        </a:rPr>
                        <a:t>_</a:t>
                      </a:r>
                      <a:r>
                        <a:rPr kumimoji="1" lang="ja-JP" altLang="en-US" sz="1050">
                          <a:latin typeface="Meiryo UI" panose="020B0604030504040204" pitchFamily="50" charset="-128"/>
                          <a:ea typeface="Meiryo UI" panose="020B0604030504040204" pitchFamily="50" charset="-128"/>
                        </a:rPr>
                        <a:t>アクセシビリティ</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844472695"/>
                  </a:ext>
                </a:extLst>
              </a:tr>
              <a:tr h="216000">
                <a:tc>
                  <a:txBody>
                    <a:bodyPr/>
                    <a:lstStyle/>
                    <a:p>
                      <a:r>
                        <a:rPr kumimoji="1" lang="ja-JP" altLang="en-US" sz="1050">
                          <a:latin typeface="Meiryo UI" panose="020B0604030504040204" pitchFamily="50" charset="-128"/>
                          <a:ea typeface="Meiryo UI" panose="020B0604030504040204" pitchFamily="50" charset="-128"/>
                        </a:rPr>
                        <a:t>子育て支援</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endParaRPr kumimoji="1" lang="ja-JP" altLang="en-US" sz="105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050">
                          <a:latin typeface="Meiryo UI" panose="020B0604030504040204" pitchFamily="50" charset="-128"/>
                          <a:ea typeface="Meiryo UI" panose="020B0604030504040204" pitchFamily="50" charset="-128"/>
                        </a:rPr>
                        <a:t>施設やイベント開催時に、利用者に授乳室の有無や子供預かり施設の有無などの子育て支援関連の情報を伝えるときのデータモデル。</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endParaRPr kumimoji="1" lang="ja-JP" altLang="en-US" sz="105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050">
                          <a:latin typeface="Meiryo UI" panose="020B0604030504040204" pitchFamily="50" charset="-128"/>
                          <a:ea typeface="Meiryo UI" panose="020B0604030504040204" pitchFamily="50" charset="-128"/>
                        </a:rPr>
                        <a:t>コアデータモデル</a:t>
                      </a:r>
                      <a:r>
                        <a:rPr kumimoji="1" lang="en-US" altLang="ja-JP" sz="1050">
                          <a:latin typeface="Meiryo UI" panose="020B0604030504040204" pitchFamily="50" charset="-128"/>
                          <a:ea typeface="Meiryo UI" panose="020B0604030504040204" pitchFamily="50" charset="-128"/>
                        </a:rPr>
                        <a:t>_</a:t>
                      </a:r>
                      <a:r>
                        <a:rPr kumimoji="1" lang="ja-JP" altLang="en-US" sz="1050">
                          <a:latin typeface="Meiryo UI" panose="020B0604030504040204" pitchFamily="50" charset="-128"/>
                          <a:ea typeface="Meiryo UI" panose="020B0604030504040204" pitchFamily="50" charset="-128"/>
                        </a:rPr>
                        <a:t>子育て支援情報</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902019556"/>
                  </a:ext>
                </a:extLst>
              </a:tr>
              <a:tr h="216000">
                <a:tc>
                  <a:txBody>
                    <a:bodyPr/>
                    <a:lstStyle/>
                    <a:p>
                      <a:r>
                        <a:rPr kumimoji="1" lang="ja-JP" altLang="en-US" sz="1050">
                          <a:latin typeface="Meiryo UI" panose="020B0604030504040204" pitchFamily="50" charset="-128"/>
                          <a:ea typeface="Meiryo UI" panose="020B0604030504040204" pitchFamily="50" charset="-128"/>
                        </a:rPr>
                        <a:t>設備</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endParaRPr kumimoji="1" lang="ja-JP" altLang="en-US" sz="105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050">
                          <a:latin typeface="Meiryo UI" panose="020B0604030504040204" pitchFamily="50" charset="-128"/>
                          <a:ea typeface="Meiryo UI" panose="020B0604030504040204" pitchFamily="50" charset="-128"/>
                        </a:rPr>
                        <a:t>設備の情報を記述するためのデータモデル。</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endParaRPr kumimoji="1" lang="ja-JP" altLang="en-US" sz="105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050">
                          <a:latin typeface="Meiryo UI" panose="020B0604030504040204" pitchFamily="50" charset="-128"/>
                          <a:ea typeface="Meiryo UI" panose="020B0604030504040204" pitchFamily="50" charset="-128"/>
                        </a:rPr>
                        <a:t>コアデータモデル</a:t>
                      </a:r>
                      <a:r>
                        <a:rPr kumimoji="1" lang="en-US" altLang="ja-JP" sz="1050">
                          <a:latin typeface="Meiryo UI" panose="020B0604030504040204" pitchFamily="50" charset="-128"/>
                          <a:ea typeface="Meiryo UI" panose="020B0604030504040204" pitchFamily="50" charset="-128"/>
                        </a:rPr>
                        <a:t>_</a:t>
                      </a:r>
                      <a:r>
                        <a:rPr kumimoji="1" lang="ja-JP" altLang="en-US" sz="1050">
                          <a:latin typeface="Meiryo UI" panose="020B0604030504040204" pitchFamily="50" charset="-128"/>
                          <a:ea typeface="Meiryo UI" panose="020B0604030504040204" pitchFamily="50" charset="-128"/>
                        </a:rPr>
                        <a:t>設備</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692699550"/>
                  </a:ext>
                </a:extLst>
              </a:tr>
              <a:tr h="216000">
                <a:tc>
                  <a:txBody>
                    <a:bodyPr/>
                    <a:lstStyle/>
                    <a:p>
                      <a:r>
                        <a:rPr kumimoji="1" lang="ja-JP" altLang="en-US" sz="1050">
                          <a:latin typeface="Meiryo UI" panose="020B0604030504040204" pitchFamily="50" charset="-128"/>
                          <a:ea typeface="Meiryo UI" panose="020B0604030504040204" pitchFamily="50" charset="-128"/>
                        </a:rPr>
                        <a:t>施設</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endParaRPr kumimoji="1" lang="ja-JP" altLang="en-US" sz="105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050">
                          <a:latin typeface="Meiryo UI" panose="020B0604030504040204" pitchFamily="50" charset="-128"/>
                          <a:ea typeface="Meiryo UI" panose="020B0604030504040204" pitchFamily="50" charset="-128"/>
                        </a:rPr>
                        <a:t>行政が管理する施設の情報を記述するためのデータモデル。</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endParaRPr kumimoji="1" lang="ja-JP" altLang="en-US" sz="105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050">
                          <a:latin typeface="Meiryo UI" panose="020B0604030504040204" pitchFamily="50" charset="-128"/>
                          <a:ea typeface="Meiryo UI" panose="020B0604030504040204" pitchFamily="50" charset="-128"/>
                        </a:rPr>
                        <a:t>コアデータモデル</a:t>
                      </a:r>
                      <a:r>
                        <a:rPr kumimoji="1" lang="en-US" altLang="ja-JP" sz="1050">
                          <a:latin typeface="Meiryo UI" panose="020B0604030504040204" pitchFamily="50" charset="-128"/>
                          <a:ea typeface="Meiryo UI" panose="020B0604030504040204" pitchFamily="50" charset="-128"/>
                        </a:rPr>
                        <a:t>_</a:t>
                      </a:r>
                      <a:r>
                        <a:rPr kumimoji="1" lang="ja-JP" altLang="en-US" sz="1050">
                          <a:latin typeface="Meiryo UI" panose="020B0604030504040204" pitchFamily="50" charset="-128"/>
                          <a:ea typeface="Meiryo UI" panose="020B0604030504040204" pitchFamily="50" charset="-128"/>
                        </a:rPr>
                        <a:t>施設</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274012695"/>
                  </a:ext>
                </a:extLst>
              </a:tr>
              <a:tr h="216000">
                <a:tc>
                  <a:txBody>
                    <a:bodyPr/>
                    <a:lstStyle/>
                    <a:p>
                      <a:r>
                        <a:rPr kumimoji="1" lang="ja-JP" altLang="en-US" sz="1050">
                          <a:latin typeface="Meiryo UI" panose="020B0604030504040204" pitchFamily="50" charset="-128"/>
                          <a:ea typeface="Meiryo UI" panose="020B0604030504040204" pitchFamily="50" charset="-128"/>
                        </a:rPr>
                        <a:t>地物・地点</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endParaRPr kumimoji="1" lang="ja-JP" altLang="en-US" sz="105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050">
                          <a:latin typeface="Meiryo UI" panose="020B0604030504040204" pitchFamily="50" charset="-128"/>
                          <a:ea typeface="Meiryo UI" panose="020B0604030504040204" pitchFamily="50" charset="-128"/>
                        </a:rPr>
                        <a:t>建物や設備などではなく、地点を示すときに参照するデータモデル。</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endParaRPr kumimoji="1" lang="ja-JP" altLang="en-US" sz="105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地域サービス・データモデル</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423538545"/>
                  </a:ext>
                </a:extLst>
              </a:tr>
            </a:tbl>
          </a:graphicData>
        </a:graphic>
      </p:graphicFrame>
    </p:spTree>
    <p:extLst>
      <p:ext uri="{BB962C8B-B14F-4D97-AF65-F5344CB8AC3E}">
        <p14:creationId xmlns:p14="http://schemas.microsoft.com/office/powerpoint/2010/main" val="36328536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2">
            <a:extLst>
              <a:ext uri="{FF2B5EF4-FFF2-40B4-BE49-F238E27FC236}">
                <a16:creationId xmlns:a16="http://schemas.microsoft.com/office/drawing/2014/main" id="{5E6EE560-2047-39FB-CD31-10E8D9E92D17}"/>
              </a:ext>
            </a:extLst>
          </p:cNvPr>
          <p:cNvSpPr>
            <a:spLocks noGrp="1"/>
          </p:cNvSpPr>
          <p:nvPr>
            <p:ph type="title"/>
          </p:nvPr>
        </p:nvSpPr>
        <p:spPr>
          <a:xfrm>
            <a:off x="648000" y="576000"/>
            <a:ext cx="8543925" cy="424732"/>
          </a:xfrm>
        </p:spPr>
        <p:txBody>
          <a:bodyPr/>
          <a:lstStyle/>
          <a:p>
            <a:r>
              <a:rPr lang="ja-JP" altLang="en-US" sz="2400" b="0" dirty="0">
                <a:latin typeface="Meiryo UI" panose="020B0604030504040204" pitchFamily="50" charset="-128"/>
                <a:ea typeface="Meiryo UI" panose="020B0604030504040204" pitchFamily="50" charset="-128"/>
                <a:cs typeface="Meiryo UI" panose="020B0604030504040204" pitchFamily="50" charset="-128"/>
              </a:rPr>
              <a:t>追加自治体標準オープンデータセット一覧（２）</a:t>
            </a:r>
            <a:endParaRPr kumimoji="1" lang="ja-JP" altLang="en-US" sz="2400" b="0" dirty="0"/>
          </a:p>
        </p:txBody>
      </p:sp>
      <p:graphicFrame>
        <p:nvGraphicFramePr>
          <p:cNvPr id="6" name="表 5">
            <a:extLst>
              <a:ext uri="{FF2B5EF4-FFF2-40B4-BE49-F238E27FC236}">
                <a16:creationId xmlns:a16="http://schemas.microsoft.com/office/drawing/2014/main" id="{A72A2E6E-ABDA-7F04-3DED-B061B9A822BC}"/>
              </a:ext>
            </a:extLst>
          </p:cNvPr>
          <p:cNvGraphicFramePr>
            <a:graphicFrameLocks noGrp="1"/>
          </p:cNvGraphicFramePr>
          <p:nvPr>
            <p:extLst>
              <p:ext uri="{D42A27DB-BD31-4B8C-83A1-F6EECF244321}">
                <p14:modId xmlns:p14="http://schemas.microsoft.com/office/powerpoint/2010/main" val="2304297461"/>
              </p:ext>
            </p:extLst>
          </p:nvPr>
        </p:nvGraphicFramePr>
        <p:xfrm>
          <a:off x="56999" y="1008000"/>
          <a:ext cx="9792616" cy="5333899"/>
        </p:xfrm>
        <a:graphic>
          <a:graphicData uri="http://schemas.openxmlformats.org/drawingml/2006/table">
            <a:tbl>
              <a:tblPr firstRow="1" bandRow="1">
                <a:tableStyleId>{5C22544A-7EE6-4342-B048-85BDC9FD1C3A}</a:tableStyleId>
              </a:tblPr>
              <a:tblGrid>
                <a:gridCol w="334984">
                  <a:extLst>
                    <a:ext uri="{9D8B030D-6E8A-4147-A177-3AD203B41FA5}">
                      <a16:colId xmlns:a16="http://schemas.microsoft.com/office/drawing/2014/main" val="20000"/>
                    </a:ext>
                  </a:extLst>
                </a:gridCol>
                <a:gridCol w="1512000">
                  <a:extLst>
                    <a:ext uri="{9D8B030D-6E8A-4147-A177-3AD203B41FA5}">
                      <a16:colId xmlns:a16="http://schemas.microsoft.com/office/drawing/2014/main" val="20002"/>
                    </a:ext>
                  </a:extLst>
                </a:gridCol>
                <a:gridCol w="595528">
                  <a:extLst>
                    <a:ext uri="{9D8B030D-6E8A-4147-A177-3AD203B41FA5}">
                      <a16:colId xmlns:a16="http://schemas.microsoft.com/office/drawing/2014/main" val="20003"/>
                    </a:ext>
                  </a:extLst>
                </a:gridCol>
                <a:gridCol w="2808000">
                  <a:extLst>
                    <a:ext uri="{9D8B030D-6E8A-4147-A177-3AD203B41FA5}">
                      <a16:colId xmlns:a16="http://schemas.microsoft.com/office/drawing/2014/main" val="20005"/>
                    </a:ext>
                  </a:extLst>
                </a:gridCol>
                <a:gridCol w="669968">
                  <a:extLst>
                    <a:ext uri="{9D8B030D-6E8A-4147-A177-3AD203B41FA5}">
                      <a16:colId xmlns:a16="http://schemas.microsoft.com/office/drawing/2014/main" val="20006"/>
                    </a:ext>
                  </a:extLst>
                </a:gridCol>
                <a:gridCol w="2160000">
                  <a:extLst>
                    <a:ext uri="{9D8B030D-6E8A-4147-A177-3AD203B41FA5}">
                      <a16:colId xmlns:a16="http://schemas.microsoft.com/office/drawing/2014/main" val="20007"/>
                    </a:ext>
                  </a:extLst>
                </a:gridCol>
                <a:gridCol w="1712136">
                  <a:extLst>
                    <a:ext uri="{9D8B030D-6E8A-4147-A177-3AD203B41FA5}">
                      <a16:colId xmlns:a16="http://schemas.microsoft.com/office/drawing/2014/main" val="20008"/>
                    </a:ext>
                  </a:extLst>
                </a:gridCol>
              </a:tblGrid>
              <a:tr h="404295">
                <a:tc>
                  <a:txBody>
                    <a:bodyPr/>
                    <a:lstStyle/>
                    <a:p>
                      <a:pPr algn="l" fontAlgn="ctr"/>
                      <a:r>
                        <a:rPr lang="en-US" altLang="ja-JP" sz="1100" b="1" i="0" u="none" strike="noStrike">
                          <a:solidFill>
                            <a:schemeClr val="bg1"/>
                          </a:solidFill>
                          <a:effectLst/>
                          <a:latin typeface="Meiryo UI" panose="020B0604030504040204" pitchFamily="50" charset="-128"/>
                          <a:ea typeface="Meiryo UI" panose="020B0604030504040204" pitchFamily="50" charset="-128"/>
                        </a:rPr>
                        <a:t>#</a:t>
                      </a:r>
                      <a:endParaRPr lang="ja-JP" altLang="en-US" sz="1100" b="1" i="0" u="none" strike="noStrike">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データ名</a:t>
                      </a:r>
                    </a:p>
                  </a:txBody>
                  <a:tcPr marL="36000" marR="36000" marT="36000" marB="36000" anchor="ctr"/>
                </a:tc>
                <a:tc gridSpan="2">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作成にあたり準拠すべきルールやフォーマット等と</a:t>
                      </a:r>
                      <a:endParaRPr lang="en-US" altLang="ja-JP" sz="1100" b="1" i="0" u="none" strike="noStrike">
                        <a:solidFill>
                          <a:schemeClr val="bg1"/>
                        </a:solidFill>
                        <a:effectLst/>
                        <a:latin typeface="Meiryo UI" panose="020B0604030504040204" pitchFamily="50" charset="-128"/>
                        <a:ea typeface="Meiryo UI" panose="020B0604030504040204" pitchFamily="50" charset="-128"/>
                      </a:endParaRPr>
                    </a:p>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その内容</a:t>
                      </a:r>
                    </a:p>
                  </a:txBody>
                  <a:tcPr marL="36000" marR="36000" marT="36000" marB="36000" anchor="ctr"/>
                </a:tc>
                <a:tc hMerge="1">
                  <a:txBody>
                    <a:bodyPr/>
                    <a:lstStyle/>
                    <a:p>
                      <a:pPr algn="l" fontAlgn="ctr"/>
                      <a:endParaRPr lang="ja-JP" altLang="en-US" sz="1100" b="1" i="0" u="none" strike="noStrike">
                        <a:solidFill>
                          <a:srgbClr val="FFFFFF"/>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使用時の注意事項</a:t>
                      </a:r>
                    </a:p>
                  </a:txBody>
                  <a:tcPr marL="36000" marR="36000" marT="36000" marB="36000" anchor="ctr"/>
                </a:tc>
                <a:tc>
                  <a:txBody>
                    <a:bodyPr/>
                    <a:lstStyle/>
                    <a:p>
                      <a:pPr algn="l" fontAlgn="ctr"/>
                      <a:r>
                        <a:rPr lang="ja-JP" altLang="en-US" sz="1100" b="1" i="0" u="none" strike="noStrike">
                          <a:solidFill>
                            <a:srgbClr val="FFFFFF"/>
                          </a:solidFill>
                          <a:effectLst/>
                          <a:latin typeface="Meiryo UI" panose="020B0604030504040204" pitchFamily="50" charset="-128"/>
                          <a:ea typeface="Meiryo UI" panose="020B0604030504040204" pitchFamily="50" charset="-128"/>
                        </a:rPr>
                        <a:t>オープンデータとして公開することによる効果</a:t>
                      </a:r>
                    </a:p>
                  </a:txBody>
                  <a:tcPr marL="36000" marR="36000" marT="36000" marB="36000" anchor="ctr"/>
                </a:tc>
                <a:tc>
                  <a:txBody>
                    <a:bodyPr/>
                    <a:lstStyle/>
                    <a:p>
                      <a:pPr algn="l" fontAlgn="ctr"/>
                      <a:r>
                        <a:rPr lang="ja-JP" altLang="en-US" sz="1100" b="1" i="0" u="none" strike="noStrike">
                          <a:solidFill>
                            <a:srgbClr val="FFFFFF"/>
                          </a:solidFill>
                          <a:effectLst/>
                          <a:latin typeface="Meiryo UI" panose="020B0604030504040204" pitchFamily="50" charset="-128"/>
                          <a:ea typeface="Meiryo UI" panose="020B0604030504040204" pitchFamily="50" charset="-128"/>
                        </a:rPr>
                        <a:t>想定されるユースケース</a:t>
                      </a:r>
                    </a:p>
                  </a:txBody>
                  <a:tcPr marL="36000" marR="36000" marT="36000" marB="36000" anchor="ctr"/>
                </a:tc>
                <a:extLst>
                  <a:ext uri="{0D108BD9-81ED-4DB2-BD59-A6C34878D82A}">
                    <a16:rowId xmlns:a16="http://schemas.microsoft.com/office/drawing/2014/main" val="10000"/>
                  </a:ext>
                </a:extLst>
              </a:tr>
              <a:tr h="2068406">
                <a:tc>
                  <a:txBody>
                    <a:bodyPr/>
                    <a:lstStyle/>
                    <a:p>
                      <a:pPr algn="r"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１</a:t>
                      </a:r>
                      <a:endParaRPr lang="zh-TW"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marL="0" marR="0" lvl="0" indent="0" algn="l" defTabSz="742927" rtl="0" eaLnBrk="1" fontAlgn="t"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防災行政無線設置一覧</a:t>
                      </a:r>
                      <a:endParaRPr lang="zh-TW"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tc>
                <a:tc rowSpan="2">
                  <a:txBody>
                    <a:bodyPr/>
                    <a:lstStyle/>
                    <a:p>
                      <a:pPr algn="ctr"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データ項目定義書</a:t>
                      </a:r>
                    </a:p>
                  </a:txBody>
                  <a:tcPr marL="36000" marR="36000" marT="36000" marB="36000" vert="eaVert" anchor="ctr"/>
                </a:tc>
                <a:tc>
                  <a:txBody>
                    <a:bodyPr/>
                    <a:lstStyle/>
                    <a:p>
                      <a:pPr marL="0" marR="0" lvl="0" indent="0" algn="l" defTabSz="742927" rtl="0" eaLnBrk="1" fontAlgn="t" latinLnBrk="0" hangingPunct="1">
                        <a:lnSpc>
                          <a:spcPct val="100000"/>
                        </a:lnSpc>
                        <a:spcBef>
                          <a:spcPts val="0"/>
                        </a:spcBef>
                        <a:spcAft>
                          <a:spcPts val="0"/>
                        </a:spcAft>
                        <a:buClrTx/>
                        <a:buSzTx/>
                        <a:buFontTx/>
                        <a:buNone/>
                        <a:tabLst/>
                        <a:defRPr/>
                      </a:pP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説明</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市区町村が設置している防災行政無線の設置場所の一覧</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p>
                      <a:pPr marL="0" marR="0" lvl="0" indent="0" algn="l" defTabSz="742927" rtl="0" eaLnBrk="1" fontAlgn="t" latinLnBrk="0" hangingPunct="1">
                        <a:lnSpc>
                          <a:spcPct val="100000"/>
                        </a:lnSpc>
                        <a:spcBef>
                          <a:spcPts val="0"/>
                        </a:spcBef>
                        <a:spcAft>
                          <a:spcPts val="0"/>
                        </a:spcAft>
                        <a:buClrTx/>
                        <a:buSzTx/>
                        <a:buFontTx/>
                        <a:buNone/>
                        <a:tabLst/>
                        <a:defRPr/>
                      </a:pP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データの単位</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防災行政無線単位で一意。</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p>
                      <a:pPr marL="0" marR="0" lvl="0" indent="0" algn="l" defTabSz="742927" rtl="0" eaLnBrk="1" fontAlgn="t" latinLnBrk="0" hangingPunct="1">
                        <a:lnSpc>
                          <a:spcPct val="100000"/>
                        </a:lnSpc>
                        <a:spcBef>
                          <a:spcPts val="0"/>
                        </a:spcBef>
                        <a:spcAft>
                          <a:spcPts val="0"/>
                        </a:spcAft>
                        <a:buClrTx/>
                        <a:buSzTx/>
                        <a:buFontTx/>
                        <a:buNone/>
                        <a:tabLst/>
                        <a:defRPr/>
                      </a:pP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更新頻度の想定</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防災行政無線の新規設置、撤去、場所の変更等があったタイミングでの更新。</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tc>
                <a:tc rowSpan="2">
                  <a:txBody>
                    <a:bodyPr/>
                    <a:lstStyle/>
                    <a:p>
                      <a:pPr algn="ctr"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項目定義書、参照するデータモデルのガイドブックをご参照ください。</a:t>
                      </a:r>
                    </a:p>
                  </a:txBody>
                  <a:tcPr marL="36000" marR="36000" marT="36000" marB="36000" vert="eaVert" anchor="ctr"/>
                </a:tc>
                <a:tc>
                  <a:txBody>
                    <a:bodyPr/>
                    <a:lstStyle/>
                    <a:p>
                      <a:pPr algn="l"/>
                      <a:r>
                        <a:rPr kumimoji="1" lang="ja-JP" altLang="en-US" sz="1100">
                          <a:latin typeface="Meiryo UI" panose="020B0604030504040204" pitchFamily="50" charset="-128"/>
                          <a:ea typeface="Meiryo UI" panose="020B0604030504040204" pitchFamily="50" charset="-128"/>
                        </a:rPr>
                        <a:t>地方公共団体が住民に対して防災情報や行政情報を発信する防災行政無線は、災害などによる住民の生命に直結するケースもある重要な情報発信手段であるが、拡声放送の難聴地区にあたる地域では、緊急時などの情報を的確に届けるための施策を考えていく必要があり、当該データをもとに難聴地区を可視化することで効率的な政策立案、及び民間事業者からの効果的な提案などが期待できる。</a:t>
                      </a:r>
                      <a:endParaRPr kumimoji="1" lang="en-US" altLang="ja-JP" sz="1100">
                        <a:latin typeface="Meiryo UI" panose="020B0604030504040204" pitchFamily="50" charset="-128"/>
                        <a:ea typeface="Meiryo UI" panose="020B0604030504040204" pitchFamily="50" charset="-128"/>
                      </a:endParaRPr>
                    </a:p>
                    <a:p>
                      <a:pPr algn="l"/>
                      <a:endParaRPr kumimoji="1" lang="en-US" altLang="ja-JP" sz="1100">
                        <a:latin typeface="Meiryo UI" panose="020B0604030504040204" pitchFamily="50" charset="-128"/>
                        <a:ea typeface="Meiryo UI" panose="020B0604030504040204" pitchFamily="50" charset="-128"/>
                      </a:endParaRPr>
                    </a:p>
                    <a:p>
                      <a:pPr algn="l"/>
                      <a:endParaRPr kumimoji="1" lang="en-US" altLang="ja-JP" sz="1100">
                        <a:latin typeface="Meiryo UI" panose="020B0604030504040204" pitchFamily="50" charset="-128"/>
                        <a:ea typeface="Meiryo UI" panose="020B0604030504040204" pitchFamily="50" charset="-128"/>
                      </a:endParaRPr>
                    </a:p>
                  </a:txBody>
                  <a:tcPr marL="36000" marR="36000" marT="36000" marB="36000"/>
                </a:tc>
                <a:tc>
                  <a:txBody>
                    <a:bodyPr/>
                    <a:lstStyle/>
                    <a:p>
                      <a:pPr marL="171450" indent="-171450" algn="l" fontAlgn="t">
                        <a:buFont typeface="Arial" panose="020B0604020202020204" pitchFamily="34" charset="0"/>
                        <a:buChar char="•"/>
                      </a:pPr>
                      <a:r>
                        <a:rPr lang="ja-JP" altLang="en-US" sz="1100" b="0" i="0" u="none" strike="noStrike">
                          <a:solidFill>
                            <a:srgbClr val="000000"/>
                          </a:solidFill>
                          <a:effectLst/>
                          <a:latin typeface="Meiryo UI" panose="020B0604030504040204" pitchFamily="50" charset="-128"/>
                          <a:ea typeface="Meiryo UI" panose="020B0604030504040204" pitchFamily="50" charset="-128"/>
                        </a:rPr>
                        <a:t>防災行政無線アプリ</a:t>
                      </a: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p>
                      <a:pPr marL="171450" indent="-171450" algn="l" fontAlgn="t">
                        <a:buFont typeface="Arial" panose="020B0604020202020204" pitchFamily="34" charset="0"/>
                        <a:buChar char="•"/>
                      </a:pPr>
                      <a:r>
                        <a:rPr lang="ja-JP" altLang="en-US" sz="1100" b="0" i="0" u="none" strike="noStrike">
                          <a:solidFill>
                            <a:srgbClr val="000000"/>
                          </a:solidFill>
                          <a:effectLst/>
                          <a:latin typeface="Meiryo UI" panose="020B0604030504040204" pitchFamily="50" charset="-128"/>
                          <a:ea typeface="Meiryo UI" panose="020B0604030504040204" pitchFamily="50" charset="-128"/>
                        </a:rPr>
                        <a:t>総合防災アプリ</a:t>
                      </a:r>
                    </a:p>
                  </a:txBody>
                  <a:tcPr marL="36000" marR="36000" marT="36000" marB="36000"/>
                </a:tc>
                <a:extLst>
                  <a:ext uri="{0D108BD9-81ED-4DB2-BD59-A6C34878D82A}">
                    <a16:rowId xmlns:a16="http://schemas.microsoft.com/office/drawing/2014/main" val="10001"/>
                  </a:ext>
                </a:extLst>
              </a:tr>
              <a:tr h="2675299">
                <a:tc>
                  <a:txBody>
                    <a:bodyPr/>
                    <a:lstStyle/>
                    <a:p>
                      <a:pPr algn="r" fontAlgn="t"/>
                      <a:r>
                        <a:rPr lang="ja-JP" altLang="en-US" sz="1100" b="0" i="0" u="none" strike="noStrike">
                          <a:solidFill>
                            <a:schemeClr val="tx1"/>
                          </a:solidFill>
                          <a:effectLst/>
                          <a:latin typeface="Meiryo UI" panose="020B0604030504040204" pitchFamily="50" charset="-128"/>
                          <a:ea typeface="Meiryo UI" panose="020B0604030504040204" pitchFamily="50" charset="-128"/>
                        </a:rPr>
                        <a:t>２</a:t>
                      </a:r>
                    </a:p>
                  </a:txBody>
                  <a:tcPr marL="36000" marR="36000" marT="36000" marB="36000"/>
                </a:tc>
                <a:tc>
                  <a:txBody>
                    <a:bodyPr/>
                    <a:lstStyle/>
                    <a:p>
                      <a:pPr marL="0" marR="0" lvl="0" indent="0" algn="l" defTabSz="742927" rtl="0" eaLnBrk="1" fontAlgn="t" latinLnBrk="0" hangingPunct="1">
                        <a:lnSpc>
                          <a:spcPct val="100000"/>
                        </a:lnSpc>
                        <a:spcBef>
                          <a:spcPts val="0"/>
                        </a:spcBef>
                        <a:spcAft>
                          <a:spcPts val="0"/>
                        </a:spcAft>
                        <a:buClrTx/>
                        <a:buSzTx/>
                        <a:buFontTx/>
                        <a:buNone/>
                        <a:tabLst/>
                        <a:defRPr/>
                      </a:pPr>
                      <a:r>
                        <a:rPr lang="ja-JP" altLang="en-US" sz="1100" b="0" i="0" u="none" strike="noStrike">
                          <a:solidFill>
                            <a:srgbClr val="000000"/>
                          </a:solidFill>
                          <a:effectLst/>
                          <a:latin typeface="Meiryo UI" panose="020B0604030504040204" pitchFamily="50" charset="-128"/>
                          <a:ea typeface="Meiryo UI" panose="020B0604030504040204" pitchFamily="50" charset="-128"/>
                        </a:rPr>
                        <a:t>教育機関一覧</a:t>
                      </a:r>
                    </a:p>
                  </a:txBody>
                  <a:tcPr marL="36000" marR="36000" marT="36000" marB="36000"/>
                </a:tc>
                <a:tc vMerge="1">
                  <a:txBody>
                    <a:bodyPr/>
                    <a:lstStyle/>
                    <a:p>
                      <a:pPr algn="l" fontAlgn="t"/>
                      <a:endParaRPr lang="ja-JP"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algn="l" fontAlgn="t"/>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説明</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教育機関の一覧</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p>
                      <a:pPr algn="l" fontAlgn="t"/>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データの単位</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小学校や中学校等の教育機関で一意。</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更新頻度の想定</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教育機関の新規設置、名称等の変更、統廃合等があったタイミングでの更新。</a:t>
                      </a:r>
                      <a:endParaRPr lang="ja-JP"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36000" marB="36000"/>
                </a:tc>
                <a:tc vMerge="1">
                  <a:txBody>
                    <a:bodyPr/>
                    <a:lstStyle/>
                    <a:p>
                      <a:pPr algn="l" fontAlgn="t"/>
                      <a:endParaRPr lang="ja-JP"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algn="l"/>
                      <a:r>
                        <a:rPr kumimoji="1" lang="ja-JP" altLang="en-US" sz="1100">
                          <a:latin typeface="Meiryo UI" panose="020B0604030504040204" pitchFamily="50" charset="-128"/>
                          <a:ea typeface="Meiryo UI" panose="020B0604030504040204" pitchFamily="50" charset="-128"/>
                        </a:rPr>
                        <a:t>教育機関の情報は、各地方公共団体で保有している情報であり、今後の</a:t>
                      </a:r>
                      <a:r>
                        <a:rPr kumimoji="1" lang="en-US" altLang="ja-JP" sz="1100">
                          <a:latin typeface="Meiryo UI" panose="020B0604030504040204" pitchFamily="50" charset="-128"/>
                          <a:ea typeface="Meiryo UI" panose="020B0604030504040204" pitchFamily="50" charset="-128"/>
                        </a:rPr>
                        <a:t>GIGA</a:t>
                      </a:r>
                      <a:r>
                        <a:rPr kumimoji="1" lang="ja-JP" altLang="en-US" sz="1100">
                          <a:latin typeface="Meiryo UI" panose="020B0604030504040204" pitchFamily="50" charset="-128"/>
                          <a:ea typeface="Meiryo UI" panose="020B0604030504040204" pitchFamily="50" charset="-128"/>
                        </a:rPr>
                        <a:t>スクール構想において、教育データのアーキテクチャを踏まえた全体イメージの中でも、各教育機関は施設として含まれており、今後データの整備が求められると考えられる。</a:t>
                      </a:r>
                      <a:endParaRPr kumimoji="1" lang="en-US" altLang="ja-JP" sz="1100">
                        <a:latin typeface="Meiryo UI" panose="020B0604030504040204" pitchFamily="50" charset="-128"/>
                        <a:ea typeface="Meiryo UI" panose="020B0604030504040204" pitchFamily="50" charset="-128"/>
                      </a:endParaRPr>
                    </a:p>
                    <a:p>
                      <a:pPr algn="l"/>
                      <a:r>
                        <a:rPr kumimoji="1" lang="ja-JP" altLang="en-US" sz="1100">
                          <a:latin typeface="Meiryo UI" panose="020B0604030504040204" pitchFamily="50" charset="-128"/>
                          <a:ea typeface="Meiryo UI" panose="020B0604030504040204" pitchFamily="50" charset="-128"/>
                        </a:rPr>
                        <a:t>また、教育機関（小学校など）は、地域の避難所としての機能もあわせ持っており、防災の側面からもデータ化して公開しておくことが望ましいと考えられる</a:t>
                      </a:r>
                      <a:r>
                        <a:rPr lang="ja-JP" altLang="en-US" sz="1100" b="0" i="0" u="none" strike="noStrike">
                          <a:solidFill>
                            <a:srgbClr val="000000"/>
                          </a:solidFill>
                          <a:effectLst/>
                          <a:latin typeface="Meiryo UI" panose="020B0604030504040204" pitchFamily="50" charset="-128"/>
                          <a:ea typeface="Meiryo UI" panose="020B0604030504040204" pitchFamily="50" charset="-128"/>
                        </a:rPr>
                        <a:t>。</a:t>
                      </a:r>
                    </a:p>
                  </a:txBody>
                  <a:tcPr marL="36000" marR="36000" marT="36000" marB="36000"/>
                </a:tc>
                <a:tc>
                  <a:txBody>
                    <a:bodyPr/>
                    <a:lstStyle/>
                    <a:p>
                      <a:pPr marL="171450" indent="-171450" algn="l" fontAlgn="t">
                        <a:buFont typeface="Arial" panose="020B0604020202020204" pitchFamily="34" charset="0"/>
                        <a:buChar cha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子育て支援アプリへの掲載</a:t>
                      </a:r>
                    </a:p>
                    <a:p>
                      <a:pPr marL="171450" indent="-171450" algn="l" fontAlgn="t">
                        <a:buFont typeface="Arial" panose="020B0604020202020204" pitchFamily="34" charset="0"/>
                        <a:buChar cha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子育て応援マップなどでのマッピング</a:t>
                      </a:r>
                    </a:p>
                    <a:p>
                      <a:pPr marL="171450" indent="-171450" algn="l" fontAlgn="t">
                        <a:buFont typeface="Arial" panose="020B0604020202020204" pitchFamily="34" charset="0"/>
                        <a:buChar cha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学校情報検索アプリへの掲載</a:t>
                      </a:r>
                    </a:p>
                    <a:p>
                      <a:pPr marL="171450" indent="-171450" algn="l" fontAlgn="t">
                        <a:buFont typeface="Arial" panose="020B0604020202020204" pitchFamily="34" charset="0"/>
                        <a:buChar cha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防犯情報や事故情報などと連携して安全情報の提供</a:t>
                      </a:r>
                    </a:p>
                  </a:txBody>
                  <a:tcPr marL="36000" marR="36000" marT="36000" marB="3600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4372770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2">
            <a:extLst>
              <a:ext uri="{FF2B5EF4-FFF2-40B4-BE49-F238E27FC236}">
                <a16:creationId xmlns:a16="http://schemas.microsoft.com/office/drawing/2014/main" id="{5E6EE560-2047-39FB-CD31-10E8D9E92D17}"/>
              </a:ext>
            </a:extLst>
          </p:cNvPr>
          <p:cNvSpPr>
            <a:spLocks noGrp="1"/>
          </p:cNvSpPr>
          <p:nvPr>
            <p:ph type="title"/>
          </p:nvPr>
        </p:nvSpPr>
        <p:spPr>
          <a:xfrm>
            <a:off x="648000" y="576000"/>
            <a:ext cx="8543925" cy="424732"/>
          </a:xfrm>
        </p:spPr>
        <p:txBody>
          <a:bodyPr/>
          <a:lstStyle/>
          <a:p>
            <a:r>
              <a:rPr lang="ja-JP" altLang="en-US" sz="2400" b="0" dirty="0">
                <a:latin typeface="Meiryo UI" panose="020B0604030504040204" pitchFamily="50" charset="-128"/>
                <a:ea typeface="Meiryo UI" panose="020B0604030504040204" pitchFamily="50" charset="-128"/>
                <a:cs typeface="Meiryo UI" panose="020B0604030504040204" pitchFamily="50" charset="-128"/>
              </a:rPr>
              <a:t>追加自治体標準オープンデータセット一覧（３）</a:t>
            </a:r>
            <a:endParaRPr kumimoji="1" lang="ja-JP" altLang="en-US" sz="2400" b="0" dirty="0"/>
          </a:p>
        </p:txBody>
      </p:sp>
      <p:graphicFrame>
        <p:nvGraphicFramePr>
          <p:cNvPr id="6" name="表 5">
            <a:extLst>
              <a:ext uri="{FF2B5EF4-FFF2-40B4-BE49-F238E27FC236}">
                <a16:creationId xmlns:a16="http://schemas.microsoft.com/office/drawing/2014/main" id="{A72A2E6E-ABDA-7F04-3DED-B061B9A822BC}"/>
              </a:ext>
            </a:extLst>
          </p:cNvPr>
          <p:cNvGraphicFramePr>
            <a:graphicFrameLocks noGrp="1"/>
          </p:cNvGraphicFramePr>
          <p:nvPr>
            <p:extLst>
              <p:ext uri="{D42A27DB-BD31-4B8C-83A1-F6EECF244321}">
                <p14:modId xmlns:p14="http://schemas.microsoft.com/office/powerpoint/2010/main" val="3496596530"/>
              </p:ext>
            </p:extLst>
          </p:nvPr>
        </p:nvGraphicFramePr>
        <p:xfrm>
          <a:off x="56999" y="1008000"/>
          <a:ext cx="9792616" cy="5086364"/>
        </p:xfrm>
        <a:graphic>
          <a:graphicData uri="http://schemas.openxmlformats.org/drawingml/2006/table">
            <a:tbl>
              <a:tblPr firstRow="1" bandRow="1">
                <a:tableStyleId>{5C22544A-7EE6-4342-B048-85BDC9FD1C3A}</a:tableStyleId>
              </a:tblPr>
              <a:tblGrid>
                <a:gridCol w="334984">
                  <a:extLst>
                    <a:ext uri="{9D8B030D-6E8A-4147-A177-3AD203B41FA5}">
                      <a16:colId xmlns:a16="http://schemas.microsoft.com/office/drawing/2014/main" val="20000"/>
                    </a:ext>
                  </a:extLst>
                </a:gridCol>
                <a:gridCol w="1512000">
                  <a:extLst>
                    <a:ext uri="{9D8B030D-6E8A-4147-A177-3AD203B41FA5}">
                      <a16:colId xmlns:a16="http://schemas.microsoft.com/office/drawing/2014/main" val="20002"/>
                    </a:ext>
                  </a:extLst>
                </a:gridCol>
                <a:gridCol w="595528">
                  <a:extLst>
                    <a:ext uri="{9D8B030D-6E8A-4147-A177-3AD203B41FA5}">
                      <a16:colId xmlns:a16="http://schemas.microsoft.com/office/drawing/2014/main" val="20003"/>
                    </a:ext>
                  </a:extLst>
                </a:gridCol>
                <a:gridCol w="2808000">
                  <a:extLst>
                    <a:ext uri="{9D8B030D-6E8A-4147-A177-3AD203B41FA5}">
                      <a16:colId xmlns:a16="http://schemas.microsoft.com/office/drawing/2014/main" val="20005"/>
                    </a:ext>
                  </a:extLst>
                </a:gridCol>
                <a:gridCol w="669968">
                  <a:extLst>
                    <a:ext uri="{9D8B030D-6E8A-4147-A177-3AD203B41FA5}">
                      <a16:colId xmlns:a16="http://schemas.microsoft.com/office/drawing/2014/main" val="20006"/>
                    </a:ext>
                  </a:extLst>
                </a:gridCol>
                <a:gridCol w="2160000">
                  <a:extLst>
                    <a:ext uri="{9D8B030D-6E8A-4147-A177-3AD203B41FA5}">
                      <a16:colId xmlns:a16="http://schemas.microsoft.com/office/drawing/2014/main" val="20007"/>
                    </a:ext>
                  </a:extLst>
                </a:gridCol>
                <a:gridCol w="1712136">
                  <a:extLst>
                    <a:ext uri="{9D8B030D-6E8A-4147-A177-3AD203B41FA5}">
                      <a16:colId xmlns:a16="http://schemas.microsoft.com/office/drawing/2014/main" val="20008"/>
                    </a:ext>
                  </a:extLst>
                </a:gridCol>
              </a:tblGrid>
              <a:tr h="405692">
                <a:tc>
                  <a:txBody>
                    <a:bodyPr/>
                    <a:lstStyle/>
                    <a:p>
                      <a:pPr algn="l" fontAlgn="ctr"/>
                      <a:r>
                        <a:rPr lang="en-US" altLang="ja-JP" sz="1100" b="1" i="0" u="none" strike="noStrike">
                          <a:solidFill>
                            <a:schemeClr val="bg1"/>
                          </a:solidFill>
                          <a:effectLst/>
                          <a:latin typeface="Meiryo UI" panose="020B0604030504040204" pitchFamily="50" charset="-128"/>
                          <a:ea typeface="Meiryo UI" panose="020B0604030504040204" pitchFamily="50" charset="-128"/>
                        </a:rPr>
                        <a:t>#</a:t>
                      </a:r>
                      <a:endParaRPr lang="ja-JP" altLang="en-US" sz="1100" b="1" i="0" u="none" strike="noStrike">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データ名</a:t>
                      </a:r>
                    </a:p>
                  </a:txBody>
                  <a:tcPr marL="36000" marR="36000" marT="36000" marB="36000" anchor="ctr"/>
                </a:tc>
                <a:tc gridSpan="2">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作成にあたり準拠すべきルールやフォーマット等と</a:t>
                      </a:r>
                      <a:endParaRPr lang="en-US" altLang="ja-JP" sz="1100" b="1" i="0" u="none" strike="noStrike">
                        <a:solidFill>
                          <a:schemeClr val="bg1"/>
                        </a:solidFill>
                        <a:effectLst/>
                        <a:latin typeface="Meiryo UI" panose="020B0604030504040204" pitchFamily="50" charset="-128"/>
                        <a:ea typeface="Meiryo UI" panose="020B0604030504040204" pitchFamily="50" charset="-128"/>
                      </a:endParaRPr>
                    </a:p>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その内容</a:t>
                      </a:r>
                    </a:p>
                  </a:txBody>
                  <a:tcPr marL="36000" marR="36000" marT="36000" marB="36000" anchor="ctr"/>
                </a:tc>
                <a:tc hMerge="1">
                  <a:txBody>
                    <a:bodyPr/>
                    <a:lstStyle/>
                    <a:p>
                      <a:pPr algn="l" fontAlgn="ctr"/>
                      <a:endParaRPr lang="ja-JP" altLang="en-US" sz="1100" b="1" i="0" u="none" strike="noStrike">
                        <a:solidFill>
                          <a:srgbClr val="FFFFFF"/>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使用時の注意事項</a:t>
                      </a:r>
                    </a:p>
                  </a:txBody>
                  <a:tcPr marL="36000" marR="36000" marT="36000" marB="36000" anchor="ctr"/>
                </a:tc>
                <a:tc>
                  <a:txBody>
                    <a:bodyPr/>
                    <a:lstStyle/>
                    <a:p>
                      <a:pPr algn="l" fontAlgn="ctr"/>
                      <a:r>
                        <a:rPr lang="ja-JP" altLang="en-US" sz="1100" b="1" i="0" u="none" strike="noStrike">
                          <a:solidFill>
                            <a:srgbClr val="FFFFFF"/>
                          </a:solidFill>
                          <a:effectLst/>
                          <a:latin typeface="Meiryo UI" panose="020B0604030504040204" pitchFamily="50" charset="-128"/>
                          <a:ea typeface="Meiryo UI" panose="020B0604030504040204" pitchFamily="50" charset="-128"/>
                        </a:rPr>
                        <a:t>オープンデータとして公開することによる効果</a:t>
                      </a:r>
                    </a:p>
                  </a:txBody>
                  <a:tcPr marL="36000" marR="36000" marT="36000" marB="36000" anchor="ctr"/>
                </a:tc>
                <a:tc>
                  <a:txBody>
                    <a:bodyPr/>
                    <a:lstStyle/>
                    <a:p>
                      <a:pPr algn="l" fontAlgn="ctr"/>
                      <a:r>
                        <a:rPr lang="ja-JP" altLang="en-US" sz="1100" b="1" i="0" u="none" strike="noStrike">
                          <a:solidFill>
                            <a:srgbClr val="FFFFFF"/>
                          </a:solidFill>
                          <a:effectLst/>
                          <a:latin typeface="Meiryo UI" panose="020B0604030504040204" pitchFamily="50" charset="-128"/>
                          <a:ea typeface="Meiryo UI" panose="020B0604030504040204" pitchFamily="50" charset="-128"/>
                        </a:rPr>
                        <a:t>想定されるユースケース</a:t>
                      </a:r>
                    </a:p>
                  </a:txBody>
                  <a:tcPr marL="36000" marR="36000" marT="36000" marB="36000" anchor="ctr"/>
                </a:tc>
                <a:extLst>
                  <a:ext uri="{0D108BD9-81ED-4DB2-BD59-A6C34878D82A}">
                    <a16:rowId xmlns:a16="http://schemas.microsoft.com/office/drawing/2014/main" val="10000"/>
                  </a:ext>
                </a:extLst>
              </a:tr>
              <a:tr h="2242544">
                <a:tc>
                  <a:txBody>
                    <a:bodyPr/>
                    <a:lstStyle/>
                    <a:p>
                      <a:pPr algn="r"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３</a:t>
                      </a:r>
                      <a:endParaRPr lang="zh-TW"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marL="0" marR="0" lvl="0" indent="0" algn="l" defTabSz="742927" rtl="0" eaLnBrk="1" fontAlgn="t" latinLnBrk="0" hangingPunct="1">
                        <a:lnSpc>
                          <a:spcPct val="100000"/>
                        </a:lnSpc>
                        <a:spcBef>
                          <a:spcPts val="0"/>
                        </a:spcBef>
                        <a:spcAft>
                          <a:spcPts val="0"/>
                        </a:spcAft>
                        <a:buClrTx/>
                        <a:buSzTx/>
                        <a:buFontTx/>
                        <a:buNone/>
                        <a:tabLst/>
                        <a:defRPr/>
                      </a:pPr>
                      <a:r>
                        <a:rPr lang="ja-JP" altLang="en-US" sz="1100" b="0" i="0" u="none" strike="noStrike">
                          <a:solidFill>
                            <a:srgbClr val="000000"/>
                          </a:solidFill>
                          <a:effectLst/>
                          <a:latin typeface="Meiryo UI" panose="020B0604030504040204" pitchFamily="50" charset="-128"/>
                          <a:ea typeface="Meiryo UI" panose="020B0604030504040204" pitchFamily="50" charset="-128"/>
                        </a:rPr>
                        <a:t>公営駐車場一覧</a:t>
                      </a:r>
                      <a:endParaRPr lang="zh-TW"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tc>
                <a:tc rowSpan="2">
                  <a:txBody>
                    <a:bodyPr/>
                    <a:lstStyle/>
                    <a:p>
                      <a:pPr algn="ctr"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データ項目定義書</a:t>
                      </a:r>
                    </a:p>
                  </a:txBody>
                  <a:tcPr marL="36000" marR="36000" marT="36000" marB="36000" vert="eaVert" anchor="ctr"/>
                </a:tc>
                <a:tc>
                  <a:txBody>
                    <a:bodyPr/>
                    <a:lstStyle/>
                    <a:p>
                      <a:pPr marL="0" marR="0" lvl="0" indent="0" algn="l" defTabSz="742927" rtl="0" eaLnBrk="1" fontAlgn="t" latinLnBrk="0" hangingPunct="1">
                        <a:lnSpc>
                          <a:spcPct val="100000"/>
                        </a:lnSpc>
                        <a:spcBef>
                          <a:spcPts val="0"/>
                        </a:spcBef>
                        <a:spcAft>
                          <a:spcPts val="0"/>
                        </a:spcAft>
                        <a:buClrTx/>
                        <a:buSzTx/>
                        <a:buFontTx/>
                        <a:buNone/>
                        <a:tabLst/>
                        <a:defRPr/>
                      </a:pP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説明</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市区町村が設置、運営している駐車場の設置場所の一覧</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p>
                      <a:pPr marL="0" marR="0" lvl="0" indent="0" algn="l" defTabSz="742927" rtl="0" eaLnBrk="1" fontAlgn="t" latinLnBrk="0" hangingPunct="1">
                        <a:lnSpc>
                          <a:spcPct val="100000"/>
                        </a:lnSpc>
                        <a:spcBef>
                          <a:spcPts val="0"/>
                        </a:spcBef>
                        <a:spcAft>
                          <a:spcPts val="0"/>
                        </a:spcAft>
                        <a:buClrTx/>
                        <a:buSzTx/>
                        <a:buFontTx/>
                        <a:buNone/>
                        <a:tabLst/>
                        <a:defRPr/>
                      </a:pP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データの単位</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駐車場で一意。</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p>
                      <a:pPr marL="0" marR="0" lvl="0" indent="0" algn="l" defTabSz="742927" rtl="0" eaLnBrk="1" fontAlgn="t" latinLnBrk="0" hangingPunct="1">
                        <a:lnSpc>
                          <a:spcPct val="100000"/>
                        </a:lnSpc>
                        <a:spcBef>
                          <a:spcPts val="0"/>
                        </a:spcBef>
                        <a:spcAft>
                          <a:spcPts val="0"/>
                        </a:spcAft>
                        <a:buClrTx/>
                        <a:buSzTx/>
                        <a:buFontTx/>
                        <a:buNone/>
                        <a:tabLst/>
                        <a:defRPr/>
                      </a:pP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更新頻度の想定</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駐車場の新規設置、廃止、場所の変更等があったタイミングでの更新。</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tc>
                <a:tc rowSpan="2">
                  <a:txBody>
                    <a:bodyPr/>
                    <a:lstStyle/>
                    <a:p>
                      <a:pPr algn="ctr"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項目定義書、参照するデータモデルのガイドブックをご参照ください。</a:t>
                      </a:r>
                    </a:p>
                  </a:txBody>
                  <a:tcPr marL="36000" marR="36000" marT="36000" marB="36000" vert="eaVert" anchor="ctr"/>
                </a:tc>
                <a:tc>
                  <a:txBody>
                    <a:bodyPr/>
                    <a:lstStyle/>
                    <a:p>
                      <a:pPr algn="l"/>
                      <a:r>
                        <a:rPr kumimoji="1" lang="ja-JP" altLang="en-US" sz="1100">
                          <a:latin typeface="Meiryo UI" panose="020B0604030504040204" pitchFamily="50" charset="-128"/>
                          <a:ea typeface="Meiryo UI" panose="020B0604030504040204" pitchFamily="50" charset="-128"/>
                        </a:rPr>
                        <a:t>駐車場の情報は日常生活の中でも、観光地を訪れた際にも必要な情報の一つであり、駐車場の情報を的確に届けることで、路上駐車などの迷惑行為の改善にも期待できる。</a:t>
                      </a:r>
                      <a:endParaRPr kumimoji="1" lang="en-US" altLang="ja-JP" sz="1100">
                        <a:latin typeface="Meiryo UI" panose="020B0604030504040204" pitchFamily="50" charset="-128"/>
                        <a:ea typeface="Meiryo UI" panose="020B0604030504040204" pitchFamily="50" charset="-128"/>
                      </a:endParaRPr>
                    </a:p>
                    <a:p>
                      <a:pPr algn="l"/>
                      <a:r>
                        <a:rPr kumimoji="1" lang="ja-JP" altLang="en-US" sz="1100">
                          <a:latin typeface="Meiryo UI" panose="020B0604030504040204" pitchFamily="50" charset="-128"/>
                          <a:ea typeface="Meiryo UI" panose="020B0604030504040204" pitchFamily="50" charset="-128"/>
                        </a:rPr>
                        <a:t>公営駐車場の情報については、台帳として管理しているケースもあり、すでにオープンデータとして公開している地方公共団体もあることから、データ整備にあたっても大きな課題はないものと考えられる。</a:t>
                      </a:r>
                      <a:endParaRPr kumimoji="1" lang="en-US" altLang="ja-JP" sz="1100">
                        <a:latin typeface="Meiryo UI" panose="020B0604030504040204" pitchFamily="50" charset="-128"/>
                        <a:ea typeface="Meiryo UI" panose="020B0604030504040204" pitchFamily="50" charset="-128"/>
                      </a:endParaRPr>
                    </a:p>
                    <a:p>
                      <a:pPr algn="l"/>
                      <a:endParaRPr kumimoji="1" lang="en-US" altLang="ja-JP" sz="1100">
                        <a:latin typeface="Meiryo UI" panose="020B0604030504040204" pitchFamily="50" charset="-128"/>
                        <a:ea typeface="Meiryo UI" panose="020B0604030504040204" pitchFamily="50" charset="-128"/>
                      </a:endParaRPr>
                    </a:p>
                    <a:p>
                      <a:pPr algn="l"/>
                      <a:endParaRPr kumimoji="1" lang="en-US" altLang="ja-JP" sz="1100">
                        <a:latin typeface="Meiryo UI" panose="020B0604030504040204" pitchFamily="50" charset="-128"/>
                        <a:ea typeface="Meiryo UI" panose="020B0604030504040204" pitchFamily="50" charset="-128"/>
                      </a:endParaRPr>
                    </a:p>
                  </a:txBody>
                  <a:tcPr marL="36000" marR="36000" marT="36000" marB="36000"/>
                </a:tc>
                <a:tc>
                  <a:txBody>
                    <a:bodyPr/>
                    <a:lstStyle/>
                    <a:p>
                      <a:pPr marL="171450" indent="-171450" algn="l" fontAlgn="t">
                        <a:buFont typeface="Arial" panose="020B0604020202020204" pitchFamily="34" charset="0"/>
                        <a:buChar char="•"/>
                      </a:pPr>
                      <a:r>
                        <a:rPr lang="ja-JP" altLang="en-US" sz="1100" b="0" i="0" u="none" strike="noStrike">
                          <a:solidFill>
                            <a:srgbClr val="000000"/>
                          </a:solidFill>
                          <a:effectLst/>
                          <a:latin typeface="Meiryo UI" panose="020B0604030504040204" pitchFamily="50" charset="-128"/>
                          <a:ea typeface="Meiryo UI" panose="020B0604030504040204" pitchFamily="50" charset="-128"/>
                        </a:rPr>
                        <a:t>駐車場検索アプリ</a:t>
                      </a:r>
                    </a:p>
                    <a:p>
                      <a:pPr marL="171450" indent="-171450" algn="l" fontAlgn="t">
                        <a:buFont typeface="Arial" panose="020B0604020202020204" pitchFamily="34" charset="0"/>
                        <a:buChar char="•"/>
                      </a:pPr>
                      <a:r>
                        <a:rPr lang="ja-JP" altLang="en-US" sz="1100" b="0" i="0" u="none" strike="noStrike">
                          <a:solidFill>
                            <a:srgbClr val="000000"/>
                          </a:solidFill>
                          <a:effectLst/>
                          <a:latin typeface="Meiryo UI" panose="020B0604030504040204" pitchFamily="50" charset="-128"/>
                          <a:ea typeface="Meiryo UI" panose="020B0604030504040204" pitchFamily="50" charset="-128"/>
                        </a:rPr>
                        <a:t>観光情報アプリなどのコンテンツ</a:t>
                      </a:r>
                    </a:p>
                    <a:p>
                      <a:pPr marL="171450" indent="-171450" algn="l" fontAlgn="t">
                        <a:buFont typeface="Arial" panose="020B0604020202020204" pitchFamily="34" charset="0"/>
                        <a:buChar char="•"/>
                      </a:pPr>
                      <a:r>
                        <a:rPr lang="ja-JP" altLang="en-US" sz="1100" b="0" i="0" u="none" strike="noStrike">
                          <a:solidFill>
                            <a:srgbClr val="000000"/>
                          </a:solidFill>
                          <a:effectLst/>
                          <a:latin typeface="Meiryo UI" panose="020B0604030504040204" pitchFamily="50" charset="-128"/>
                          <a:ea typeface="Meiryo UI" panose="020B0604030504040204" pitchFamily="50" charset="-128"/>
                        </a:rPr>
                        <a:t>カーナビなどのコンテンツ</a:t>
                      </a:r>
                    </a:p>
                    <a:p>
                      <a:pPr marL="171450" indent="-171450" algn="l" fontAlgn="t">
                        <a:buFont typeface="Arial" panose="020B0604020202020204" pitchFamily="34" charset="0"/>
                        <a:buChar char="•"/>
                      </a:pPr>
                      <a:r>
                        <a:rPr lang="ja-JP" altLang="en-US" sz="1100" b="0" i="0" u="none" strike="noStrike">
                          <a:solidFill>
                            <a:srgbClr val="000000"/>
                          </a:solidFill>
                          <a:effectLst/>
                          <a:latin typeface="Meiryo UI" panose="020B0604030504040204" pitchFamily="50" charset="-128"/>
                          <a:ea typeface="Meiryo UI" panose="020B0604030504040204" pitchFamily="50" charset="-128"/>
                        </a:rPr>
                        <a:t>駐車場利用状況と合わせて空き状況のリアルタイム配信</a:t>
                      </a:r>
                    </a:p>
                  </a:txBody>
                  <a:tcPr marL="36000" marR="36000" marT="36000" marB="36000"/>
                </a:tc>
                <a:extLst>
                  <a:ext uri="{0D108BD9-81ED-4DB2-BD59-A6C34878D82A}">
                    <a16:rowId xmlns:a16="http://schemas.microsoft.com/office/drawing/2014/main" val="10001"/>
                  </a:ext>
                </a:extLst>
              </a:tr>
              <a:tr h="2427764">
                <a:tc>
                  <a:txBody>
                    <a:bodyPr/>
                    <a:lstStyle/>
                    <a:p>
                      <a:pPr algn="r" fontAlgn="t"/>
                      <a:r>
                        <a:rPr lang="ja-JP" altLang="en-US" sz="1100" b="0" i="0" u="none" strike="noStrike">
                          <a:solidFill>
                            <a:schemeClr val="tx1"/>
                          </a:solidFill>
                          <a:effectLst/>
                          <a:latin typeface="Meiryo UI" panose="020B0604030504040204" pitchFamily="50" charset="-128"/>
                          <a:ea typeface="Meiryo UI" panose="020B0604030504040204" pitchFamily="50" charset="-128"/>
                        </a:rPr>
                        <a:t>４</a:t>
                      </a:r>
                    </a:p>
                  </a:txBody>
                  <a:tcPr marL="36000" marR="36000" marT="36000" marB="36000"/>
                </a:tc>
                <a:tc>
                  <a:txBody>
                    <a:bodyPr/>
                    <a:lstStyle/>
                    <a:p>
                      <a:pPr marL="0" marR="0" lvl="0" indent="0" algn="l" defTabSz="742927" rtl="0" eaLnBrk="1" fontAlgn="t" latinLnBrk="0" hangingPunct="1">
                        <a:lnSpc>
                          <a:spcPct val="100000"/>
                        </a:lnSpc>
                        <a:spcBef>
                          <a:spcPts val="0"/>
                        </a:spcBef>
                        <a:spcAft>
                          <a:spcPts val="0"/>
                        </a:spcAft>
                        <a:buClrTx/>
                        <a:buSzTx/>
                        <a:buFontTx/>
                        <a:buNone/>
                        <a:tabLst/>
                        <a:defRPr/>
                      </a:pPr>
                      <a:r>
                        <a:rPr lang="ja-JP" altLang="en-US" sz="1100" b="0" i="0" u="none" strike="noStrike">
                          <a:solidFill>
                            <a:srgbClr val="000000"/>
                          </a:solidFill>
                          <a:effectLst/>
                          <a:latin typeface="Meiryo UI" panose="020B0604030504040204" pitchFamily="50" charset="-128"/>
                          <a:ea typeface="Meiryo UI" panose="020B0604030504040204" pitchFamily="50" charset="-128"/>
                        </a:rPr>
                        <a:t>公営駐輪場一覧</a:t>
                      </a:r>
                    </a:p>
                  </a:txBody>
                  <a:tcPr marL="36000" marR="36000" marT="36000" marB="36000"/>
                </a:tc>
                <a:tc vMerge="1">
                  <a:txBody>
                    <a:bodyPr/>
                    <a:lstStyle/>
                    <a:p>
                      <a:pPr algn="l" fontAlgn="t"/>
                      <a:endParaRPr lang="ja-JP"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algn="l" fontAlgn="t"/>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説明</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市区町村が設置、運営している駐輪場の設置場所の一覧</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p>
                      <a:pPr algn="l" fontAlgn="t"/>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データの単位</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駐輪場で一意。</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更新頻度の想定</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駐輪場の新規設置、廃止、場所の変更等があったタイミングでの更新。</a:t>
                      </a:r>
                      <a:endParaRPr lang="ja-JP"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36000" marB="36000"/>
                </a:tc>
                <a:tc vMerge="1">
                  <a:txBody>
                    <a:bodyPr/>
                    <a:lstStyle/>
                    <a:p>
                      <a:pPr algn="l" fontAlgn="t"/>
                      <a:endParaRPr lang="ja-JP"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algn="l"/>
                      <a:r>
                        <a:rPr kumimoji="1" lang="ja-JP" altLang="en-US" sz="1100">
                          <a:latin typeface="Meiryo UI" panose="020B0604030504040204" pitchFamily="50" charset="-128"/>
                          <a:ea typeface="Meiryo UI" panose="020B0604030504040204" pitchFamily="50" charset="-128"/>
                        </a:rPr>
                        <a:t>公営駐輪場は各地方公共団体で管理、運営しているものであると考えられ、すでにオープンデータとして公開している地公体もある。</a:t>
                      </a:r>
                      <a:endParaRPr kumimoji="1" lang="en-US" altLang="ja-JP" sz="1100">
                        <a:latin typeface="Meiryo UI" panose="020B0604030504040204" pitchFamily="50" charset="-128"/>
                        <a:ea typeface="Meiryo UI" panose="020B0604030504040204" pitchFamily="50" charset="-128"/>
                      </a:endParaRPr>
                    </a:p>
                    <a:p>
                      <a:pPr algn="l"/>
                      <a:r>
                        <a:rPr kumimoji="1" lang="ja-JP" altLang="en-US" sz="1100">
                          <a:latin typeface="Meiryo UI" panose="020B0604030504040204" pitchFamily="50" charset="-128"/>
                          <a:ea typeface="Meiryo UI" panose="020B0604030504040204" pitchFamily="50" charset="-128"/>
                        </a:rPr>
                        <a:t>コロナ禍の影響もあり、自転車の販売台数も伸びているため、今後自転車を利用する人も横ばいか増えてくることも想定される。自転車では違法駐輪などもよく指摘されるため、駐輪場の整備とともに情報を的確に発信することも必要になると考えられる。</a:t>
                      </a:r>
                      <a:endParaRPr kumimoji="1" lang="en-US" altLang="ja-JP" sz="1100">
                        <a:latin typeface="Meiryo UI" panose="020B0604030504040204" pitchFamily="50" charset="-128"/>
                        <a:ea typeface="Meiryo UI" panose="020B0604030504040204" pitchFamily="50" charset="-128"/>
                      </a:endParaRPr>
                    </a:p>
                  </a:txBody>
                  <a:tcPr marL="36000" marR="36000" marT="36000" marB="36000"/>
                </a:tc>
                <a:tc>
                  <a:txBody>
                    <a:bodyPr/>
                    <a:lstStyle/>
                    <a:p>
                      <a:pPr marL="171450" indent="-171450" algn="l" fontAlgn="t">
                        <a:buFont typeface="Arial" panose="020B0604020202020204" pitchFamily="34" charset="0"/>
                        <a:buChar cha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駐輪場検索アプリ</a:t>
                      </a:r>
                    </a:p>
                    <a:p>
                      <a:pPr marL="171450" indent="-171450" algn="l" fontAlgn="t">
                        <a:buFont typeface="Arial" panose="020B0604020202020204" pitchFamily="34" charset="0"/>
                        <a:buChar cha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自転車ナビ、サイクリング関連アプリ</a:t>
                      </a:r>
                    </a:p>
                    <a:p>
                      <a:pPr marL="171450" indent="-171450" algn="l" fontAlgn="t">
                        <a:buFont typeface="Arial" panose="020B0604020202020204" pitchFamily="34" charset="0"/>
                        <a:buChar cha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観光ガイドアプリ</a:t>
                      </a:r>
                    </a:p>
                    <a:p>
                      <a:pPr marL="171450" indent="-171450" algn="l" fontAlgn="t">
                        <a:buFont typeface="Arial" panose="020B0604020202020204" pitchFamily="34" charset="0"/>
                        <a:buChar cha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駐輪場利用状況と合わせて空き状況のリアルタイム配信</a:t>
                      </a:r>
                    </a:p>
                  </a:txBody>
                  <a:tcPr marL="36000" marR="36000" marT="36000" marB="3600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2132385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2">
            <a:extLst>
              <a:ext uri="{FF2B5EF4-FFF2-40B4-BE49-F238E27FC236}">
                <a16:creationId xmlns:a16="http://schemas.microsoft.com/office/drawing/2014/main" id="{5E6EE560-2047-39FB-CD31-10E8D9E92D17}"/>
              </a:ext>
            </a:extLst>
          </p:cNvPr>
          <p:cNvSpPr>
            <a:spLocks noGrp="1"/>
          </p:cNvSpPr>
          <p:nvPr>
            <p:ph type="title"/>
          </p:nvPr>
        </p:nvSpPr>
        <p:spPr>
          <a:xfrm>
            <a:off x="648000" y="576000"/>
            <a:ext cx="8543925" cy="424732"/>
          </a:xfrm>
        </p:spPr>
        <p:txBody>
          <a:bodyPr/>
          <a:lstStyle/>
          <a:p>
            <a:r>
              <a:rPr lang="ja-JP" altLang="en-US" sz="2400" b="0" dirty="0">
                <a:latin typeface="Meiryo UI" panose="020B0604030504040204" pitchFamily="50" charset="-128"/>
                <a:ea typeface="Meiryo UI" panose="020B0604030504040204" pitchFamily="50" charset="-128"/>
                <a:cs typeface="Meiryo UI" panose="020B0604030504040204" pitchFamily="50" charset="-128"/>
              </a:rPr>
              <a:t>追加自治体標準オープンデータセット一覧（４）</a:t>
            </a:r>
            <a:endParaRPr kumimoji="1" lang="ja-JP" altLang="en-US" sz="2400" b="0" dirty="0"/>
          </a:p>
        </p:txBody>
      </p:sp>
      <p:graphicFrame>
        <p:nvGraphicFramePr>
          <p:cNvPr id="6" name="表 5">
            <a:extLst>
              <a:ext uri="{FF2B5EF4-FFF2-40B4-BE49-F238E27FC236}">
                <a16:creationId xmlns:a16="http://schemas.microsoft.com/office/drawing/2014/main" id="{A72A2E6E-ABDA-7F04-3DED-B061B9A822BC}"/>
              </a:ext>
            </a:extLst>
          </p:cNvPr>
          <p:cNvGraphicFramePr>
            <a:graphicFrameLocks noGrp="1"/>
          </p:cNvGraphicFramePr>
          <p:nvPr>
            <p:extLst>
              <p:ext uri="{D42A27DB-BD31-4B8C-83A1-F6EECF244321}">
                <p14:modId xmlns:p14="http://schemas.microsoft.com/office/powerpoint/2010/main" val="1867641444"/>
              </p:ext>
            </p:extLst>
          </p:nvPr>
        </p:nvGraphicFramePr>
        <p:xfrm>
          <a:off x="56999" y="1008000"/>
          <a:ext cx="9792616" cy="5412840"/>
        </p:xfrm>
        <a:graphic>
          <a:graphicData uri="http://schemas.openxmlformats.org/drawingml/2006/table">
            <a:tbl>
              <a:tblPr firstRow="1" bandRow="1">
                <a:tableStyleId>{5C22544A-7EE6-4342-B048-85BDC9FD1C3A}</a:tableStyleId>
              </a:tblPr>
              <a:tblGrid>
                <a:gridCol w="334984">
                  <a:extLst>
                    <a:ext uri="{9D8B030D-6E8A-4147-A177-3AD203B41FA5}">
                      <a16:colId xmlns:a16="http://schemas.microsoft.com/office/drawing/2014/main" val="20000"/>
                    </a:ext>
                  </a:extLst>
                </a:gridCol>
                <a:gridCol w="1512000">
                  <a:extLst>
                    <a:ext uri="{9D8B030D-6E8A-4147-A177-3AD203B41FA5}">
                      <a16:colId xmlns:a16="http://schemas.microsoft.com/office/drawing/2014/main" val="20002"/>
                    </a:ext>
                  </a:extLst>
                </a:gridCol>
                <a:gridCol w="595528">
                  <a:extLst>
                    <a:ext uri="{9D8B030D-6E8A-4147-A177-3AD203B41FA5}">
                      <a16:colId xmlns:a16="http://schemas.microsoft.com/office/drawing/2014/main" val="20003"/>
                    </a:ext>
                  </a:extLst>
                </a:gridCol>
                <a:gridCol w="2808000">
                  <a:extLst>
                    <a:ext uri="{9D8B030D-6E8A-4147-A177-3AD203B41FA5}">
                      <a16:colId xmlns:a16="http://schemas.microsoft.com/office/drawing/2014/main" val="20005"/>
                    </a:ext>
                  </a:extLst>
                </a:gridCol>
                <a:gridCol w="669968">
                  <a:extLst>
                    <a:ext uri="{9D8B030D-6E8A-4147-A177-3AD203B41FA5}">
                      <a16:colId xmlns:a16="http://schemas.microsoft.com/office/drawing/2014/main" val="20006"/>
                    </a:ext>
                  </a:extLst>
                </a:gridCol>
                <a:gridCol w="2160000">
                  <a:extLst>
                    <a:ext uri="{9D8B030D-6E8A-4147-A177-3AD203B41FA5}">
                      <a16:colId xmlns:a16="http://schemas.microsoft.com/office/drawing/2014/main" val="20007"/>
                    </a:ext>
                  </a:extLst>
                </a:gridCol>
                <a:gridCol w="1712136">
                  <a:extLst>
                    <a:ext uri="{9D8B030D-6E8A-4147-A177-3AD203B41FA5}">
                      <a16:colId xmlns:a16="http://schemas.microsoft.com/office/drawing/2014/main" val="20008"/>
                    </a:ext>
                  </a:extLst>
                </a:gridCol>
              </a:tblGrid>
              <a:tr h="307302">
                <a:tc>
                  <a:txBody>
                    <a:bodyPr/>
                    <a:lstStyle/>
                    <a:p>
                      <a:pPr algn="l" fontAlgn="ctr"/>
                      <a:r>
                        <a:rPr lang="en-US" altLang="ja-JP" sz="1100" b="1" i="0" u="none" strike="noStrike">
                          <a:solidFill>
                            <a:schemeClr val="bg1"/>
                          </a:solidFill>
                          <a:effectLst/>
                          <a:latin typeface="Meiryo UI" panose="020B0604030504040204" pitchFamily="50" charset="-128"/>
                          <a:ea typeface="Meiryo UI" panose="020B0604030504040204" pitchFamily="50" charset="-128"/>
                        </a:rPr>
                        <a:t>#</a:t>
                      </a:r>
                      <a:endParaRPr lang="ja-JP" altLang="en-US" sz="1100" b="1" i="0" u="none" strike="noStrike">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データ名</a:t>
                      </a:r>
                    </a:p>
                  </a:txBody>
                  <a:tcPr marL="36000" marR="36000" marT="36000" marB="36000" anchor="ctr"/>
                </a:tc>
                <a:tc gridSpan="2">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作成にあたり準拠すべきルールやフォーマット等と</a:t>
                      </a:r>
                      <a:endParaRPr lang="en-US" altLang="ja-JP" sz="1100" b="1" i="0" u="none" strike="noStrike">
                        <a:solidFill>
                          <a:schemeClr val="bg1"/>
                        </a:solidFill>
                        <a:effectLst/>
                        <a:latin typeface="Meiryo UI" panose="020B0604030504040204" pitchFamily="50" charset="-128"/>
                        <a:ea typeface="Meiryo UI" panose="020B0604030504040204" pitchFamily="50" charset="-128"/>
                      </a:endParaRPr>
                    </a:p>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その内容</a:t>
                      </a:r>
                    </a:p>
                  </a:txBody>
                  <a:tcPr marL="36000" marR="36000" marT="36000" marB="36000" anchor="ctr"/>
                </a:tc>
                <a:tc hMerge="1">
                  <a:txBody>
                    <a:bodyPr/>
                    <a:lstStyle/>
                    <a:p>
                      <a:pPr algn="l" fontAlgn="ctr"/>
                      <a:endParaRPr lang="ja-JP" altLang="en-US" sz="1100" b="1" i="0" u="none" strike="noStrike">
                        <a:solidFill>
                          <a:srgbClr val="FFFFFF"/>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使用時の注意事項</a:t>
                      </a:r>
                    </a:p>
                  </a:txBody>
                  <a:tcPr marL="36000" marR="36000" marT="36000" marB="36000" anchor="ctr"/>
                </a:tc>
                <a:tc>
                  <a:txBody>
                    <a:bodyPr/>
                    <a:lstStyle/>
                    <a:p>
                      <a:pPr algn="l" fontAlgn="ctr"/>
                      <a:r>
                        <a:rPr lang="ja-JP" altLang="en-US" sz="1100" b="1" i="0" u="none" strike="noStrike">
                          <a:solidFill>
                            <a:srgbClr val="FFFFFF"/>
                          </a:solidFill>
                          <a:effectLst/>
                          <a:latin typeface="Meiryo UI" panose="020B0604030504040204" pitchFamily="50" charset="-128"/>
                          <a:ea typeface="Meiryo UI" panose="020B0604030504040204" pitchFamily="50" charset="-128"/>
                        </a:rPr>
                        <a:t>オープンデータとして公開することによる効果</a:t>
                      </a:r>
                    </a:p>
                  </a:txBody>
                  <a:tcPr marL="36000" marR="36000" marT="36000" marB="36000" anchor="ctr"/>
                </a:tc>
                <a:tc>
                  <a:txBody>
                    <a:bodyPr/>
                    <a:lstStyle/>
                    <a:p>
                      <a:pPr algn="l" fontAlgn="ctr"/>
                      <a:r>
                        <a:rPr lang="ja-JP" altLang="en-US" sz="1100" b="1" i="0" u="none" strike="noStrike">
                          <a:solidFill>
                            <a:srgbClr val="FFFFFF"/>
                          </a:solidFill>
                          <a:effectLst/>
                          <a:latin typeface="Meiryo UI" panose="020B0604030504040204" pitchFamily="50" charset="-128"/>
                          <a:ea typeface="Meiryo UI" panose="020B0604030504040204" pitchFamily="50" charset="-128"/>
                        </a:rPr>
                        <a:t>想定されるユースケース</a:t>
                      </a:r>
                    </a:p>
                  </a:txBody>
                  <a:tcPr marL="36000" marR="36000" marT="36000" marB="36000" anchor="ctr"/>
                </a:tc>
                <a:extLst>
                  <a:ext uri="{0D108BD9-81ED-4DB2-BD59-A6C34878D82A}">
                    <a16:rowId xmlns:a16="http://schemas.microsoft.com/office/drawing/2014/main" val="10000"/>
                  </a:ext>
                </a:extLst>
              </a:tr>
              <a:tr h="1585116">
                <a:tc>
                  <a:txBody>
                    <a:bodyPr/>
                    <a:lstStyle/>
                    <a:p>
                      <a:pPr algn="r"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５</a:t>
                      </a:r>
                      <a:endParaRPr lang="zh-TW"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marL="0" marR="0" lvl="0" indent="0" algn="l" defTabSz="742927" rtl="0" eaLnBrk="1" fontAlgn="t" latinLnBrk="0" hangingPunct="1">
                        <a:lnSpc>
                          <a:spcPct val="100000"/>
                        </a:lnSpc>
                        <a:spcBef>
                          <a:spcPts val="0"/>
                        </a:spcBef>
                        <a:spcAft>
                          <a:spcPts val="0"/>
                        </a:spcAft>
                        <a:buClrTx/>
                        <a:buSzTx/>
                        <a:buFontTx/>
                        <a:buNone/>
                        <a:tabLst/>
                        <a:defRPr/>
                      </a:pPr>
                      <a:r>
                        <a:rPr lang="ja-JP" altLang="en-US" sz="1100" b="0" i="0" u="none" strike="noStrike">
                          <a:solidFill>
                            <a:srgbClr val="000000"/>
                          </a:solidFill>
                          <a:effectLst/>
                          <a:latin typeface="Meiryo UI" panose="020B0604030504040204" pitchFamily="50" charset="-128"/>
                          <a:ea typeface="Meiryo UI" panose="020B0604030504040204" pitchFamily="50" charset="-128"/>
                        </a:rPr>
                        <a:t>投票所一覧</a:t>
                      </a:r>
                      <a:endParaRPr lang="zh-TW"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tc>
                <a:tc rowSpan="2">
                  <a:txBody>
                    <a:bodyPr/>
                    <a:lstStyle/>
                    <a:p>
                      <a:pPr algn="ctr"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データ項目定義書</a:t>
                      </a:r>
                    </a:p>
                  </a:txBody>
                  <a:tcPr marL="36000" marR="36000" marT="36000" marB="36000" vert="eaVert" anchor="ctr"/>
                </a:tc>
                <a:tc>
                  <a:txBody>
                    <a:bodyPr/>
                    <a:lstStyle/>
                    <a:p>
                      <a:pPr marL="0" marR="0" lvl="0" indent="0" algn="l" defTabSz="742927" rtl="0" eaLnBrk="1" fontAlgn="t" latinLnBrk="0" hangingPunct="1">
                        <a:lnSpc>
                          <a:spcPct val="100000"/>
                        </a:lnSpc>
                        <a:spcBef>
                          <a:spcPts val="0"/>
                        </a:spcBef>
                        <a:spcAft>
                          <a:spcPts val="0"/>
                        </a:spcAft>
                        <a:buClrTx/>
                        <a:buSzTx/>
                        <a:buFontTx/>
                        <a:buNone/>
                        <a:tabLst/>
                        <a:defRPr/>
                      </a:pP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説明</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選挙時の投票所の一覧</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p>
                      <a:pPr marL="0" marR="0" lvl="0" indent="0" algn="l" defTabSz="742927" rtl="0" eaLnBrk="1" fontAlgn="t" latinLnBrk="0" hangingPunct="1">
                        <a:lnSpc>
                          <a:spcPct val="100000"/>
                        </a:lnSpc>
                        <a:spcBef>
                          <a:spcPts val="0"/>
                        </a:spcBef>
                        <a:spcAft>
                          <a:spcPts val="0"/>
                        </a:spcAft>
                        <a:buClrTx/>
                        <a:buSzTx/>
                        <a:buFontTx/>
                        <a:buNone/>
                        <a:tabLst/>
                        <a:defRPr/>
                      </a:pP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データの単位</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投票所で一意。</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p>
                      <a:pPr marL="0" marR="0" lvl="0" indent="0" algn="l" defTabSz="742927" rtl="0" eaLnBrk="1" fontAlgn="t" latinLnBrk="0" hangingPunct="1">
                        <a:lnSpc>
                          <a:spcPct val="100000"/>
                        </a:lnSpc>
                        <a:spcBef>
                          <a:spcPts val="0"/>
                        </a:spcBef>
                        <a:spcAft>
                          <a:spcPts val="0"/>
                        </a:spcAft>
                        <a:buClrTx/>
                        <a:buSzTx/>
                        <a:buFontTx/>
                        <a:buNone/>
                        <a:tabLst/>
                        <a:defRPr/>
                      </a:pP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更新頻度の想定</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投票所の新規設置、廃止、場所の変更等があったタイミングでの更新。</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tc>
                <a:tc rowSpan="2">
                  <a:txBody>
                    <a:bodyPr/>
                    <a:lstStyle/>
                    <a:p>
                      <a:pPr algn="ctr"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項目定義書、参照するデータモデルのガイドブックをご参照ください。</a:t>
                      </a:r>
                    </a:p>
                  </a:txBody>
                  <a:tcPr marL="36000" marR="36000" marT="36000" marB="36000" vert="eaVert" anchor="ctr"/>
                </a:tc>
                <a:tc>
                  <a:txBody>
                    <a:bodyPr/>
                    <a:lstStyle/>
                    <a:p>
                      <a:pPr algn="l"/>
                      <a:r>
                        <a:rPr kumimoji="1" lang="ja-JP" altLang="en-US" sz="1100">
                          <a:latin typeface="Meiryo UI" panose="020B0604030504040204" pitchFamily="50" charset="-128"/>
                          <a:ea typeface="Meiryo UI" panose="020B0604030504040204" pitchFamily="50" charset="-128"/>
                        </a:rPr>
                        <a:t>投票所の場所については地方公共団体が情報をもっており、定期的に変わるものではないと考えられる。投票所は基本的には選挙の時にのみ使われる情報であり、現在は自分の投票所は投票所入場券に記載されているが、選挙時には各種報道を含め出口調査など様々な情報分析も行われる。このような情報分析のほか、投票促進のために各投票所の投票率の速報や、各投票所の混雑状況などの情報発信などにも利活用が期待できる。</a:t>
                      </a:r>
                      <a:endParaRPr kumimoji="1" lang="en-US" altLang="ja-JP" sz="1100">
                        <a:latin typeface="Meiryo UI" panose="020B0604030504040204" pitchFamily="50" charset="-128"/>
                        <a:ea typeface="Meiryo UI" panose="020B0604030504040204" pitchFamily="50" charset="-128"/>
                      </a:endParaRPr>
                    </a:p>
                    <a:p>
                      <a:pPr algn="l"/>
                      <a:endParaRPr kumimoji="1" lang="en-US" altLang="ja-JP" sz="1100">
                        <a:latin typeface="Meiryo UI" panose="020B0604030504040204" pitchFamily="50" charset="-128"/>
                        <a:ea typeface="Meiryo UI" panose="020B0604030504040204" pitchFamily="50" charset="-128"/>
                      </a:endParaRPr>
                    </a:p>
                    <a:p>
                      <a:pPr algn="l"/>
                      <a:endParaRPr kumimoji="1" lang="en-US" altLang="ja-JP" sz="1100">
                        <a:latin typeface="Meiryo UI" panose="020B0604030504040204" pitchFamily="50" charset="-128"/>
                        <a:ea typeface="Meiryo UI" panose="020B0604030504040204" pitchFamily="50" charset="-128"/>
                      </a:endParaRPr>
                    </a:p>
                  </a:txBody>
                  <a:tcPr marL="36000" marR="36000" marT="36000" marB="36000"/>
                </a:tc>
                <a:tc>
                  <a:txBody>
                    <a:bodyPr/>
                    <a:lstStyle/>
                    <a:p>
                      <a:pPr marL="171450" indent="-171450" algn="l" fontAlgn="t">
                        <a:buFont typeface="Arial" panose="020B0604020202020204" pitchFamily="34" charset="0"/>
                        <a:buChar char="•"/>
                      </a:pPr>
                      <a:r>
                        <a:rPr lang="ja-JP" altLang="en-US" sz="1100" b="0" i="0" u="none" strike="noStrike">
                          <a:solidFill>
                            <a:srgbClr val="000000"/>
                          </a:solidFill>
                          <a:effectLst/>
                          <a:latin typeface="Meiryo UI" panose="020B0604030504040204" pitchFamily="50" charset="-128"/>
                          <a:ea typeface="Meiryo UI" panose="020B0604030504040204" pitchFamily="50" charset="-128"/>
                        </a:rPr>
                        <a:t>投票所の混雑状況のリアルタイム配信</a:t>
                      </a:r>
                    </a:p>
                    <a:p>
                      <a:pPr marL="171450" indent="-171450" algn="l" fontAlgn="t">
                        <a:buFont typeface="Arial" panose="020B0604020202020204" pitchFamily="34" charset="0"/>
                        <a:buChar char="•"/>
                      </a:pPr>
                      <a:r>
                        <a:rPr lang="ja-JP" altLang="en-US" sz="1100" b="0" i="0" u="none" strike="noStrike">
                          <a:solidFill>
                            <a:srgbClr val="000000"/>
                          </a:solidFill>
                          <a:effectLst/>
                          <a:latin typeface="Meiryo UI" panose="020B0604030504040204" pitchFamily="50" charset="-128"/>
                          <a:ea typeface="Meiryo UI" panose="020B0604030504040204" pitchFamily="50" charset="-128"/>
                        </a:rPr>
                        <a:t>選挙情報配信アプリ</a:t>
                      </a:r>
                    </a:p>
                    <a:p>
                      <a:pPr marL="171450" indent="-171450" algn="l" fontAlgn="t">
                        <a:buFont typeface="Arial" panose="020B0604020202020204" pitchFamily="34" charset="0"/>
                        <a:buChar char="•"/>
                      </a:pPr>
                      <a:r>
                        <a:rPr lang="ja-JP" altLang="en-US" sz="1100" b="0" i="0" u="none" strike="noStrike">
                          <a:solidFill>
                            <a:srgbClr val="000000"/>
                          </a:solidFill>
                          <a:effectLst/>
                          <a:latin typeface="Meiryo UI" panose="020B0604030504040204" pitchFamily="50" charset="-128"/>
                          <a:ea typeface="Meiryo UI" panose="020B0604030504040204" pitchFamily="50" charset="-128"/>
                        </a:rPr>
                        <a:t>期日前投票所案内アプリ</a:t>
                      </a:r>
                    </a:p>
                    <a:p>
                      <a:pPr marL="171450" indent="-171450" algn="l" fontAlgn="t">
                        <a:buFont typeface="Arial" panose="020B0604020202020204" pitchFamily="34" charset="0"/>
                        <a:buChar char="•"/>
                      </a:pPr>
                      <a:r>
                        <a:rPr lang="ja-JP" altLang="en-US" sz="1100" b="0" i="0" u="none" strike="noStrike">
                          <a:solidFill>
                            <a:srgbClr val="000000"/>
                          </a:solidFill>
                          <a:effectLst/>
                          <a:latin typeface="Meiryo UI" panose="020B0604030504040204" pitchFamily="50" charset="-128"/>
                          <a:ea typeface="Meiryo UI" panose="020B0604030504040204" pitchFamily="50" charset="-128"/>
                        </a:rPr>
                        <a:t>投票所ルート案内</a:t>
                      </a:r>
                    </a:p>
                  </a:txBody>
                  <a:tcPr marL="36000" marR="36000" marT="36000" marB="36000"/>
                </a:tc>
                <a:extLst>
                  <a:ext uri="{0D108BD9-81ED-4DB2-BD59-A6C34878D82A}">
                    <a16:rowId xmlns:a16="http://schemas.microsoft.com/office/drawing/2014/main" val="10001"/>
                  </a:ext>
                </a:extLst>
              </a:tr>
              <a:tr h="2412000">
                <a:tc>
                  <a:txBody>
                    <a:bodyPr/>
                    <a:lstStyle/>
                    <a:p>
                      <a:pPr algn="r" fontAlgn="t"/>
                      <a:r>
                        <a:rPr lang="ja-JP" altLang="en-US" sz="1100" b="0" i="0" u="none" strike="noStrike">
                          <a:solidFill>
                            <a:schemeClr val="tx1"/>
                          </a:solidFill>
                          <a:effectLst/>
                          <a:latin typeface="Meiryo UI" panose="020B0604030504040204" pitchFamily="50" charset="-128"/>
                          <a:ea typeface="Meiryo UI" panose="020B0604030504040204" pitchFamily="50" charset="-128"/>
                        </a:rPr>
                        <a:t>６</a:t>
                      </a:r>
                    </a:p>
                  </a:txBody>
                  <a:tcPr marL="36000" marR="36000" marT="36000" marB="36000"/>
                </a:tc>
                <a:tc>
                  <a:txBody>
                    <a:bodyPr/>
                    <a:lstStyle/>
                    <a:p>
                      <a:pPr marL="0" marR="0" lvl="0" indent="0" algn="l" defTabSz="742927" rtl="0" eaLnBrk="1" fontAlgn="t" latinLnBrk="0" hangingPunct="1">
                        <a:lnSpc>
                          <a:spcPct val="100000"/>
                        </a:lnSpc>
                        <a:spcBef>
                          <a:spcPts val="0"/>
                        </a:spcBef>
                        <a:spcAft>
                          <a:spcPts val="0"/>
                        </a:spcAft>
                        <a:buClrTx/>
                        <a:buSzTx/>
                        <a:buFontTx/>
                        <a:buNone/>
                        <a:tabLst/>
                        <a:defRPr/>
                      </a:pPr>
                      <a:r>
                        <a:rPr lang="ja-JP" altLang="en-US" sz="1100" b="0" i="0" u="none" strike="noStrike">
                          <a:solidFill>
                            <a:srgbClr val="000000"/>
                          </a:solidFill>
                          <a:effectLst/>
                          <a:latin typeface="Meiryo UI" panose="020B0604030504040204" pitchFamily="50" charset="-128"/>
                          <a:ea typeface="Meiryo UI" panose="020B0604030504040204" pitchFamily="50" charset="-128"/>
                        </a:rPr>
                        <a:t>ゴミの分別方法一覧</a:t>
                      </a:r>
                    </a:p>
                  </a:txBody>
                  <a:tcPr marL="36000" marR="36000" marT="36000" marB="36000"/>
                </a:tc>
                <a:tc vMerge="1">
                  <a:txBody>
                    <a:bodyPr/>
                    <a:lstStyle/>
                    <a:p>
                      <a:pPr algn="l" fontAlgn="t"/>
                      <a:endParaRPr lang="ja-JP"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algn="l" fontAlgn="t"/>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説明</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市区町村が決めているゴミの分別方法の一覧</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p>
                      <a:pPr algn="l" fontAlgn="t"/>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データの単位</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ゴミの種類で一意。</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更新頻度の想定</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ゴミの分別方法の変更等があったタイミングでの更新。</a:t>
                      </a:r>
                      <a:endParaRPr lang="ja-JP"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36000" marB="36000"/>
                </a:tc>
                <a:tc vMerge="1">
                  <a:txBody>
                    <a:bodyPr/>
                    <a:lstStyle/>
                    <a:p>
                      <a:pPr algn="l" fontAlgn="t"/>
                      <a:endParaRPr lang="ja-JP"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algn="l"/>
                      <a:r>
                        <a:rPr kumimoji="1" lang="ja-JP" altLang="en-US" sz="1100">
                          <a:latin typeface="Meiryo UI" panose="020B0604030504040204" pitchFamily="50" charset="-128"/>
                          <a:ea typeface="Meiryo UI" panose="020B0604030504040204" pitchFamily="50" charset="-128"/>
                        </a:rPr>
                        <a:t>ゴミの分別方法は国等が統一ルールを設けているものではなく、各地方公共団体のゴミ処理施設等の関係で、地方公共団体単位で分別方法が決められている。ゴミの問題は</a:t>
                      </a:r>
                      <a:r>
                        <a:rPr kumimoji="1" lang="en-US" altLang="ja-JP" sz="1100">
                          <a:latin typeface="Meiryo UI" panose="020B0604030504040204" pitchFamily="50" charset="-128"/>
                          <a:ea typeface="Meiryo UI" panose="020B0604030504040204" pitchFamily="50" charset="-128"/>
                        </a:rPr>
                        <a:t>SDGs</a:t>
                      </a:r>
                      <a:r>
                        <a:rPr kumimoji="1" lang="ja-JP" altLang="en-US" sz="1100">
                          <a:latin typeface="Meiryo UI" panose="020B0604030504040204" pitchFamily="50" charset="-128"/>
                          <a:ea typeface="Meiryo UI" panose="020B0604030504040204" pitchFamily="50" charset="-128"/>
                        </a:rPr>
                        <a:t>にも関係し、プラスチックゴミなどによる海洋汚染が国際的な問題になるなど、ゴミの減量だけでなく、ゴミの分別についてもしっかりと目を向けていく必要があると考えられる。</a:t>
                      </a:r>
                      <a:endParaRPr kumimoji="1" lang="en-US" altLang="ja-JP" sz="1100">
                        <a:latin typeface="Meiryo UI" panose="020B0604030504040204" pitchFamily="50" charset="-128"/>
                        <a:ea typeface="Meiryo UI" panose="020B0604030504040204" pitchFamily="50" charset="-128"/>
                      </a:endParaRPr>
                    </a:p>
                    <a:p>
                      <a:pPr algn="l"/>
                      <a:r>
                        <a:rPr kumimoji="1" lang="ja-JP" altLang="en-US" sz="1100">
                          <a:latin typeface="Meiryo UI" panose="020B0604030504040204" pitchFamily="50" charset="-128"/>
                          <a:ea typeface="Meiryo UI" panose="020B0604030504040204" pitchFamily="50" charset="-128"/>
                        </a:rPr>
                        <a:t>ゴミの分別方法は、ゴミに関する情報発信だけでなく、イベントなどの啓</a:t>
                      </a:r>
                      <a:endParaRPr kumimoji="1" lang="en-US" altLang="ja-JP" sz="1100">
                        <a:latin typeface="Meiryo UI" panose="020B0604030504040204" pitchFamily="50" charset="-128"/>
                        <a:ea typeface="Meiryo UI" panose="020B0604030504040204" pitchFamily="50" charset="-128"/>
                      </a:endParaRPr>
                    </a:p>
                    <a:p>
                      <a:pPr algn="l"/>
                      <a:r>
                        <a:rPr kumimoji="1" lang="ja-JP" altLang="en-US" sz="1100">
                          <a:latin typeface="Meiryo UI" panose="020B0604030504040204" pitchFamily="50" charset="-128"/>
                          <a:ea typeface="Meiryo UI" panose="020B0604030504040204" pitchFamily="50" charset="-128"/>
                        </a:rPr>
                        <a:t>蒙活動での活用も期待される。</a:t>
                      </a:r>
                      <a:endParaRPr kumimoji="1" lang="en-US" altLang="ja-JP" sz="1100">
                        <a:latin typeface="Meiryo UI" panose="020B0604030504040204" pitchFamily="50" charset="-128"/>
                        <a:ea typeface="Meiryo UI" panose="020B0604030504040204" pitchFamily="50" charset="-128"/>
                      </a:endParaRPr>
                    </a:p>
                    <a:p>
                      <a:pPr algn="l"/>
                      <a:endParaRPr kumimoji="1" lang="en-US" altLang="ja-JP" sz="1100">
                        <a:latin typeface="Meiryo UI" panose="020B0604030504040204" pitchFamily="50" charset="-128"/>
                        <a:ea typeface="Meiryo UI" panose="020B0604030504040204" pitchFamily="50" charset="-128"/>
                      </a:endParaRPr>
                    </a:p>
                    <a:p>
                      <a:pPr algn="l"/>
                      <a:endParaRPr kumimoji="1" lang="en-US" altLang="ja-JP" sz="1100">
                        <a:latin typeface="Meiryo UI" panose="020B0604030504040204" pitchFamily="50" charset="-128"/>
                        <a:ea typeface="Meiryo UI" panose="020B0604030504040204" pitchFamily="50" charset="-128"/>
                      </a:endParaRPr>
                    </a:p>
                  </a:txBody>
                  <a:tcPr marL="36000" marR="36000" marT="36000" marB="36000"/>
                </a:tc>
                <a:tc>
                  <a:txBody>
                    <a:bodyPr/>
                    <a:lstStyle/>
                    <a:p>
                      <a:pPr marL="171450" indent="-171450" algn="l" fontAlgn="t">
                        <a:buFont typeface="Arial" panose="020B0604020202020204" pitchFamily="34" charset="0"/>
                        <a:buChar cha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ゴミ出しアプリ</a:t>
                      </a:r>
                    </a:p>
                    <a:p>
                      <a:pPr marL="171450" indent="-171450" algn="l" fontAlgn="t">
                        <a:buFont typeface="Arial" panose="020B0604020202020204" pitchFamily="34" charset="0"/>
                        <a:buChar cha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ゴミ分別方法検索アプリ</a:t>
                      </a:r>
                    </a:p>
                    <a:p>
                      <a:pPr marL="171450" indent="-171450" algn="l" fontAlgn="t">
                        <a:buFont typeface="Arial" panose="020B0604020202020204" pitchFamily="34" charset="0"/>
                        <a:buChar cha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チャットボット、音声</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AI</a:t>
                      </a:r>
                    </a:p>
                  </a:txBody>
                  <a:tcPr marL="36000" marR="36000" marT="36000" marB="3600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5830364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2">
            <a:extLst>
              <a:ext uri="{FF2B5EF4-FFF2-40B4-BE49-F238E27FC236}">
                <a16:creationId xmlns:a16="http://schemas.microsoft.com/office/drawing/2014/main" id="{5E6EE560-2047-39FB-CD31-10E8D9E92D17}"/>
              </a:ext>
            </a:extLst>
          </p:cNvPr>
          <p:cNvSpPr>
            <a:spLocks noGrp="1"/>
          </p:cNvSpPr>
          <p:nvPr>
            <p:ph type="title"/>
          </p:nvPr>
        </p:nvSpPr>
        <p:spPr>
          <a:xfrm>
            <a:off x="648000" y="576000"/>
            <a:ext cx="8543925" cy="424732"/>
          </a:xfrm>
        </p:spPr>
        <p:txBody>
          <a:bodyPr/>
          <a:lstStyle/>
          <a:p>
            <a:r>
              <a:rPr lang="ja-JP" altLang="en-US" sz="2400" b="0" dirty="0">
                <a:latin typeface="Meiryo UI" panose="020B0604030504040204" pitchFamily="50" charset="-128"/>
                <a:ea typeface="Meiryo UI" panose="020B0604030504040204" pitchFamily="50" charset="-128"/>
                <a:cs typeface="Meiryo UI" panose="020B0604030504040204" pitchFamily="50" charset="-128"/>
              </a:rPr>
              <a:t>追加自治体標準オープンデータセット一覧（５）</a:t>
            </a:r>
            <a:endParaRPr kumimoji="1" lang="ja-JP" altLang="en-US" sz="2400" b="0" dirty="0"/>
          </a:p>
        </p:txBody>
      </p:sp>
      <p:graphicFrame>
        <p:nvGraphicFramePr>
          <p:cNvPr id="6" name="表 5">
            <a:extLst>
              <a:ext uri="{FF2B5EF4-FFF2-40B4-BE49-F238E27FC236}">
                <a16:creationId xmlns:a16="http://schemas.microsoft.com/office/drawing/2014/main" id="{A72A2E6E-ABDA-7F04-3DED-B061B9A822BC}"/>
              </a:ext>
            </a:extLst>
          </p:cNvPr>
          <p:cNvGraphicFramePr>
            <a:graphicFrameLocks noGrp="1"/>
          </p:cNvGraphicFramePr>
          <p:nvPr>
            <p:extLst>
              <p:ext uri="{D42A27DB-BD31-4B8C-83A1-F6EECF244321}">
                <p14:modId xmlns:p14="http://schemas.microsoft.com/office/powerpoint/2010/main" val="1671438598"/>
              </p:ext>
            </p:extLst>
          </p:nvPr>
        </p:nvGraphicFramePr>
        <p:xfrm>
          <a:off x="56999" y="1008000"/>
          <a:ext cx="9792616" cy="5405880"/>
        </p:xfrm>
        <a:graphic>
          <a:graphicData uri="http://schemas.openxmlformats.org/drawingml/2006/table">
            <a:tbl>
              <a:tblPr firstRow="1" bandRow="1">
                <a:tableStyleId>{5C22544A-7EE6-4342-B048-85BDC9FD1C3A}</a:tableStyleId>
              </a:tblPr>
              <a:tblGrid>
                <a:gridCol w="334984">
                  <a:extLst>
                    <a:ext uri="{9D8B030D-6E8A-4147-A177-3AD203B41FA5}">
                      <a16:colId xmlns:a16="http://schemas.microsoft.com/office/drawing/2014/main" val="20000"/>
                    </a:ext>
                  </a:extLst>
                </a:gridCol>
                <a:gridCol w="1512000">
                  <a:extLst>
                    <a:ext uri="{9D8B030D-6E8A-4147-A177-3AD203B41FA5}">
                      <a16:colId xmlns:a16="http://schemas.microsoft.com/office/drawing/2014/main" val="20002"/>
                    </a:ext>
                  </a:extLst>
                </a:gridCol>
                <a:gridCol w="595528">
                  <a:extLst>
                    <a:ext uri="{9D8B030D-6E8A-4147-A177-3AD203B41FA5}">
                      <a16:colId xmlns:a16="http://schemas.microsoft.com/office/drawing/2014/main" val="20003"/>
                    </a:ext>
                  </a:extLst>
                </a:gridCol>
                <a:gridCol w="2808000">
                  <a:extLst>
                    <a:ext uri="{9D8B030D-6E8A-4147-A177-3AD203B41FA5}">
                      <a16:colId xmlns:a16="http://schemas.microsoft.com/office/drawing/2014/main" val="20005"/>
                    </a:ext>
                  </a:extLst>
                </a:gridCol>
                <a:gridCol w="669968">
                  <a:extLst>
                    <a:ext uri="{9D8B030D-6E8A-4147-A177-3AD203B41FA5}">
                      <a16:colId xmlns:a16="http://schemas.microsoft.com/office/drawing/2014/main" val="20006"/>
                    </a:ext>
                  </a:extLst>
                </a:gridCol>
                <a:gridCol w="2160000">
                  <a:extLst>
                    <a:ext uri="{9D8B030D-6E8A-4147-A177-3AD203B41FA5}">
                      <a16:colId xmlns:a16="http://schemas.microsoft.com/office/drawing/2014/main" val="20007"/>
                    </a:ext>
                  </a:extLst>
                </a:gridCol>
                <a:gridCol w="1712136">
                  <a:extLst>
                    <a:ext uri="{9D8B030D-6E8A-4147-A177-3AD203B41FA5}">
                      <a16:colId xmlns:a16="http://schemas.microsoft.com/office/drawing/2014/main" val="20008"/>
                    </a:ext>
                  </a:extLst>
                </a:gridCol>
              </a:tblGrid>
              <a:tr h="307302">
                <a:tc>
                  <a:txBody>
                    <a:bodyPr/>
                    <a:lstStyle/>
                    <a:p>
                      <a:pPr algn="l" fontAlgn="ctr"/>
                      <a:r>
                        <a:rPr lang="en-US" altLang="ja-JP" sz="1100" b="1" i="0" u="none" strike="noStrike">
                          <a:solidFill>
                            <a:schemeClr val="bg1"/>
                          </a:solidFill>
                          <a:effectLst/>
                          <a:latin typeface="Meiryo UI" panose="020B0604030504040204" pitchFamily="50" charset="-128"/>
                          <a:ea typeface="Meiryo UI" panose="020B0604030504040204" pitchFamily="50" charset="-128"/>
                        </a:rPr>
                        <a:t>#</a:t>
                      </a:r>
                      <a:endParaRPr lang="ja-JP" altLang="en-US" sz="1100" b="1" i="0" u="none" strike="noStrike">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データ名</a:t>
                      </a:r>
                    </a:p>
                  </a:txBody>
                  <a:tcPr marL="36000" marR="36000" marT="36000" marB="36000" anchor="ctr"/>
                </a:tc>
                <a:tc gridSpan="2">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作成にあたり準拠すべきルールやフォーマット等と</a:t>
                      </a:r>
                      <a:endParaRPr lang="en-US" altLang="ja-JP" sz="1100" b="1" i="0" u="none" strike="noStrike">
                        <a:solidFill>
                          <a:schemeClr val="bg1"/>
                        </a:solidFill>
                        <a:effectLst/>
                        <a:latin typeface="Meiryo UI" panose="020B0604030504040204" pitchFamily="50" charset="-128"/>
                        <a:ea typeface="Meiryo UI" panose="020B0604030504040204" pitchFamily="50" charset="-128"/>
                      </a:endParaRPr>
                    </a:p>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その内容</a:t>
                      </a:r>
                    </a:p>
                  </a:txBody>
                  <a:tcPr marL="36000" marR="36000" marT="36000" marB="36000" anchor="ctr"/>
                </a:tc>
                <a:tc hMerge="1">
                  <a:txBody>
                    <a:bodyPr/>
                    <a:lstStyle/>
                    <a:p>
                      <a:pPr algn="l" fontAlgn="ctr"/>
                      <a:endParaRPr lang="ja-JP" altLang="en-US" sz="1100" b="1" i="0" u="none" strike="noStrike">
                        <a:solidFill>
                          <a:srgbClr val="FFFFFF"/>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使用時の注意事項</a:t>
                      </a:r>
                    </a:p>
                  </a:txBody>
                  <a:tcPr marL="36000" marR="36000" marT="36000" marB="36000" anchor="ctr"/>
                </a:tc>
                <a:tc>
                  <a:txBody>
                    <a:bodyPr/>
                    <a:lstStyle/>
                    <a:p>
                      <a:pPr algn="l" fontAlgn="ctr"/>
                      <a:r>
                        <a:rPr lang="ja-JP" altLang="en-US" sz="1100" b="1" i="0" u="none" strike="noStrike">
                          <a:solidFill>
                            <a:srgbClr val="FFFFFF"/>
                          </a:solidFill>
                          <a:effectLst/>
                          <a:latin typeface="Meiryo UI" panose="020B0604030504040204" pitchFamily="50" charset="-128"/>
                          <a:ea typeface="Meiryo UI" panose="020B0604030504040204" pitchFamily="50" charset="-128"/>
                        </a:rPr>
                        <a:t>オープンデータとして公開することによる効果</a:t>
                      </a:r>
                    </a:p>
                  </a:txBody>
                  <a:tcPr marL="36000" marR="36000" marT="36000" marB="36000" anchor="ctr"/>
                </a:tc>
                <a:tc>
                  <a:txBody>
                    <a:bodyPr/>
                    <a:lstStyle/>
                    <a:p>
                      <a:pPr algn="l" fontAlgn="ctr"/>
                      <a:r>
                        <a:rPr lang="ja-JP" altLang="en-US" sz="1100" b="1" i="0" u="none" strike="noStrike">
                          <a:solidFill>
                            <a:srgbClr val="FFFFFF"/>
                          </a:solidFill>
                          <a:effectLst/>
                          <a:latin typeface="Meiryo UI" panose="020B0604030504040204" pitchFamily="50" charset="-128"/>
                          <a:ea typeface="Meiryo UI" panose="020B0604030504040204" pitchFamily="50" charset="-128"/>
                        </a:rPr>
                        <a:t>想定されるユースケース</a:t>
                      </a:r>
                    </a:p>
                  </a:txBody>
                  <a:tcPr marL="36000" marR="36000" marT="36000" marB="36000" anchor="ctr"/>
                </a:tc>
                <a:extLst>
                  <a:ext uri="{0D108BD9-81ED-4DB2-BD59-A6C34878D82A}">
                    <a16:rowId xmlns:a16="http://schemas.microsoft.com/office/drawing/2014/main" val="10000"/>
                  </a:ext>
                </a:extLst>
              </a:tr>
              <a:tr h="1585116">
                <a:tc>
                  <a:txBody>
                    <a:bodyPr/>
                    <a:lstStyle/>
                    <a:p>
                      <a:pPr algn="r"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７</a:t>
                      </a:r>
                      <a:endParaRPr lang="zh-TW"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marL="0" marR="0" lvl="0" indent="0" algn="l" defTabSz="742927" rtl="0" eaLnBrk="1" fontAlgn="t" latinLnBrk="0" hangingPunct="1">
                        <a:lnSpc>
                          <a:spcPct val="100000"/>
                        </a:lnSpc>
                        <a:spcBef>
                          <a:spcPts val="0"/>
                        </a:spcBef>
                        <a:spcAft>
                          <a:spcPts val="0"/>
                        </a:spcAft>
                        <a:buClrTx/>
                        <a:buSzTx/>
                        <a:buFontTx/>
                        <a:buNone/>
                        <a:tabLst/>
                        <a:defRPr/>
                      </a:pPr>
                      <a:r>
                        <a:rPr lang="ja-JP" altLang="en-US" sz="1100" b="0" i="0" u="none" strike="noStrike">
                          <a:solidFill>
                            <a:srgbClr val="000000"/>
                          </a:solidFill>
                          <a:effectLst/>
                          <a:latin typeface="Meiryo UI" panose="020B0604030504040204" pitchFamily="50" charset="-128"/>
                          <a:ea typeface="Meiryo UI" panose="020B0604030504040204" pitchFamily="50" charset="-128"/>
                        </a:rPr>
                        <a:t>赤ちゃんの駅</a:t>
                      </a:r>
                      <a:endParaRPr lang="zh-TW"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tc>
                <a:tc rowSpan="2">
                  <a:txBody>
                    <a:bodyPr/>
                    <a:lstStyle/>
                    <a:p>
                      <a:pPr algn="ctr"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データ項目定義書</a:t>
                      </a:r>
                    </a:p>
                  </a:txBody>
                  <a:tcPr marL="36000" marR="36000" marT="36000" marB="36000" vert="eaVert" anchor="ctr"/>
                </a:tc>
                <a:tc>
                  <a:txBody>
                    <a:bodyPr/>
                    <a:lstStyle/>
                    <a:p>
                      <a:pPr marL="0" marR="0" lvl="0" indent="0" algn="l" defTabSz="742927" rtl="0" eaLnBrk="1" fontAlgn="t" latinLnBrk="0" hangingPunct="1">
                        <a:lnSpc>
                          <a:spcPct val="100000"/>
                        </a:lnSpc>
                        <a:spcBef>
                          <a:spcPts val="0"/>
                        </a:spcBef>
                        <a:spcAft>
                          <a:spcPts val="0"/>
                        </a:spcAft>
                        <a:buClrTx/>
                        <a:buSzTx/>
                        <a:buFontTx/>
                        <a:buNone/>
                        <a:tabLst/>
                        <a:defRPr/>
                      </a:pP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説明</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赤ちゃんの駅として設置されているおむつ替え、授乳スペース、お湯などを提供している情報の一覧</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p>
                      <a:pPr marL="0" marR="0" lvl="0" indent="0" algn="l" defTabSz="742927" rtl="0" eaLnBrk="1" fontAlgn="t" latinLnBrk="0" hangingPunct="1">
                        <a:lnSpc>
                          <a:spcPct val="100000"/>
                        </a:lnSpc>
                        <a:spcBef>
                          <a:spcPts val="0"/>
                        </a:spcBef>
                        <a:spcAft>
                          <a:spcPts val="0"/>
                        </a:spcAft>
                        <a:buClrTx/>
                        <a:buSzTx/>
                        <a:buFontTx/>
                        <a:buNone/>
                        <a:tabLst/>
                        <a:defRPr/>
                      </a:pP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データの単位</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赤ちゃんの駅で一意。</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p>
                      <a:pPr marL="0" marR="0" lvl="0" indent="0" algn="l" defTabSz="742927" rtl="0" eaLnBrk="1" fontAlgn="t" latinLnBrk="0" hangingPunct="1">
                        <a:lnSpc>
                          <a:spcPct val="100000"/>
                        </a:lnSpc>
                        <a:spcBef>
                          <a:spcPts val="0"/>
                        </a:spcBef>
                        <a:spcAft>
                          <a:spcPts val="0"/>
                        </a:spcAft>
                        <a:buClrTx/>
                        <a:buSzTx/>
                        <a:buFontTx/>
                        <a:buNone/>
                        <a:tabLst/>
                        <a:defRPr/>
                      </a:pP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更新頻度の想定</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赤ちゃんの駅の新規設置、廃止、場所の変更等があったタイミングでの更新。</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tc>
                <a:tc rowSpan="2">
                  <a:txBody>
                    <a:bodyPr/>
                    <a:lstStyle/>
                    <a:p>
                      <a:pPr algn="ctr"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項目定義書、参照するデータモデルのガイドブックをご参照ください。</a:t>
                      </a:r>
                    </a:p>
                  </a:txBody>
                  <a:tcPr marL="36000" marR="36000" marT="36000" marB="36000" vert="eaVert" anchor="ctr"/>
                </a:tc>
                <a:tc>
                  <a:txBody>
                    <a:bodyPr/>
                    <a:lstStyle/>
                    <a:p>
                      <a:pPr algn="l"/>
                      <a:r>
                        <a:rPr kumimoji="1" lang="ja-JP" altLang="en-US" sz="1100">
                          <a:latin typeface="Meiryo UI" panose="020B0604030504040204" pitchFamily="50" charset="-128"/>
                          <a:ea typeface="Meiryo UI" panose="020B0604030504040204" pitchFamily="50" charset="-128"/>
                        </a:rPr>
                        <a:t>赤ちゃんの駅は、現在の推奨データセットにある「子育て施設一覧」とは異なり、乳幼児を連れた親子が自由に立ち寄り、おむつ替えや授乳ができるスペース（設備）としての役割がある。</a:t>
                      </a:r>
                      <a:endParaRPr kumimoji="1" lang="en-US" altLang="ja-JP" sz="1100">
                        <a:latin typeface="Meiryo UI" panose="020B0604030504040204" pitchFamily="50" charset="-128"/>
                        <a:ea typeface="Meiryo UI" panose="020B0604030504040204" pitchFamily="50" charset="-128"/>
                      </a:endParaRPr>
                    </a:p>
                    <a:p>
                      <a:pPr algn="l"/>
                      <a:r>
                        <a:rPr kumimoji="1" lang="ja-JP" altLang="en-US" sz="1100">
                          <a:latin typeface="Meiryo UI" panose="020B0604030504040204" pitchFamily="50" charset="-128"/>
                          <a:ea typeface="Meiryo UI" panose="020B0604030504040204" pitchFamily="50" charset="-128"/>
                        </a:rPr>
                        <a:t>すでに情報提供している地方公共団体も多いが、統一したフォーマットがなく、データ項目も揃っていないため、利活用するときに手間がかかってしまう。</a:t>
                      </a:r>
                      <a:endParaRPr kumimoji="1" lang="en-US" altLang="ja-JP" sz="1100">
                        <a:latin typeface="Meiryo UI" panose="020B0604030504040204" pitchFamily="50" charset="-128"/>
                        <a:ea typeface="Meiryo UI" panose="020B0604030504040204" pitchFamily="50" charset="-128"/>
                      </a:endParaRPr>
                    </a:p>
                    <a:p>
                      <a:pPr algn="l"/>
                      <a:r>
                        <a:rPr kumimoji="1" lang="ja-JP" altLang="en-US" sz="1100">
                          <a:latin typeface="Meiryo UI" panose="020B0604030504040204" pitchFamily="50" charset="-128"/>
                          <a:ea typeface="Meiryo UI" panose="020B0604030504040204" pitchFamily="50" charset="-128"/>
                        </a:rPr>
                        <a:t>子育てに優しい社会醸成のためには必要なサービスであるため、推奨データセットとして公開することで、利活用シーンが増えていくことが期待される。</a:t>
                      </a:r>
                      <a:endParaRPr kumimoji="1" lang="en-US" altLang="ja-JP" sz="1100">
                        <a:latin typeface="Meiryo UI" panose="020B0604030504040204" pitchFamily="50" charset="-128"/>
                        <a:ea typeface="Meiryo UI" panose="020B0604030504040204" pitchFamily="50" charset="-128"/>
                      </a:endParaRPr>
                    </a:p>
                    <a:p>
                      <a:pPr algn="l"/>
                      <a:endParaRPr kumimoji="1" lang="en-US" altLang="ja-JP" sz="1100">
                        <a:latin typeface="Meiryo UI" panose="020B0604030504040204" pitchFamily="50" charset="-128"/>
                        <a:ea typeface="Meiryo UI" panose="020B0604030504040204" pitchFamily="50" charset="-128"/>
                      </a:endParaRPr>
                    </a:p>
                    <a:p>
                      <a:pPr algn="l"/>
                      <a:endParaRPr kumimoji="1" lang="en-US" altLang="ja-JP" sz="1100">
                        <a:latin typeface="Meiryo UI" panose="020B0604030504040204" pitchFamily="50" charset="-128"/>
                        <a:ea typeface="Meiryo UI" panose="020B0604030504040204" pitchFamily="50" charset="-128"/>
                      </a:endParaRPr>
                    </a:p>
                  </a:txBody>
                  <a:tcPr marL="36000" marR="36000" marT="36000" marB="36000"/>
                </a:tc>
                <a:tc>
                  <a:txBody>
                    <a:bodyPr/>
                    <a:lstStyle/>
                    <a:p>
                      <a:pPr marL="171450" indent="-171450" algn="l" fontAlgn="t">
                        <a:buFont typeface="Arial" panose="020B0604020202020204" pitchFamily="34" charset="0"/>
                        <a:buChar char="•"/>
                      </a:pPr>
                      <a:r>
                        <a:rPr lang="ja-JP" altLang="en-US" sz="1100" b="0" i="0" u="none" strike="noStrike">
                          <a:solidFill>
                            <a:srgbClr val="000000"/>
                          </a:solidFill>
                          <a:effectLst/>
                          <a:latin typeface="Meiryo UI" panose="020B0604030504040204" pitchFamily="50" charset="-128"/>
                          <a:ea typeface="Meiryo UI" panose="020B0604030504040204" pitchFamily="50" charset="-128"/>
                        </a:rPr>
                        <a:t>子育て応援アプリ</a:t>
                      </a:r>
                    </a:p>
                    <a:p>
                      <a:pPr marL="171450" indent="-171450" algn="l" fontAlgn="t">
                        <a:buFont typeface="Arial" panose="020B0604020202020204" pitchFamily="34" charset="0"/>
                        <a:buChar char="•"/>
                      </a:pPr>
                      <a:r>
                        <a:rPr lang="ja-JP" altLang="en-US" sz="1100" b="0" i="0" u="none" strike="noStrike">
                          <a:solidFill>
                            <a:srgbClr val="000000"/>
                          </a:solidFill>
                          <a:effectLst/>
                          <a:latin typeface="Meiryo UI" panose="020B0604030504040204" pitchFamily="50" charset="-128"/>
                          <a:ea typeface="Meiryo UI" panose="020B0604030504040204" pitchFamily="50" charset="-128"/>
                        </a:rPr>
                        <a:t>子育て応援施設マップ</a:t>
                      </a:r>
                    </a:p>
                    <a:p>
                      <a:pPr marL="171450" indent="-171450" algn="l" fontAlgn="t">
                        <a:buFont typeface="Arial" panose="020B0604020202020204" pitchFamily="34" charset="0"/>
                        <a:buChar char="•"/>
                      </a:pPr>
                      <a:r>
                        <a:rPr lang="ja-JP" altLang="en-US" sz="1100" b="0" i="0" u="none" strike="noStrike">
                          <a:solidFill>
                            <a:srgbClr val="000000"/>
                          </a:solidFill>
                          <a:effectLst/>
                          <a:latin typeface="Meiryo UI" panose="020B0604030504040204" pitchFamily="50" charset="-128"/>
                          <a:ea typeface="Meiryo UI" panose="020B0604030504040204" pitchFamily="50" charset="-128"/>
                        </a:rPr>
                        <a:t>授乳室検索アプリ</a:t>
                      </a:r>
                    </a:p>
                    <a:p>
                      <a:pPr marL="171450" indent="-171450" algn="l" fontAlgn="t">
                        <a:buFont typeface="Arial" panose="020B0604020202020204" pitchFamily="34" charset="0"/>
                        <a:buChar char="•"/>
                      </a:pPr>
                      <a:r>
                        <a:rPr lang="ja-JP" altLang="en-US" sz="1100" b="0" i="0" u="none" strike="noStrike">
                          <a:solidFill>
                            <a:srgbClr val="000000"/>
                          </a:solidFill>
                          <a:effectLst/>
                          <a:latin typeface="Meiryo UI" panose="020B0604030504040204" pitchFamily="50" charset="-128"/>
                          <a:ea typeface="Meiryo UI" panose="020B0604030504040204" pitchFamily="50" charset="-128"/>
                        </a:rPr>
                        <a:t>観光案内アプリ</a:t>
                      </a:r>
                    </a:p>
                  </a:txBody>
                  <a:tcPr marL="36000" marR="36000" marT="36000" marB="36000"/>
                </a:tc>
                <a:extLst>
                  <a:ext uri="{0D108BD9-81ED-4DB2-BD59-A6C34878D82A}">
                    <a16:rowId xmlns:a16="http://schemas.microsoft.com/office/drawing/2014/main" val="10001"/>
                  </a:ext>
                </a:extLst>
              </a:tr>
              <a:tr h="2412000">
                <a:tc>
                  <a:txBody>
                    <a:bodyPr/>
                    <a:lstStyle/>
                    <a:p>
                      <a:pPr algn="r" fontAlgn="t"/>
                      <a:r>
                        <a:rPr lang="ja-JP" altLang="en-US" sz="1100" b="0" i="0" u="none" strike="noStrike">
                          <a:solidFill>
                            <a:schemeClr val="tx1"/>
                          </a:solidFill>
                          <a:effectLst/>
                          <a:latin typeface="Meiryo UI" panose="020B0604030504040204" pitchFamily="50" charset="-128"/>
                          <a:ea typeface="Meiryo UI" panose="020B0604030504040204" pitchFamily="50" charset="-128"/>
                        </a:rPr>
                        <a:t>８</a:t>
                      </a:r>
                    </a:p>
                  </a:txBody>
                  <a:tcPr marL="36000" marR="36000" marT="36000" marB="36000"/>
                </a:tc>
                <a:tc>
                  <a:txBody>
                    <a:bodyPr/>
                    <a:lstStyle/>
                    <a:p>
                      <a:pPr marL="0" marR="0" lvl="0" indent="0" algn="l" defTabSz="742927" rtl="0" eaLnBrk="1" fontAlgn="t" latinLnBrk="0" hangingPunct="1">
                        <a:lnSpc>
                          <a:spcPct val="100000"/>
                        </a:lnSpc>
                        <a:spcBef>
                          <a:spcPts val="0"/>
                        </a:spcBef>
                        <a:spcAft>
                          <a:spcPts val="0"/>
                        </a:spcAft>
                        <a:buClrTx/>
                        <a:buSzTx/>
                        <a:buFontTx/>
                        <a:buNone/>
                        <a:tabLst/>
                        <a:defRPr/>
                      </a:pPr>
                      <a:r>
                        <a:rPr lang="ja-JP" altLang="en-US" sz="1100" b="0" i="0" u="none" strike="noStrike">
                          <a:solidFill>
                            <a:srgbClr val="000000"/>
                          </a:solidFill>
                          <a:effectLst/>
                          <a:latin typeface="Meiryo UI" panose="020B0604030504040204" pitchFamily="50" charset="-128"/>
                          <a:ea typeface="Meiryo UI" panose="020B0604030504040204" pitchFamily="50" charset="-128"/>
                        </a:rPr>
                        <a:t>ゴミ集積場所一覧</a:t>
                      </a:r>
                    </a:p>
                  </a:txBody>
                  <a:tcPr marL="36000" marR="36000" marT="36000" marB="36000"/>
                </a:tc>
                <a:tc vMerge="1">
                  <a:txBody>
                    <a:bodyPr/>
                    <a:lstStyle/>
                    <a:p>
                      <a:pPr algn="l" fontAlgn="t"/>
                      <a:endParaRPr lang="ja-JP"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algn="l" fontAlgn="t"/>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説明</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市区町村が決めているゴミの集積場所の一覧</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p>
                      <a:pPr algn="l" fontAlgn="t"/>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データの単位</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ゴミの集積場所で一意。</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更新頻度の想定</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ゴミの集積場所の新規設置、廃止、場所の変更等があったタイミングでの更新。</a:t>
                      </a:r>
                      <a:endParaRPr lang="ja-JP"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36000" marB="36000"/>
                </a:tc>
                <a:tc vMerge="1">
                  <a:txBody>
                    <a:bodyPr/>
                    <a:lstStyle/>
                    <a:p>
                      <a:pPr algn="l" fontAlgn="t"/>
                      <a:endParaRPr lang="ja-JP"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algn="l"/>
                      <a:r>
                        <a:rPr kumimoji="1" lang="ja-JP" altLang="en-US" sz="1100">
                          <a:latin typeface="Meiryo UI" panose="020B0604030504040204" pitchFamily="50" charset="-128"/>
                          <a:ea typeface="Meiryo UI" panose="020B0604030504040204" pitchFamily="50" charset="-128"/>
                        </a:rPr>
                        <a:t>ゴミ集積場所の情報は、住民の生活様式の形成と不動産資産評価に関わる重要な情報であると考えられる。いわゆる「嫌悪施設」としてのゴミ集積場所情報の利用しやすさが向上することで、住民間、不動産仲介業者とのトラブルを未然に防ぐことも期待できる。</a:t>
                      </a:r>
                      <a:endParaRPr kumimoji="1" lang="en-US" altLang="ja-JP" sz="1100">
                        <a:latin typeface="Meiryo UI" panose="020B0604030504040204" pitchFamily="50" charset="-128"/>
                        <a:ea typeface="Meiryo UI" panose="020B0604030504040204" pitchFamily="50" charset="-128"/>
                      </a:endParaRPr>
                    </a:p>
                    <a:p>
                      <a:pPr algn="l"/>
                      <a:r>
                        <a:rPr kumimoji="1" lang="ja-JP" altLang="en-US" sz="1100">
                          <a:latin typeface="Meiryo UI" panose="020B0604030504040204" pitchFamily="50" charset="-128"/>
                          <a:ea typeface="Meiryo UI" panose="020B0604030504040204" pitchFamily="50" charset="-128"/>
                        </a:rPr>
                        <a:t>ただし、集積場所を公開することにより地域住民に著しく不利益が生じる可能性がある場合などは、収集するゴミの種類や収集日を公開するだけでも効果があると期待される。</a:t>
                      </a:r>
                      <a:endParaRPr kumimoji="1" lang="en-US" altLang="ja-JP" sz="1100">
                        <a:latin typeface="Meiryo UI" panose="020B0604030504040204" pitchFamily="50" charset="-128"/>
                        <a:ea typeface="Meiryo UI" panose="020B0604030504040204" pitchFamily="50" charset="-128"/>
                      </a:endParaRPr>
                    </a:p>
                  </a:txBody>
                  <a:tcPr marL="36000" marR="36000" marT="36000" marB="36000"/>
                </a:tc>
                <a:tc>
                  <a:txBody>
                    <a:bodyPr/>
                    <a:lstStyle/>
                    <a:p>
                      <a:pPr marL="171450" indent="-171450" algn="l" fontAlgn="t">
                        <a:buFont typeface="Arial" panose="020B0604020202020204" pitchFamily="34" charset="0"/>
                        <a:buChar cha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ゴミ集積場所マップ等でのマッピング</a:t>
                      </a:r>
                    </a:p>
                    <a:p>
                      <a:pPr marL="171450" indent="-171450" algn="l" fontAlgn="t">
                        <a:buFont typeface="Arial" panose="020B0604020202020204" pitchFamily="34" charset="0"/>
                        <a:buChar cha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不動産資産価値の評価基準</a:t>
                      </a:r>
                    </a:p>
                    <a:p>
                      <a:pPr marL="171450" indent="-171450" algn="l" fontAlgn="t">
                        <a:buFont typeface="Arial" panose="020B0604020202020204" pitchFamily="34" charset="0"/>
                        <a:buChar cha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ゴミ収集ルート効率化の材料</a:t>
                      </a:r>
                    </a:p>
                  </a:txBody>
                  <a:tcPr marL="36000" marR="36000" marT="36000" marB="3600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557616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2">
            <a:extLst>
              <a:ext uri="{FF2B5EF4-FFF2-40B4-BE49-F238E27FC236}">
                <a16:creationId xmlns:a16="http://schemas.microsoft.com/office/drawing/2014/main" id="{5E6EE560-2047-39FB-CD31-10E8D9E92D17}"/>
              </a:ext>
            </a:extLst>
          </p:cNvPr>
          <p:cNvSpPr>
            <a:spLocks noGrp="1"/>
          </p:cNvSpPr>
          <p:nvPr>
            <p:ph type="title"/>
          </p:nvPr>
        </p:nvSpPr>
        <p:spPr>
          <a:xfrm>
            <a:off x="648000" y="576000"/>
            <a:ext cx="8543925" cy="424732"/>
          </a:xfrm>
        </p:spPr>
        <p:txBody>
          <a:bodyPr/>
          <a:lstStyle/>
          <a:p>
            <a:r>
              <a:rPr lang="ja-JP" altLang="en-US" sz="2400" b="0" dirty="0">
                <a:latin typeface="Meiryo UI" panose="020B0604030504040204" pitchFamily="50" charset="-128"/>
                <a:ea typeface="Meiryo UI" panose="020B0604030504040204" pitchFamily="50" charset="-128"/>
                <a:cs typeface="Meiryo UI" panose="020B0604030504040204" pitchFamily="50" charset="-128"/>
              </a:rPr>
              <a:t>追加自治体標準オープンデータセット一覧（６）</a:t>
            </a:r>
            <a:endParaRPr kumimoji="1" lang="ja-JP" altLang="en-US" sz="2400" b="0" dirty="0"/>
          </a:p>
        </p:txBody>
      </p:sp>
      <p:graphicFrame>
        <p:nvGraphicFramePr>
          <p:cNvPr id="6" name="表 5">
            <a:extLst>
              <a:ext uri="{FF2B5EF4-FFF2-40B4-BE49-F238E27FC236}">
                <a16:creationId xmlns:a16="http://schemas.microsoft.com/office/drawing/2014/main" id="{A72A2E6E-ABDA-7F04-3DED-B061B9A822BC}"/>
              </a:ext>
            </a:extLst>
          </p:cNvPr>
          <p:cNvGraphicFramePr>
            <a:graphicFrameLocks noGrp="1"/>
          </p:cNvGraphicFramePr>
          <p:nvPr>
            <p:extLst>
              <p:ext uri="{D42A27DB-BD31-4B8C-83A1-F6EECF244321}">
                <p14:modId xmlns:p14="http://schemas.microsoft.com/office/powerpoint/2010/main" val="2388260272"/>
              </p:ext>
            </p:extLst>
          </p:nvPr>
        </p:nvGraphicFramePr>
        <p:xfrm>
          <a:off x="56999" y="1008000"/>
          <a:ext cx="9792616" cy="3161520"/>
        </p:xfrm>
        <a:graphic>
          <a:graphicData uri="http://schemas.openxmlformats.org/drawingml/2006/table">
            <a:tbl>
              <a:tblPr firstRow="1" bandRow="1">
                <a:tableStyleId>{5C22544A-7EE6-4342-B048-85BDC9FD1C3A}</a:tableStyleId>
              </a:tblPr>
              <a:tblGrid>
                <a:gridCol w="334984">
                  <a:extLst>
                    <a:ext uri="{9D8B030D-6E8A-4147-A177-3AD203B41FA5}">
                      <a16:colId xmlns:a16="http://schemas.microsoft.com/office/drawing/2014/main" val="20000"/>
                    </a:ext>
                  </a:extLst>
                </a:gridCol>
                <a:gridCol w="1512000">
                  <a:extLst>
                    <a:ext uri="{9D8B030D-6E8A-4147-A177-3AD203B41FA5}">
                      <a16:colId xmlns:a16="http://schemas.microsoft.com/office/drawing/2014/main" val="20002"/>
                    </a:ext>
                  </a:extLst>
                </a:gridCol>
                <a:gridCol w="595528">
                  <a:extLst>
                    <a:ext uri="{9D8B030D-6E8A-4147-A177-3AD203B41FA5}">
                      <a16:colId xmlns:a16="http://schemas.microsoft.com/office/drawing/2014/main" val="20003"/>
                    </a:ext>
                  </a:extLst>
                </a:gridCol>
                <a:gridCol w="2808000">
                  <a:extLst>
                    <a:ext uri="{9D8B030D-6E8A-4147-A177-3AD203B41FA5}">
                      <a16:colId xmlns:a16="http://schemas.microsoft.com/office/drawing/2014/main" val="20005"/>
                    </a:ext>
                  </a:extLst>
                </a:gridCol>
                <a:gridCol w="669968">
                  <a:extLst>
                    <a:ext uri="{9D8B030D-6E8A-4147-A177-3AD203B41FA5}">
                      <a16:colId xmlns:a16="http://schemas.microsoft.com/office/drawing/2014/main" val="20006"/>
                    </a:ext>
                  </a:extLst>
                </a:gridCol>
                <a:gridCol w="2160000">
                  <a:extLst>
                    <a:ext uri="{9D8B030D-6E8A-4147-A177-3AD203B41FA5}">
                      <a16:colId xmlns:a16="http://schemas.microsoft.com/office/drawing/2014/main" val="20007"/>
                    </a:ext>
                  </a:extLst>
                </a:gridCol>
                <a:gridCol w="1712136">
                  <a:extLst>
                    <a:ext uri="{9D8B030D-6E8A-4147-A177-3AD203B41FA5}">
                      <a16:colId xmlns:a16="http://schemas.microsoft.com/office/drawing/2014/main" val="20008"/>
                    </a:ext>
                  </a:extLst>
                </a:gridCol>
              </a:tblGrid>
              <a:tr h="307302">
                <a:tc>
                  <a:txBody>
                    <a:bodyPr/>
                    <a:lstStyle/>
                    <a:p>
                      <a:pPr algn="l" fontAlgn="ctr"/>
                      <a:r>
                        <a:rPr lang="en-US" altLang="ja-JP" sz="1100" b="1" i="0" u="none" strike="noStrike">
                          <a:solidFill>
                            <a:schemeClr val="bg1"/>
                          </a:solidFill>
                          <a:effectLst/>
                          <a:latin typeface="Meiryo UI" panose="020B0604030504040204" pitchFamily="50" charset="-128"/>
                          <a:ea typeface="Meiryo UI" panose="020B0604030504040204" pitchFamily="50" charset="-128"/>
                        </a:rPr>
                        <a:t>#</a:t>
                      </a:r>
                      <a:endParaRPr lang="ja-JP" altLang="en-US" sz="1100" b="1" i="0" u="none" strike="noStrike">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データ名</a:t>
                      </a:r>
                    </a:p>
                  </a:txBody>
                  <a:tcPr marL="36000" marR="36000" marT="36000" marB="36000" anchor="ctr"/>
                </a:tc>
                <a:tc gridSpan="2">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作成にあたり準拠すべきルールやフォーマット等と</a:t>
                      </a:r>
                      <a:endParaRPr lang="en-US" altLang="ja-JP" sz="1100" b="1" i="0" u="none" strike="noStrike">
                        <a:solidFill>
                          <a:schemeClr val="bg1"/>
                        </a:solidFill>
                        <a:effectLst/>
                        <a:latin typeface="Meiryo UI" panose="020B0604030504040204" pitchFamily="50" charset="-128"/>
                        <a:ea typeface="Meiryo UI" panose="020B0604030504040204" pitchFamily="50" charset="-128"/>
                      </a:endParaRPr>
                    </a:p>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その内容</a:t>
                      </a:r>
                    </a:p>
                  </a:txBody>
                  <a:tcPr marL="36000" marR="36000" marT="36000" marB="36000" anchor="ctr"/>
                </a:tc>
                <a:tc hMerge="1">
                  <a:txBody>
                    <a:bodyPr/>
                    <a:lstStyle/>
                    <a:p>
                      <a:pPr algn="l" fontAlgn="ctr"/>
                      <a:endParaRPr lang="ja-JP" altLang="en-US" sz="1100" b="1" i="0" u="none" strike="noStrike">
                        <a:solidFill>
                          <a:srgbClr val="FFFFFF"/>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使用時の注意事項</a:t>
                      </a:r>
                    </a:p>
                  </a:txBody>
                  <a:tcPr marL="36000" marR="36000" marT="36000" marB="36000" anchor="ctr"/>
                </a:tc>
                <a:tc>
                  <a:txBody>
                    <a:bodyPr/>
                    <a:lstStyle/>
                    <a:p>
                      <a:pPr algn="l" fontAlgn="ctr"/>
                      <a:r>
                        <a:rPr lang="ja-JP" altLang="en-US" sz="1100" b="1" i="0" u="none" strike="noStrike">
                          <a:solidFill>
                            <a:srgbClr val="FFFFFF"/>
                          </a:solidFill>
                          <a:effectLst/>
                          <a:latin typeface="Meiryo UI" panose="020B0604030504040204" pitchFamily="50" charset="-128"/>
                          <a:ea typeface="Meiryo UI" panose="020B0604030504040204" pitchFamily="50" charset="-128"/>
                        </a:rPr>
                        <a:t>オープンデータとして公開することによる効果</a:t>
                      </a:r>
                    </a:p>
                  </a:txBody>
                  <a:tcPr marL="36000" marR="36000" marT="36000" marB="36000" anchor="ctr"/>
                </a:tc>
                <a:tc>
                  <a:txBody>
                    <a:bodyPr/>
                    <a:lstStyle/>
                    <a:p>
                      <a:pPr algn="l" fontAlgn="ctr"/>
                      <a:r>
                        <a:rPr lang="ja-JP" altLang="en-US" sz="1100" b="1" i="0" u="none" strike="noStrike">
                          <a:solidFill>
                            <a:srgbClr val="FFFFFF"/>
                          </a:solidFill>
                          <a:effectLst/>
                          <a:latin typeface="Meiryo UI" panose="020B0604030504040204" pitchFamily="50" charset="-128"/>
                          <a:ea typeface="Meiryo UI" panose="020B0604030504040204" pitchFamily="50" charset="-128"/>
                        </a:rPr>
                        <a:t>想定されるユースケース</a:t>
                      </a:r>
                    </a:p>
                  </a:txBody>
                  <a:tcPr marL="36000" marR="36000" marT="36000" marB="36000" anchor="ctr"/>
                </a:tc>
                <a:extLst>
                  <a:ext uri="{0D108BD9-81ED-4DB2-BD59-A6C34878D82A}">
                    <a16:rowId xmlns:a16="http://schemas.microsoft.com/office/drawing/2014/main" val="10000"/>
                  </a:ext>
                </a:extLst>
              </a:tr>
              <a:tr h="1585116">
                <a:tc>
                  <a:txBody>
                    <a:bodyPr/>
                    <a:lstStyle/>
                    <a:p>
                      <a:pPr algn="r"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９</a:t>
                      </a:r>
                      <a:endParaRPr lang="zh-TW"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marL="0" marR="0" lvl="0" indent="0" algn="l" defTabSz="742927" rtl="0" eaLnBrk="1" fontAlgn="t" latinLnBrk="0" hangingPunct="1">
                        <a:lnSpc>
                          <a:spcPct val="100000"/>
                        </a:lnSpc>
                        <a:spcBef>
                          <a:spcPts val="0"/>
                        </a:spcBef>
                        <a:spcAft>
                          <a:spcPts val="0"/>
                        </a:spcAft>
                        <a:buClrTx/>
                        <a:buSzTx/>
                        <a:buFontTx/>
                        <a:buNone/>
                        <a:tabLst/>
                        <a:defRPr/>
                      </a:pPr>
                      <a:r>
                        <a:rPr lang="ja-JP" altLang="en-US" sz="1100" b="0" i="0" u="none" strike="noStrike">
                          <a:solidFill>
                            <a:srgbClr val="000000"/>
                          </a:solidFill>
                          <a:effectLst/>
                          <a:latin typeface="Meiryo UI" panose="020B0604030504040204" pitchFamily="50" charset="-128"/>
                          <a:ea typeface="Meiryo UI" panose="020B0604030504040204" pitchFamily="50" charset="-128"/>
                        </a:rPr>
                        <a:t>観光ポイント</a:t>
                      </a:r>
                      <a:endParaRPr lang="zh-TW"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algn="ctr"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データ項目定義書</a:t>
                      </a:r>
                    </a:p>
                  </a:txBody>
                  <a:tcPr marL="36000" marR="36000" marT="36000" marB="36000" vert="eaVert" anchor="ctr"/>
                </a:tc>
                <a:tc>
                  <a:txBody>
                    <a:bodyPr/>
                    <a:lstStyle/>
                    <a:p>
                      <a:pPr marL="0" marR="0" lvl="0" indent="0" algn="l" defTabSz="742927" rtl="0" eaLnBrk="1" fontAlgn="t" latinLnBrk="0" hangingPunct="1">
                        <a:lnSpc>
                          <a:spcPct val="100000"/>
                        </a:lnSpc>
                        <a:spcBef>
                          <a:spcPts val="0"/>
                        </a:spcBef>
                        <a:spcAft>
                          <a:spcPts val="0"/>
                        </a:spcAft>
                        <a:buClrTx/>
                        <a:buSzTx/>
                        <a:buFontTx/>
                        <a:buNone/>
                        <a:tabLst/>
                        <a:defRPr/>
                      </a:pP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説明</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観光施設ではなく、観光スポットや観光のポイントについての情報の一覧</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p>
                      <a:pPr marL="0" marR="0" lvl="0" indent="0" algn="l" defTabSz="742927" rtl="0" eaLnBrk="1" fontAlgn="t" latinLnBrk="0" hangingPunct="1">
                        <a:lnSpc>
                          <a:spcPct val="100000"/>
                        </a:lnSpc>
                        <a:spcBef>
                          <a:spcPts val="0"/>
                        </a:spcBef>
                        <a:spcAft>
                          <a:spcPts val="0"/>
                        </a:spcAft>
                        <a:buClrTx/>
                        <a:buSzTx/>
                        <a:buFontTx/>
                        <a:buNone/>
                        <a:tabLst/>
                        <a:defRPr/>
                      </a:pP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データの単位</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観光ポイントで一意。</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p>
                      <a:pPr marL="0" marR="0" lvl="0" indent="0" algn="l" defTabSz="742927" rtl="0" eaLnBrk="1" fontAlgn="t" latinLnBrk="0" hangingPunct="1">
                        <a:lnSpc>
                          <a:spcPct val="100000"/>
                        </a:lnSpc>
                        <a:spcBef>
                          <a:spcPts val="0"/>
                        </a:spcBef>
                        <a:spcAft>
                          <a:spcPts val="0"/>
                        </a:spcAft>
                        <a:buClrTx/>
                        <a:buSzTx/>
                        <a:buFontTx/>
                        <a:buNone/>
                        <a:tabLst/>
                        <a:defRPr/>
                      </a:pP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r>
                        <a:rPr lang="ja-JP" altLang="en-US" sz="1100" b="1" i="0" u="sng" strike="noStrike">
                          <a:solidFill>
                            <a:srgbClr val="000000"/>
                          </a:solidFill>
                          <a:effectLst/>
                          <a:latin typeface="Meiryo UI" panose="020B0604030504040204" pitchFamily="50" charset="-128"/>
                          <a:ea typeface="Meiryo UI" panose="020B0604030504040204" pitchFamily="50" charset="-128"/>
                        </a:rPr>
                        <a:t>更新頻度の想定</a:t>
                      </a:r>
                      <a:r>
                        <a:rPr lang="en-US" altLang="ja-JP" sz="1100" b="1" i="0" u="sng"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観光ポイントの新規設置、廃止、変更等があったタイミングでの更新。</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tc>
                <a:tc>
                  <a:txBody>
                    <a:bodyPr/>
                    <a:lstStyle/>
                    <a:p>
                      <a:pPr algn="ctr"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項目定義書、参照するデータモデルのガイドブックをご参照ください。</a:t>
                      </a:r>
                    </a:p>
                  </a:txBody>
                  <a:tcPr marL="36000" marR="36000" marT="36000" marB="36000" vert="eaVert" anchor="ctr"/>
                </a:tc>
                <a:tc>
                  <a:txBody>
                    <a:bodyPr/>
                    <a:lstStyle/>
                    <a:p>
                      <a:pPr algn="l"/>
                      <a:r>
                        <a:rPr kumimoji="1" lang="en-US" altLang="ja-JP" sz="1100">
                          <a:latin typeface="Meiryo UI" panose="020B0604030504040204" pitchFamily="50" charset="-128"/>
                          <a:ea typeface="Meiryo UI" panose="020B0604030504040204" pitchFamily="50" charset="-128"/>
                        </a:rPr>
                        <a:t>with</a:t>
                      </a:r>
                      <a:r>
                        <a:rPr kumimoji="1" lang="ja-JP" altLang="en-US" sz="1100">
                          <a:latin typeface="Meiryo UI" panose="020B0604030504040204" pitchFamily="50" charset="-128"/>
                          <a:ea typeface="Meiryo UI" panose="020B0604030504040204" pitchFamily="50" charset="-128"/>
                        </a:rPr>
                        <a:t>コロナの中で、我が国において観光に寄せる期待は大きく、国内外問わず観光客が訪れることは地方の活性化、経済活動においても重要だと考えられる。観光に関する情報については、現在「観光施設一覧」が推奨データセットに存在し、場所としての観光施設についてのデータを有しているが、施設情報だけではなく、観光ポイント情報もデータとして公開することで、観光情報の充実が図れると共に、観光スポットに観光客を呼び込みたい地公体のアピールにも資することができると考えられる。</a:t>
                      </a:r>
                      <a:endParaRPr kumimoji="1" lang="en-US" altLang="ja-JP" sz="1100">
                        <a:latin typeface="Meiryo UI" panose="020B0604030504040204" pitchFamily="50" charset="-128"/>
                        <a:ea typeface="Meiryo UI" panose="020B0604030504040204" pitchFamily="50" charset="-128"/>
                      </a:endParaRPr>
                    </a:p>
                    <a:p>
                      <a:pPr algn="l"/>
                      <a:endParaRPr kumimoji="1" lang="en-US" altLang="ja-JP" sz="1100">
                        <a:latin typeface="Meiryo UI" panose="020B0604030504040204" pitchFamily="50" charset="-128"/>
                        <a:ea typeface="Meiryo UI" panose="020B0604030504040204" pitchFamily="50" charset="-128"/>
                      </a:endParaRPr>
                    </a:p>
                    <a:p>
                      <a:pPr algn="l"/>
                      <a:endParaRPr kumimoji="1" lang="en-US" altLang="ja-JP" sz="1100">
                        <a:latin typeface="Meiryo UI" panose="020B0604030504040204" pitchFamily="50" charset="-128"/>
                        <a:ea typeface="Meiryo UI" panose="020B0604030504040204" pitchFamily="50" charset="-128"/>
                      </a:endParaRPr>
                    </a:p>
                  </a:txBody>
                  <a:tcPr marL="36000" marR="36000" marT="36000" marB="36000"/>
                </a:tc>
                <a:tc>
                  <a:txBody>
                    <a:bodyPr/>
                    <a:lstStyle/>
                    <a:p>
                      <a:pPr marL="171450" indent="-171450" algn="l" fontAlgn="t">
                        <a:buFont typeface="Arial" panose="020B0604020202020204" pitchFamily="34" charset="0"/>
                        <a:buChar cha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観光スポット案内アプリ</a:t>
                      </a:r>
                    </a:p>
                    <a:p>
                      <a:pPr marL="171450" indent="-171450" algn="l" fontAlgn="t">
                        <a:buFont typeface="Arial" panose="020B0604020202020204" pitchFamily="34" charset="0"/>
                        <a:buChar cha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観光マップ</a:t>
                      </a:r>
                    </a:p>
                    <a:p>
                      <a:pPr marL="171450" indent="-171450" algn="l" fontAlgn="t">
                        <a:buFont typeface="Arial" panose="020B0604020202020204" pitchFamily="34" charset="0"/>
                        <a:buChar cha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観光ルート検索</a:t>
                      </a:r>
                    </a:p>
                  </a:txBody>
                  <a:tcPr marL="36000" marR="36000" marT="36000" marB="3600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0746505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7FD00989-CDD7-0B8B-E77C-ECA8F43C5533}"/>
              </a:ext>
            </a:extLst>
          </p:cNvPr>
          <p:cNvSpPr>
            <a:spLocks noGrp="1"/>
          </p:cNvSpPr>
          <p:nvPr>
            <p:ph type="title"/>
          </p:nvPr>
        </p:nvSpPr>
        <p:spPr>
          <a:xfrm>
            <a:off x="681038" y="2491044"/>
            <a:ext cx="8543925" cy="1089529"/>
          </a:xfrm>
        </p:spPr>
        <p:txBody>
          <a:bodyPr/>
          <a:lstStyle/>
          <a:p>
            <a:r>
              <a:rPr lang="ja-JP" altLang="en-US" sz="3600" kern="100" dirty="0">
                <a:effectLst/>
                <a:latin typeface="Meiryo UI" panose="020B0604030504040204" pitchFamily="50" charset="-128"/>
                <a:ea typeface="Meiryo UI" panose="020B0604030504040204" pitchFamily="50" charset="-128"/>
                <a:cs typeface="Meiryo UI" panose="020B0604030504040204" pitchFamily="50" charset="-128"/>
              </a:rPr>
              <a:t>自治体標準オープンデータセット（旧：推奨データセット）</a:t>
            </a:r>
            <a:r>
              <a:rPr lang="ja-JP" altLang="en-US" dirty="0">
                <a:latin typeface="Meiryo UI" panose="020B0604030504040204" pitchFamily="50" charset="-128"/>
                <a:ea typeface="Meiryo UI" panose="020B0604030504040204" pitchFamily="50" charset="-128"/>
              </a:rPr>
              <a:t>に関する</a:t>
            </a:r>
            <a:r>
              <a:rPr lang="en-US" altLang="ja-JP" dirty="0">
                <a:latin typeface="Meiryo UI" panose="020B0604030504040204" pitchFamily="50" charset="-128"/>
                <a:ea typeface="Meiryo UI" panose="020B0604030504040204" pitchFamily="50" charset="-128"/>
              </a:rPr>
              <a:t>FAQ</a:t>
            </a:r>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99493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D4EA0DAF-C540-C528-B3A2-06D2322FDE80}"/>
              </a:ext>
            </a:extLst>
          </p:cNvPr>
          <p:cNvSpPr>
            <a:spLocks noGrp="1"/>
          </p:cNvSpPr>
          <p:nvPr>
            <p:ph type="title"/>
          </p:nvPr>
        </p:nvSpPr>
        <p:spPr>
          <a:xfrm>
            <a:off x="648000" y="576000"/>
            <a:ext cx="8543925" cy="424732"/>
          </a:xfrm>
        </p:spPr>
        <p:txBody>
          <a:bodyPr/>
          <a:lstStyle/>
          <a:p>
            <a:r>
              <a:rPr lang="ja-JP" altLang="en-US" sz="2400" b="0">
                <a:latin typeface="Meiryo UI" panose="020B0604030504040204" pitchFamily="50" charset="-128"/>
                <a:ea typeface="Meiryo UI" panose="020B0604030504040204" pitchFamily="50" charset="-128"/>
              </a:rPr>
              <a:t>更新履歴</a:t>
            </a:r>
          </a:p>
        </p:txBody>
      </p:sp>
      <p:graphicFrame>
        <p:nvGraphicFramePr>
          <p:cNvPr id="7" name="表 6">
            <a:extLst>
              <a:ext uri="{FF2B5EF4-FFF2-40B4-BE49-F238E27FC236}">
                <a16:creationId xmlns:a16="http://schemas.microsoft.com/office/drawing/2014/main" id="{D915BD26-D914-981C-9E61-982BB11A73E8}"/>
              </a:ext>
            </a:extLst>
          </p:cNvPr>
          <p:cNvGraphicFramePr>
            <a:graphicFrameLocks noGrp="1"/>
          </p:cNvGraphicFramePr>
          <p:nvPr>
            <p:extLst>
              <p:ext uri="{D42A27DB-BD31-4B8C-83A1-F6EECF244321}">
                <p14:modId xmlns:p14="http://schemas.microsoft.com/office/powerpoint/2010/main" val="1571358296"/>
              </p:ext>
            </p:extLst>
          </p:nvPr>
        </p:nvGraphicFramePr>
        <p:xfrm>
          <a:off x="182252" y="1150435"/>
          <a:ext cx="9577064" cy="3048000"/>
        </p:xfrm>
        <a:graphic>
          <a:graphicData uri="http://schemas.openxmlformats.org/drawingml/2006/table">
            <a:tbl>
              <a:tblPr firstRow="1" bandRow="1">
                <a:tableStyleId>{7DF18680-E054-41AD-8BC1-D1AEF772440D}</a:tableStyleId>
              </a:tblPr>
              <a:tblGrid>
                <a:gridCol w="1885032">
                  <a:extLst>
                    <a:ext uri="{9D8B030D-6E8A-4147-A177-3AD203B41FA5}">
                      <a16:colId xmlns:a16="http://schemas.microsoft.com/office/drawing/2014/main" val="20000"/>
                    </a:ext>
                  </a:extLst>
                </a:gridCol>
                <a:gridCol w="2939504">
                  <a:extLst>
                    <a:ext uri="{9D8B030D-6E8A-4147-A177-3AD203B41FA5}">
                      <a16:colId xmlns:a16="http://schemas.microsoft.com/office/drawing/2014/main" val="20001"/>
                    </a:ext>
                  </a:extLst>
                </a:gridCol>
                <a:gridCol w="4752528">
                  <a:extLst>
                    <a:ext uri="{9D8B030D-6E8A-4147-A177-3AD203B41FA5}">
                      <a16:colId xmlns:a16="http://schemas.microsoft.com/office/drawing/2014/main" val="20002"/>
                    </a:ext>
                  </a:extLst>
                </a:gridCol>
              </a:tblGrid>
              <a:tr h="216024">
                <a:tc>
                  <a:txBody>
                    <a:bodyPr/>
                    <a:lstStyle/>
                    <a:p>
                      <a:pPr algn="ctr"/>
                      <a:r>
                        <a:rPr kumimoji="1" lang="ja-JP" altLang="en-US" sz="1400">
                          <a:latin typeface="Meiryo UI" panose="020B0604030504040204" pitchFamily="50" charset="-128"/>
                          <a:ea typeface="Meiryo UI" panose="020B0604030504040204" pitchFamily="50" charset="-128"/>
                          <a:cs typeface="Meiryo UI" panose="020B0604030504040204" pitchFamily="50" charset="-128"/>
                        </a:rPr>
                        <a:t>更新日</a:t>
                      </a:r>
                      <a:endPar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400">
                          <a:latin typeface="Meiryo UI" panose="020B0604030504040204" pitchFamily="50" charset="-128"/>
                          <a:ea typeface="Meiryo UI" panose="020B0604030504040204" pitchFamily="50" charset="-128"/>
                          <a:cs typeface="Meiryo UI" panose="020B0604030504040204" pitchFamily="50" charset="-128"/>
                        </a:rPr>
                        <a:t>更新対象</a:t>
                      </a:r>
                      <a:endPar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400">
                          <a:latin typeface="Meiryo UI" panose="020B0604030504040204" pitchFamily="50" charset="-128"/>
                          <a:ea typeface="Meiryo UI" panose="020B0604030504040204" pitchFamily="50" charset="-128"/>
                          <a:cs typeface="Meiryo UI" panose="020B0604030504040204" pitchFamily="50" charset="-128"/>
                        </a:rPr>
                        <a:t>更新内容</a:t>
                      </a:r>
                      <a:endPar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00"/>
                  </a:ext>
                </a:extLst>
              </a:tr>
              <a:tr h="0">
                <a:tc>
                  <a:txBody>
                    <a:bodyPr/>
                    <a:lstStyle/>
                    <a:p>
                      <a:pPr algn="l"/>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令和５年３月</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日</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全般</a:t>
                      </a:r>
                    </a:p>
                  </a:txBody>
                  <a:tcPr anchor="ctr"/>
                </a:tc>
                <a:tc>
                  <a:txBody>
                    <a:bodyPr/>
                    <a:lstStyle/>
                    <a:p>
                      <a:pPr algn="l"/>
                      <a:r>
                        <a:rPr kumimoji="1" lang="ja-JP" altLang="en-US" sz="1400" b="0" dirty="0">
                          <a:solidFill>
                            <a:schemeClr val="dk1"/>
                          </a:solidFill>
                          <a:latin typeface="Meiryo UI" panose="020B0604030504040204" pitchFamily="50" charset="-128"/>
                          <a:ea typeface="Meiryo UI" panose="020B0604030504040204" pitchFamily="50" charset="-128"/>
                          <a:cs typeface="Meiryo UI" panose="020B0604030504040204" pitchFamily="50" charset="-128"/>
                        </a:rPr>
                        <a:t>自治体標準オープンデータセット正式版の内容を反映</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01"/>
                  </a:ext>
                </a:extLst>
              </a:tr>
              <a:tr h="0">
                <a:tc>
                  <a:txBody>
                    <a:bodyPr/>
                    <a:lstStyle/>
                    <a:p>
                      <a:pPr algn="l"/>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a:endParaRPr kumimoji="1" lang="en-US" altLang="ja-JP" sz="1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a:endParaRPr kumimoji="1" lang="ja-JP" altLang="en-US" sz="1400">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02"/>
                  </a:ext>
                </a:extLst>
              </a:tr>
              <a:tr h="0">
                <a:tc>
                  <a:txBody>
                    <a:bodyPr/>
                    <a:lstStyle/>
                    <a:p>
                      <a:pPr algn="l"/>
                      <a:endPar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a:endParaRPr kumimoji="1" lang="en-US" altLang="ja-JP" sz="1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a:endParaRPr kumimoji="1" lang="ja-JP" altLang="en-US" sz="1400">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3547413328"/>
                  </a:ext>
                </a:extLst>
              </a:tr>
              <a:tr h="0">
                <a:tc>
                  <a:txBody>
                    <a:bodyPr/>
                    <a:lstStyle/>
                    <a:p>
                      <a:pPr algn="l"/>
                      <a:endPar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a:endParaRPr kumimoji="1" lang="en-US" altLang="ja-JP" sz="1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a:endParaRPr kumimoji="1" lang="ja-JP" altLang="en-US" sz="1400">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345660883"/>
                  </a:ext>
                </a:extLst>
              </a:tr>
              <a:tr h="0">
                <a:tc>
                  <a:txBody>
                    <a:bodyPr/>
                    <a:lstStyle/>
                    <a:p>
                      <a:pPr algn="l"/>
                      <a:endPar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a:endParaRPr kumimoji="1" lang="en-US" altLang="ja-JP" sz="1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a:endParaRPr kumimoji="1" lang="ja-JP" altLang="en-US" sz="1400">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868551400"/>
                  </a:ext>
                </a:extLst>
              </a:tr>
              <a:tr h="0">
                <a:tc>
                  <a:txBody>
                    <a:bodyPr/>
                    <a:lstStyle/>
                    <a:p>
                      <a:pPr algn="l"/>
                      <a:endPar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a:endParaRPr kumimoji="1" lang="en-US" altLang="ja-JP" sz="1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a:endParaRPr kumimoji="1" lang="ja-JP" altLang="en-US" sz="1400">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2296522292"/>
                  </a:ext>
                </a:extLst>
              </a:tr>
              <a:tr h="0">
                <a:tc>
                  <a:txBody>
                    <a:bodyPr/>
                    <a:lstStyle/>
                    <a:p>
                      <a:pPr algn="l"/>
                      <a:endPar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a:endParaRPr kumimoji="1" lang="en-US" altLang="ja-JP" sz="1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a:endParaRPr kumimoji="1" lang="ja-JP" altLang="en-US" sz="1400">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232898569"/>
                  </a:ext>
                </a:extLst>
              </a:tr>
              <a:tr h="0">
                <a:tc>
                  <a:txBody>
                    <a:bodyPr/>
                    <a:lstStyle/>
                    <a:p>
                      <a:pPr marL="0" marR="0" lvl="0" indent="0" algn="l" defTabSz="843772" rtl="0" eaLnBrk="1" fontAlgn="auto" latinLnBrk="0" hangingPunct="1">
                        <a:lnSpc>
                          <a:spcPct val="100000"/>
                        </a:lnSpc>
                        <a:spcBef>
                          <a:spcPts val="0"/>
                        </a:spcBef>
                        <a:spcAft>
                          <a:spcPts val="0"/>
                        </a:spcAft>
                        <a:buClrTx/>
                        <a:buSzTx/>
                        <a:buFontTx/>
                        <a:buNone/>
                        <a:tabLst/>
                        <a:defRPr/>
                      </a:pPr>
                      <a:endPar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lvl="0" indent="0" algn="l" defTabSz="843772" rtl="0" eaLnBrk="1" fontAlgn="auto" latinLnBrk="0" hangingPunct="1">
                        <a:lnSpc>
                          <a:spcPct val="100000"/>
                        </a:lnSpc>
                        <a:spcBef>
                          <a:spcPts val="0"/>
                        </a:spcBef>
                        <a:spcAft>
                          <a:spcPts val="0"/>
                        </a:spcAft>
                        <a:buClrTx/>
                        <a:buSzTx/>
                        <a:buFontTx/>
                        <a:buNone/>
                        <a:tabLst/>
                        <a:defRPr/>
                      </a:pPr>
                      <a:endParaRPr kumimoji="1" lang="en-US" altLang="ja-JP" sz="1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285750" marR="0" lvl="0" indent="-285750" algn="l" defTabSz="843772" rtl="0" eaLnBrk="1" fontAlgn="auto" latinLnBrk="0" hangingPunct="1">
                        <a:lnSpc>
                          <a:spcPct val="100000"/>
                        </a:lnSpc>
                        <a:spcBef>
                          <a:spcPts val="0"/>
                        </a:spcBef>
                        <a:spcAft>
                          <a:spcPts val="0"/>
                        </a:spcAft>
                        <a:buClrTx/>
                        <a:buSzTx/>
                        <a:buFont typeface="Wingdings" panose="05000000000000000000" pitchFamily="2" charset="2"/>
                        <a:buChar char="n"/>
                        <a:tabLst/>
                        <a:defRPr/>
                      </a:pPr>
                      <a:endParaRPr kumimoji="1" lang="ja-JP" altLang="en-US" sz="14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2534180025"/>
                  </a:ext>
                </a:extLst>
              </a:tr>
              <a:tr h="0">
                <a:tc>
                  <a:txBody>
                    <a:bodyPr/>
                    <a:lstStyle/>
                    <a:p>
                      <a:pPr marL="0" marR="0" lvl="0" indent="0" algn="l" defTabSz="843772" rtl="0" eaLnBrk="1" fontAlgn="auto" latinLnBrk="0" hangingPunct="1">
                        <a:lnSpc>
                          <a:spcPct val="100000"/>
                        </a:lnSpc>
                        <a:spcBef>
                          <a:spcPts val="0"/>
                        </a:spcBef>
                        <a:spcAft>
                          <a:spcPts val="0"/>
                        </a:spcAft>
                        <a:buClrTx/>
                        <a:buSzTx/>
                        <a:buFontTx/>
                        <a:buNone/>
                        <a:tabLst/>
                        <a:defRPr/>
                      </a:pPr>
                      <a:endParaRPr kumimoji="1" lang="ja-JP" altLang="en-US" sz="1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lvl="0" indent="0" algn="l" defTabSz="843772" rtl="0" eaLnBrk="1" fontAlgn="auto" latinLnBrk="0" hangingPunct="1">
                        <a:lnSpc>
                          <a:spcPct val="100000"/>
                        </a:lnSpc>
                        <a:spcBef>
                          <a:spcPts val="0"/>
                        </a:spcBef>
                        <a:spcAft>
                          <a:spcPts val="0"/>
                        </a:spcAft>
                        <a:buClrTx/>
                        <a:buSzTx/>
                        <a:buFontTx/>
                        <a:buNone/>
                        <a:tabLst/>
                        <a:defRPr/>
                      </a:pPr>
                      <a:endParaRPr kumimoji="1" lang="en-US" altLang="ja-JP" sz="1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lvl="0" indent="0" algn="l" defTabSz="843772"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23153799"/>
                  </a:ext>
                </a:extLst>
              </a:tr>
            </a:tbl>
          </a:graphicData>
        </a:graphic>
      </p:graphicFrame>
    </p:spTree>
    <p:extLst>
      <p:ext uri="{BB962C8B-B14F-4D97-AF65-F5344CB8AC3E}">
        <p14:creationId xmlns:p14="http://schemas.microsoft.com/office/powerpoint/2010/main" val="38833404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a:extLst>
              <a:ext uri="{FF2B5EF4-FFF2-40B4-BE49-F238E27FC236}">
                <a16:creationId xmlns:a16="http://schemas.microsoft.com/office/drawing/2014/main" id="{38C36ED2-E0C6-65CD-CAB5-0825D7D2976D}"/>
              </a:ext>
            </a:extLst>
          </p:cNvPr>
          <p:cNvGraphicFramePr>
            <a:graphicFrameLocks noGrp="1"/>
          </p:cNvGraphicFramePr>
          <p:nvPr>
            <p:extLst>
              <p:ext uri="{D42A27DB-BD31-4B8C-83A1-F6EECF244321}">
                <p14:modId xmlns:p14="http://schemas.microsoft.com/office/powerpoint/2010/main" val="332288232"/>
              </p:ext>
            </p:extLst>
          </p:nvPr>
        </p:nvGraphicFramePr>
        <p:xfrm>
          <a:off x="178844" y="950999"/>
          <a:ext cx="9501603" cy="5529899"/>
        </p:xfrm>
        <a:graphic>
          <a:graphicData uri="http://schemas.openxmlformats.org/drawingml/2006/table">
            <a:tbl>
              <a:tblPr firstRow="1" bandRow="1">
                <a:tableStyleId>{5C22544A-7EE6-4342-B048-85BDC9FD1C3A}</a:tableStyleId>
              </a:tblPr>
              <a:tblGrid>
                <a:gridCol w="440971">
                  <a:extLst>
                    <a:ext uri="{9D8B030D-6E8A-4147-A177-3AD203B41FA5}">
                      <a16:colId xmlns:a16="http://schemas.microsoft.com/office/drawing/2014/main" val="20000"/>
                    </a:ext>
                  </a:extLst>
                </a:gridCol>
                <a:gridCol w="3647385">
                  <a:extLst>
                    <a:ext uri="{9D8B030D-6E8A-4147-A177-3AD203B41FA5}">
                      <a16:colId xmlns:a16="http://schemas.microsoft.com/office/drawing/2014/main" val="20001"/>
                    </a:ext>
                  </a:extLst>
                </a:gridCol>
                <a:gridCol w="5413247">
                  <a:extLst>
                    <a:ext uri="{9D8B030D-6E8A-4147-A177-3AD203B41FA5}">
                      <a16:colId xmlns:a16="http://schemas.microsoft.com/office/drawing/2014/main" val="20002"/>
                    </a:ext>
                  </a:extLst>
                </a:gridCol>
              </a:tblGrid>
              <a:tr h="0">
                <a:tc>
                  <a:txBody>
                    <a:bodyPr/>
                    <a:lstStyle/>
                    <a:p>
                      <a:pPr algn="just">
                        <a:spcAft>
                          <a:spcPts val="0"/>
                        </a:spcAft>
                      </a:pPr>
                      <a:r>
                        <a:rPr lang="en-US" sz="1100" kern="100">
                          <a:effectLst/>
                          <a:latin typeface="Meiryo UI" panose="020B0604030504040204" pitchFamily="50" charset="-128"/>
                          <a:ea typeface="Meiryo UI" panose="020B0604030504040204" pitchFamily="50" charset="-128"/>
                          <a:cs typeface="Meiryo UI" panose="020B0604030504040204" pitchFamily="50" charset="-128"/>
                        </a:rPr>
                        <a:t>No.</a:t>
                      </a:r>
                      <a:endParaRPr lang="ja-JP" sz="11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tc>
                  <a:txBody>
                    <a:bodyPr/>
                    <a:lstStyle/>
                    <a:p>
                      <a:pPr algn="just">
                        <a:spcAft>
                          <a:spcPts val="0"/>
                        </a:spcAft>
                      </a:pPr>
                      <a:r>
                        <a:rPr lang="en-US" sz="1100" kern="10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100" kern="100">
                          <a:effectLst/>
                          <a:latin typeface="Meiryo UI" panose="020B0604030504040204" pitchFamily="50" charset="-128"/>
                          <a:ea typeface="Meiryo UI" panose="020B0604030504040204" pitchFamily="50" charset="-128"/>
                          <a:cs typeface="Meiryo UI" panose="020B0604030504040204" pitchFamily="50" charset="-128"/>
                        </a:rPr>
                        <a:t>Question</a:t>
                      </a:r>
                      <a:endParaRPr lang="ja-JP" sz="11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tc>
                  <a:txBody>
                    <a:bodyPr/>
                    <a:lstStyle/>
                    <a:p>
                      <a:pPr algn="just">
                        <a:spcAft>
                          <a:spcPts val="0"/>
                        </a:spcAft>
                      </a:pPr>
                      <a:r>
                        <a:rPr lang="en-US" altLang="ja-JP" sz="1100" kern="100">
                          <a:effectLst/>
                          <a:latin typeface="Meiryo UI" panose="020B0604030504040204" pitchFamily="50" charset="-128"/>
                          <a:ea typeface="Meiryo UI" panose="020B0604030504040204" pitchFamily="50" charset="-128"/>
                          <a:cs typeface="Meiryo UI" panose="020B0604030504040204" pitchFamily="50" charset="-128"/>
                        </a:rPr>
                        <a:t>Answer</a:t>
                      </a:r>
                      <a:r>
                        <a:rPr lang="en-US" sz="11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extLst>
                  <a:ext uri="{0D108BD9-81ED-4DB2-BD59-A6C34878D82A}">
                    <a16:rowId xmlns:a16="http://schemas.microsoft.com/office/drawing/2014/main" val="10000"/>
                  </a:ext>
                </a:extLst>
              </a:tr>
              <a:tr h="1357252">
                <a:tc>
                  <a:txBody>
                    <a:bodyPr/>
                    <a:lstStyle/>
                    <a:p>
                      <a:pPr algn="r">
                        <a:spcAft>
                          <a:spcPts val="0"/>
                        </a:spcAft>
                      </a:pPr>
                      <a:r>
                        <a:rPr lang="en-US" altLang="ja-JP" sz="1100" kern="100">
                          <a:effectLst/>
                          <a:latin typeface="Meiryo UI" panose="020B0604030504040204" pitchFamily="50" charset="-128"/>
                          <a:ea typeface="Meiryo UI" panose="020B0604030504040204" pitchFamily="50" charset="-128"/>
                          <a:cs typeface="Meiryo UI" panose="020B0604030504040204" pitchFamily="50" charset="-128"/>
                        </a:rPr>
                        <a:t>1</a:t>
                      </a:r>
                      <a:endParaRPr lang="ja-JP" sz="11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tc>
                <a:tc>
                  <a:txBody>
                    <a:bodyPr/>
                    <a:lstStyle/>
                    <a:p>
                      <a:pPr algn="just">
                        <a:spcAft>
                          <a:spcPts val="0"/>
                        </a:spcAft>
                      </a:pPr>
                      <a:r>
                        <a:rPr lang="ja-JP" altLang="en-US" sz="11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自治体標準オープンデータセット（旧：推奨データセット）</a:t>
                      </a:r>
                      <a:r>
                        <a:rPr lang="ja-JP" altLang="en-US" sz="1100" kern="100" dirty="0">
                          <a:effectLst/>
                          <a:latin typeface="Meiryo UI" panose="020B0604030504040204" pitchFamily="50" charset="-128"/>
                          <a:ea typeface="Meiryo UI" panose="020B0604030504040204" pitchFamily="50" charset="-128"/>
                          <a:cs typeface="Meiryo UI" panose="020B0604030504040204" pitchFamily="50" charset="-128"/>
                        </a:rPr>
                        <a:t>とは何ですか。必ず取り組まなければならないものですか。</a:t>
                      </a:r>
                      <a:endParaRPr lang="ja-JP" sz="11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tc>
                <a:tc>
                  <a:txBody>
                    <a:bodyPr/>
                    <a:lstStyle/>
                    <a:p>
                      <a:pPr algn="l">
                        <a:spcAft>
                          <a:spcPts val="0"/>
                        </a:spcAft>
                      </a:pPr>
                      <a:r>
                        <a:rPr lang="ja-JP" altLang="en-US" sz="11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オープンデータの公開とその利活用を促進することを目的とし、政府として公開を推奨するデータと、公開するデータの作成にあたり準拠すべきルールやフォーマット等を取りまとめたものです。</a:t>
                      </a:r>
                      <a:r>
                        <a:rPr lang="ja-JP" altLang="en-US" sz="1100" kern="100">
                          <a:effectLst/>
                          <a:latin typeface="Meiryo UI" panose="020B0604030504040204" pitchFamily="50" charset="-128"/>
                          <a:ea typeface="Meiryo UI" panose="020B0604030504040204" pitchFamily="50" charset="-128"/>
                          <a:cs typeface="Meiryo UI" panose="020B0604030504040204" pitchFamily="50" charset="-128"/>
                        </a:rPr>
                        <a:t>また、必ずしも</a:t>
                      </a:r>
                      <a:r>
                        <a:rPr lang="ja-JP" altLang="en-US" sz="11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自治体標準データセット（旧：推奨データセット）</a:t>
                      </a:r>
                      <a:r>
                        <a:rPr lang="ja-JP" altLang="en-US" sz="1100" kern="100">
                          <a:effectLst/>
                          <a:latin typeface="Meiryo UI" panose="020B0604030504040204" pitchFamily="50" charset="-128"/>
                          <a:ea typeface="Meiryo UI" panose="020B0604030504040204" pitchFamily="50" charset="-128"/>
                          <a:cs typeface="Meiryo UI" panose="020B0604030504040204" pitchFamily="50" charset="-128"/>
                        </a:rPr>
                        <a:t>の公開に取り組まなければならないというものではありませんが、各団体が本データセットの公開に取り組み、同じフォーマットでデータが公開されることで、利用者の利便性が向上し、利活用の促進が期待されます。</a:t>
                      </a:r>
                      <a:endParaRPr lang="ja-JP" sz="11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tc>
                <a:extLst>
                  <a:ext uri="{0D108BD9-81ED-4DB2-BD59-A6C34878D82A}">
                    <a16:rowId xmlns:a16="http://schemas.microsoft.com/office/drawing/2014/main" val="10001"/>
                  </a:ext>
                </a:extLst>
              </a:tr>
              <a:tr h="756000">
                <a:tc>
                  <a:txBody>
                    <a:bodyPr/>
                    <a:lstStyle/>
                    <a:p>
                      <a:pPr marL="0" marR="0" indent="0" algn="r" defTabSz="843772" rtl="0" eaLnBrk="1" fontAlgn="auto" latinLnBrk="0" hangingPunct="1">
                        <a:lnSpc>
                          <a:spcPct val="100000"/>
                        </a:lnSpc>
                        <a:spcBef>
                          <a:spcPts val="0"/>
                        </a:spcBef>
                        <a:spcAft>
                          <a:spcPts val="0"/>
                        </a:spcAft>
                        <a:buClrTx/>
                        <a:buSzTx/>
                        <a:buFontTx/>
                        <a:buNone/>
                        <a:tabLst/>
                        <a:defRPr/>
                      </a:pPr>
                      <a:r>
                        <a:rPr lang="en-US" altLang="ja-JP" sz="1100" kern="100">
                          <a:effectLst/>
                          <a:latin typeface="Meiryo UI" panose="020B0604030504040204" pitchFamily="50" charset="-128"/>
                          <a:ea typeface="Meiryo UI" panose="020B0604030504040204" pitchFamily="50" charset="-128"/>
                          <a:cs typeface="Meiryo UI" panose="020B0604030504040204" pitchFamily="50" charset="-128"/>
                        </a:rPr>
                        <a:t>2</a:t>
                      </a:r>
                      <a:endParaRPr lang="ja-JP" altLang="ja-JP" sz="11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tc>
                <a:tc>
                  <a:txBody>
                    <a:bodyPr/>
                    <a:lstStyle/>
                    <a:p>
                      <a:pPr algn="just">
                        <a:spcAft>
                          <a:spcPts val="0"/>
                        </a:spcAft>
                      </a:pPr>
                      <a:r>
                        <a:rPr lang="ja-JP" altLang="en-US" sz="11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自治体標準オープンデータセット（旧：推奨データセット）はどのようにして選定されたのですか。今後、自治体標準オープンデータセット（旧：推奨データセット）が追加されることはありますか。</a:t>
                      </a:r>
                      <a:endParaRPr lang="ja-JP" sz="11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tc>
                <a:tc>
                  <a:txBody>
                    <a:bodyPr/>
                    <a:lstStyle/>
                    <a:p>
                      <a:pPr algn="l">
                        <a:spcAft>
                          <a:spcPts val="0"/>
                        </a:spcAft>
                      </a:pPr>
                      <a:r>
                        <a:rPr lang="ja-JP" altLang="en-US" sz="1100" kern="100">
                          <a:effectLst/>
                          <a:latin typeface="Meiryo UI" panose="020B0604030504040204" pitchFamily="50" charset="-128"/>
                          <a:ea typeface="Meiryo UI" panose="020B0604030504040204" pitchFamily="50" charset="-128"/>
                          <a:cs typeface="Meiryo UI" panose="020B0604030504040204" pitchFamily="50" charset="-128"/>
                        </a:rPr>
                        <a:t>公開のニーズや活用されている事例がある</a:t>
                      </a:r>
                      <a:r>
                        <a:rPr lang="ja-JP" altLang="en-US" sz="11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、各団体</a:t>
                      </a:r>
                      <a:r>
                        <a:rPr lang="ja-JP" altLang="en-US" sz="1100" kern="100">
                          <a:effectLst/>
                          <a:latin typeface="Meiryo UI" panose="020B0604030504040204" pitchFamily="50" charset="-128"/>
                          <a:ea typeface="Meiryo UI" panose="020B0604030504040204" pitchFamily="50" charset="-128"/>
                          <a:cs typeface="Meiryo UI" panose="020B0604030504040204" pitchFamily="50" charset="-128"/>
                        </a:rPr>
                        <a:t>が取り組みやすいといった観点からデータセットを選定しております。今後、各団体において公開すべきと判断されたデータや、有効なオープンデータ活用事例等で活用されているデータセットなど、必要に応じて、データセットの追加も想定しております。</a:t>
                      </a:r>
                      <a:endParaRPr lang="ja-JP" sz="11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tc>
                <a:extLst>
                  <a:ext uri="{0D108BD9-81ED-4DB2-BD59-A6C34878D82A}">
                    <a16:rowId xmlns:a16="http://schemas.microsoft.com/office/drawing/2014/main" val="10002"/>
                  </a:ext>
                </a:extLst>
              </a:tr>
              <a:tr h="597923">
                <a:tc>
                  <a:txBody>
                    <a:bodyPr/>
                    <a:lstStyle/>
                    <a:p>
                      <a:pPr algn="r">
                        <a:spcAft>
                          <a:spcPts val="0"/>
                        </a:spcAft>
                      </a:pPr>
                      <a:r>
                        <a:rPr lang="en-US" altLang="ja-JP" sz="1100" kern="100">
                          <a:effectLst/>
                          <a:latin typeface="Meiryo UI" panose="020B0604030504040204" pitchFamily="50" charset="-128"/>
                          <a:ea typeface="Meiryo UI" panose="020B0604030504040204" pitchFamily="50" charset="-128"/>
                          <a:cs typeface="Meiryo UI" panose="020B0604030504040204" pitchFamily="50" charset="-128"/>
                        </a:rPr>
                        <a:t>3</a:t>
                      </a:r>
                      <a:endParaRPr lang="ja-JP" sz="11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tc>
                <a:tc>
                  <a:txBody>
                    <a:bodyPr/>
                    <a:lstStyle/>
                    <a:p>
                      <a:pPr algn="just">
                        <a:spcAft>
                          <a:spcPts val="0"/>
                        </a:spcAft>
                      </a:pPr>
                      <a:r>
                        <a:rPr lang="ja-JP" sz="11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国が</a:t>
                      </a:r>
                      <a:r>
                        <a:rPr lang="ja-JP" altLang="en-US" sz="11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地方公共団体向けに</a:t>
                      </a:r>
                      <a:r>
                        <a:rPr lang="ja-JP" sz="11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行っている様々な調査と今回のオープンデータフォーマットとの整合性はどうなっていますか。</a:t>
                      </a:r>
                    </a:p>
                  </a:txBody>
                  <a:tcPr marL="72000" marR="72000" marT="36000" marB="36000"/>
                </a:tc>
                <a:tc>
                  <a:txBody>
                    <a:bodyPr/>
                    <a:lstStyle/>
                    <a:p>
                      <a:pPr algn="l">
                        <a:spcAft>
                          <a:spcPts val="0"/>
                        </a:spcAft>
                      </a:pPr>
                      <a:r>
                        <a:rPr lang="ja-JP" sz="11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地方公共団体から国等へ報告を行っている調査とは、可能な限り整合性をとっていますが、「</a:t>
                      </a:r>
                      <a:r>
                        <a:rPr lang="ja-JP" altLang="en-US" sz="11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自治体標準データセット（旧：推奨データセット）</a:t>
                      </a:r>
                      <a:r>
                        <a:rPr lang="ja-JP" sz="11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」はオープンデータに取り組み始める地方公共団体が取り組みやすいよう</a:t>
                      </a:r>
                      <a:r>
                        <a:rPr lang="ja-JP" sz="1100" kern="100">
                          <a:effectLst/>
                          <a:latin typeface="Meiryo UI" panose="020B0604030504040204" pitchFamily="50" charset="-128"/>
                          <a:ea typeface="Meiryo UI" panose="020B0604030504040204" pitchFamily="50" charset="-128"/>
                          <a:cs typeface="Meiryo UI" panose="020B0604030504040204" pitchFamily="50" charset="-128"/>
                        </a:rPr>
                        <a:t>、データ項目や入力ルールを定めているため、全ての項目について一致しているものではありません。</a:t>
                      </a:r>
                    </a:p>
                  </a:txBody>
                  <a:tcPr marL="72000" marR="72000" marT="36000" marB="36000"/>
                </a:tc>
                <a:extLst>
                  <a:ext uri="{0D108BD9-81ED-4DB2-BD59-A6C34878D82A}">
                    <a16:rowId xmlns:a16="http://schemas.microsoft.com/office/drawing/2014/main" val="10003"/>
                  </a:ext>
                </a:extLst>
              </a:tr>
              <a:tr h="949327">
                <a:tc>
                  <a:txBody>
                    <a:bodyPr/>
                    <a:lstStyle/>
                    <a:p>
                      <a:pPr algn="r">
                        <a:spcAft>
                          <a:spcPts val="0"/>
                        </a:spcAft>
                      </a:pPr>
                      <a:r>
                        <a:rPr lang="en-US" sz="1100" kern="100">
                          <a:effectLst/>
                          <a:latin typeface="Meiryo UI" panose="020B0604030504040204" pitchFamily="50" charset="-128"/>
                          <a:ea typeface="Meiryo UI" panose="020B0604030504040204" pitchFamily="50" charset="-128"/>
                          <a:cs typeface="Meiryo UI" panose="020B0604030504040204" pitchFamily="50" charset="-128"/>
                        </a:rPr>
                        <a:t>4</a:t>
                      </a:r>
                      <a:endParaRPr lang="ja-JP" sz="11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tc>
                <a:tc>
                  <a:txBody>
                    <a:bodyPr/>
                    <a:lstStyle/>
                    <a:p>
                      <a:pPr algn="just">
                        <a:spcAft>
                          <a:spcPts val="0"/>
                        </a:spcAft>
                      </a:pPr>
                      <a:r>
                        <a:rPr lang="ja-JP" altLang="en-US" sz="11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地方公共団体では全ての自治体標準オープンデータセット（旧：推奨データセット）について</a:t>
                      </a:r>
                      <a:r>
                        <a:rPr lang="ja-JP" sz="11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公開する必要がありますか。最低、いくつ公開すれば、「オープンデータに取組んでいる自治体」になりますか。</a:t>
                      </a:r>
                    </a:p>
                  </a:txBody>
                  <a:tcPr marL="72000" marR="72000" marT="36000" marB="36000"/>
                </a:tc>
                <a:tc>
                  <a:txBody>
                    <a:bodyPr/>
                    <a:lstStyle/>
                    <a:p>
                      <a:pPr algn="l">
                        <a:spcAft>
                          <a:spcPts val="0"/>
                        </a:spcAft>
                      </a:pPr>
                      <a:r>
                        <a:rPr lang="ja-JP" sz="1100" kern="100">
                          <a:effectLst/>
                          <a:latin typeface="Meiryo UI" panose="020B0604030504040204" pitchFamily="50" charset="-128"/>
                          <a:ea typeface="Meiryo UI" panose="020B0604030504040204" pitchFamily="50" charset="-128"/>
                          <a:cs typeface="Meiryo UI" panose="020B0604030504040204" pitchFamily="50" charset="-128"/>
                        </a:rPr>
                        <a:t>必ずしも全てのデータセットについて公開しなければならないものではありません。なお</a:t>
                      </a:r>
                      <a:r>
                        <a:rPr lang="ja-JP" sz="11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デジタル庁</a:t>
                      </a:r>
                      <a:r>
                        <a:rPr lang="ja-JP" sz="1100" kern="100">
                          <a:effectLst/>
                          <a:latin typeface="Meiryo UI" panose="020B0604030504040204" pitchFamily="50" charset="-128"/>
                          <a:ea typeface="Meiryo UI" panose="020B0604030504040204" pitchFamily="50" charset="-128"/>
                          <a:cs typeface="Meiryo UI" panose="020B0604030504040204" pitchFamily="50" charset="-128"/>
                        </a:rPr>
                        <a:t>において、オープンデータに取り組んでいる自治体は「自らのホームページにおいて、「オープンデータとしての利用規約を適用し、データを公開」又は「オープンデータの説明を掲載し、データの公開先を提示」を行っている、都道府県及び市区町村」と定義しており、データの公開数によるものではありません。</a:t>
                      </a:r>
                      <a:r>
                        <a:rPr lang="ja-JP" altLang="en-US" sz="1100" kern="100">
                          <a:effectLst/>
                          <a:latin typeface="Meiryo UI" panose="020B0604030504040204" pitchFamily="50" charset="-128"/>
                          <a:ea typeface="Meiryo UI" panose="020B0604030504040204" pitchFamily="50" charset="-128"/>
                          <a:cs typeface="Meiryo UI" panose="020B0604030504040204" pitchFamily="50" charset="-128"/>
                        </a:rPr>
                        <a:t>（参考：</a:t>
                      </a:r>
                      <a:r>
                        <a:rPr kumimoji="1" lang="en-US" altLang="ja-JP" sz="1100" u="sng" kern="1200">
                          <a:solidFill>
                            <a:schemeClr val="dk1"/>
                          </a:solidFill>
                          <a:effectLst/>
                          <a:latin typeface="Meiryo UI" panose="020B0604030504040204" pitchFamily="50" charset="-128"/>
                          <a:ea typeface="Meiryo UI" panose="020B0604030504040204" pitchFamily="50" charset="-128"/>
                          <a:cs typeface="Meiryo UI" panose="020B0604030504040204" pitchFamily="50" charset="-128"/>
                          <a:hlinkClick r:id="rId2"/>
                        </a:rPr>
                        <a:t>https://cio.go.jp/policy-opendata</a:t>
                      </a:r>
                      <a:r>
                        <a:rPr kumimoji="1" lang="ja-JP" altLang="en-US" sz="1100" u="none" kern="120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1100" u="none" kern="10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tc>
                <a:extLst>
                  <a:ext uri="{0D108BD9-81ED-4DB2-BD59-A6C34878D82A}">
                    <a16:rowId xmlns:a16="http://schemas.microsoft.com/office/drawing/2014/main" val="10004"/>
                  </a:ext>
                </a:extLst>
              </a:tr>
              <a:tr h="621775">
                <a:tc>
                  <a:txBody>
                    <a:bodyPr/>
                    <a:lstStyle/>
                    <a:p>
                      <a:pPr algn="r">
                        <a:spcAft>
                          <a:spcPts val="0"/>
                        </a:spcAft>
                      </a:pPr>
                      <a:r>
                        <a:rPr lang="en-US" altLang="ja-JP" sz="1100" kern="100">
                          <a:effectLst/>
                          <a:latin typeface="Meiryo UI" panose="020B0604030504040204" pitchFamily="50" charset="-128"/>
                          <a:ea typeface="Meiryo UI" panose="020B0604030504040204" pitchFamily="50" charset="-128"/>
                          <a:cs typeface="Meiryo UI" panose="020B0604030504040204" pitchFamily="50" charset="-128"/>
                        </a:rPr>
                        <a:t>5</a:t>
                      </a:r>
                      <a:endParaRPr lang="ja-JP" sz="11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tc>
                <a:tc>
                  <a:txBody>
                    <a:bodyPr/>
                    <a:lstStyle/>
                    <a:p>
                      <a:pPr algn="just">
                        <a:spcAft>
                          <a:spcPts val="0"/>
                        </a:spcAft>
                      </a:pPr>
                      <a:r>
                        <a:rPr lang="ja-JP" sz="11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既にカタログサイ</a:t>
                      </a:r>
                      <a:r>
                        <a:rPr lang="ja-JP" altLang="en-US" sz="11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ト等</a:t>
                      </a:r>
                      <a:r>
                        <a:rPr lang="ja-JP" sz="11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で公開しているデータを、今回のフォーマットにあわせて出しなおさないといけないですか。</a:t>
                      </a:r>
                    </a:p>
                  </a:txBody>
                  <a:tcPr marL="72000" marR="72000" marT="36000" marB="36000"/>
                </a:tc>
                <a:tc>
                  <a:txBody>
                    <a:bodyPr/>
                    <a:lstStyle/>
                    <a:p>
                      <a:pPr algn="l">
                        <a:spcAft>
                          <a:spcPts val="0"/>
                        </a:spcAft>
                      </a:pPr>
                      <a:r>
                        <a:rPr lang="ja-JP" sz="1100" kern="100" dirty="0">
                          <a:effectLst/>
                          <a:latin typeface="Meiryo UI" panose="020B0604030504040204" pitchFamily="50" charset="-128"/>
                          <a:ea typeface="Meiryo UI" panose="020B0604030504040204" pitchFamily="50" charset="-128"/>
                          <a:cs typeface="Meiryo UI" panose="020B0604030504040204" pitchFamily="50" charset="-128"/>
                        </a:rPr>
                        <a:t>既に</a:t>
                      </a:r>
                      <a:r>
                        <a:rPr lang="ja-JP" altLang="en-US" sz="11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自治体標準オープンデータセット（旧：推奨データセット）</a:t>
                      </a:r>
                      <a:r>
                        <a:rPr lang="ja-JP" sz="11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と同様のデータセットを公開している場合、フォーマットの共通化による利用者の利便性向上の観点から、</a:t>
                      </a:r>
                      <a:r>
                        <a:rPr lang="ja-JP" altLang="en-US" sz="11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自治体標準データセット（旧：推奨データセット）</a:t>
                      </a:r>
                      <a:r>
                        <a:rPr lang="ja-JP" sz="11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とデータ項目等を合わせることが望ましいですが、必ずしも対応しなければならないものではありません。</a:t>
                      </a:r>
                    </a:p>
                  </a:txBody>
                  <a:tcPr marL="72000" marR="72000" marT="36000" marB="36000"/>
                </a:tc>
                <a:extLst>
                  <a:ext uri="{0D108BD9-81ED-4DB2-BD59-A6C34878D82A}">
                    <a16:rowId xmlns:a16="http://schemas.microsoft.com/office/drawing/2014/main" val="10005"/>
                  </a:ext>
                </a:extLst>
              </a:tr>
              <a:tr h="735971">
                <a:tc>
                  <a:txBody>
                    <a:bodyPr/>
                    <a:lstStyle/>
                    <a:p>
                      <a:pPr algn="r">
                        <a:spcAft>
                          <a:spcPts val="0"/>
                        </a:spcAft>
                      </a:pPr>
                      <a:r>
                        <a:rPr lang="en-US" altLang="ja-JP" sz="1100" kern="100">
                          <a:effectLst/>
                          <a:latin typeface="Meiryo UI" panose="020B0604030504040204" pitchFamily="50" charset="-128"/>
                          <a:ea typeface="Meiryo UI" panose="020B0604030504040204" pitchFamily="50" charset="-128"/>
                          <a:cs typeface="Meiryo UI" panose="020B0604030504040204" pitchFamily="50" charset="-128"/>
                        </a:rPr>
                        <a:t>6</a:t>
                      </a:r>
                      <a:endParaRPr lang="ja-JP" sz="11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tc>
                <a:tc>
                  <a:txBody>
                    <a:bodyPr/>
                    <a:lstStyle/>
                    <a:p>
                      <a:pPr algn="just">
                        <a:spcAft>
                          <a:spcPts val="0"/>
                        </a:spcAft>
                      </a:pPr>
                      <a:r>
                        <a:rPr lang="ja-JP" altLang="en-US" sz="11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民間のデータなど、データの保有主体が異なるデータなど、地方公共団体が正確に把握が困難なものがありますが、全て調査して公開しなければならないですか。</a:t>
                      </a:r>
                      <a:endParaRPr lang="ja-JP" sz="11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tc>
                <a:tc>
                  <a:txBody>
                    <a:bodyPr/>
                    <a:lstStyle/>
                    <a:p>
                      <a:pPr algn="l">
                        <a:spcAft>
                          <a:spcPts val="0"/>
                        </a:spcAft>
                      </a:pPr>
                      <a:r>
                        <a:rPr lang="ja-JP" altLang="en-US" sz="11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自治体標準データセット（旧：推奨データセット）</a:t>
                      </a:r>
                      <a:r>
                        <a:rPr lang="ja-JP" altLang="en-US" sz="1100" kern="100" dirty="0">
                          <a:effectLst/>
                          <a:latin typeface="Meiryo UI" panose="020B0604030504040204" pitchFamily="50" charset="-128"/>
                          <a:ea typeface="Meiryo UI" panose="020B0604030504040204" pitchFamily="50" charset="-128"/>
                          <a:cs typeface="Meiryo UI" panose="020B0604030504040204" pitchFamily="50" charset="-128"/>
                        </a:rPr>
                        <a:t>においては、各団体が保有するデータについて、公開するものを推奨するものであり、保有していないデータの収集・公開を義務付けるものではありません。また、住民サービス向上等の一環として、各団体が独自にデータを収集・公開することを妨げるものではありません。</a:t>
                      </a:r>
                      <a:r>
                        <a:rPr lang="en-US" sz="11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tc>
                <a:extLst>
                  <a:ext uri="{0D108BD9-81ED-4DB2-BD59-A6C34878D82A}">
                    <a16:rowId xmlns:a16="http://schemas.microsoft.com/office/drawing/2014/main" val="10006"/>
                  </a:ext>
                </a:extLst>
              </a:tr>
            </a:tbl>
          </a:graphicData>
        </a:graphic>
      </p:graphicFrame>
      <p:sp>
        <p:nvSpPr>
          <p:cNvPr id="3" name="タイトル 2">
            <a:extLst>
              <a:ext uri="{FF2B5EF4-FFF2-40B4-BE49-F238E27FC236}">
                <a16:creationId xmlns:a16="http://schemas.microsoft.com/office/drawing/2014/main" id="{095740AA-BB83-698B-D3D2-15BFB658F6ED}"/>
              </a:ext>
            </a:extLst>
          </p:cNvPr>
          <p:cNvSpPr>
            <a:spLocks noGrp="1"/>
          </p:cNvSpPr>
          <p:nvPr>
            <p:ph type="title"/>
          </p:nvPr>
        </p:nvSpPr>
        <p:spPr>
          <a:xfrm>
            <a:off x="225553" y="409801"/>
            <a:ext cx="9735569" cy="757130"/>
          </a:xfrm>
        </p:spPr>
        <p:txBody>
          <a:bodyPr/>
          <a:lstStyle/>
          <a:p>
            <a:r>
              <a:rPr lang="ja-JP" altLang="en-US" sz="2400" b="0" dirty="0">
                <a:latin typeface="Meiryo UI" panose="020B0604030504040204" pitchFamily="50" charset="-128"/>
                <a:ea typeface="Meiryo UI" panose="020B0604030504040204" pitchFamily="50" charset="-128"/>
                <a:cs typeface="Meiryo UI" panose="020B0604030504040204" pitchFamily="50" charset="-128"/>
              </a:rPr>
              <a:t>自治体標準オープンデータセット（旧：推奨データセット）に関する</a:t>
            </a:r>
            <a:r>
              <a:rPr lang="en-US" altLang="ja-JP" sz="2400" b="0" dirty="0">
                <a:latin typeface="Meiryo UI" panose="020B0604030504040204" pitchFamily="50" charset="-128"/>
                <a:ea typeface="Meiryo UI" panose="020B0604030504040204" pitchFamily="50" charset="-128"/>
                <a:cs typeface="Meiryo UI" panose="020B0604030504040204" pitchFamily="50" charset="-128"/>
              </a:rPr>
              <a:t>FAQ</a:t>
            </a:r>
            <a:r>
              <a:rPr lang="ja-JP" altLang="en-US" sz="2400" b="0" dirty="0">
                <a:latin typeface="Meiryo UI" panose="020B0604030504040204" pitchFamily="50" charset="-128"/>
                <a:ea typeface="Meiryo UI" panose="020B0604030504040204" pitchFamily="50" charset="-128"/>
                <a:cs typeface="Meiryo UI" panose="020B0604030504040204" pitchFamily="50" charset="-128"/>
              </a:rPr>
              <a:t>（１）</a:t>
            </a:r>
            <a:endParaRPr kumimoji="1" lang="ja-JP" altLang="en-US" sz="2400" b="0" dirty="0"/>
          </a:p>
        </p:txBody>
      </p:sp>
    </p:spTree>
    <p:extLst>
      <p:ext uri="{BB962C8B-B14F-4D97-AF65-F5344CB8AC3E}">
        <p14:creationId xmlns:p14="http://schemas.microsoft.com/office/powerpoint/2010/main" val="41992460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a:extLst>
              <a:ext uri="{FF2B5EF4-FFF2-40B4-BE49-F238E27FC236}">
                <a16:creationId xmlns:a16="http://schemas.microsoft.com/office/drawing/2014/main" id="{9DB512CD-9CD3-098C-12D7-13C0D5C52741}"/>
              </a:ext>
            </a:extLst>
          </p:cNvPr>
          <p:cNvGraphicFramePr>
            <a:graphicFrameLocks noGrp="1"/>
          </p:cNvGraphicFramePr>
          <p:nvPr>
            <p:extLst>
              <p:ext uri="{D42A27DB-BD31-4B8C-83A1-F6EECF244321}">
                <p14:modId xmlns:p14="http://schemas.microsoft.com/office/powerpoint/2010/main" val="2315526741"/>
              </p:ext>
            </p:extLst>
          </p:nvPr>
        </p:nvGraphicFramePr>
        <p:xfrm>
          <a:off x="178844" y="950400"/>
          <a:ext cx="9501603" cy="5880397"/>
        </p:xfrm>
        <a:graphic>
          <a:graphicData uri="http://schemas.openxmlformats.org/drawingml/2006/table">
            <a:tbl>
              <a:tblPr firstRow="1" bandRow="1">
                <a:tableStyleId>{5C22544A-7EE6-4342-B048-85BDC9FD1C3A}</a:tableStyleId>
              </a:tblPr>
              <a:tblGrid>
                <a:gridCol w="440971">
                  <a:extLst>
                    <a:ext uri="{9D8B030D-6E8A-4147-A177-3AD203B41FA5}">
                      <a16:colId xmlns:a16="http://schemas.microsoft.com/office/drawing/2014/main" val="20000"/>
                    </a:ext>
                  </a:extLst>
                </a:gridCol>
                <a:gridCol w="3647385">
                  <a:extLst>
                    <a:ext uri="{9D8B030D-6E8A-4147-A177-3AD203B41FA5}">
                      <a16:colId xmlns:a16="http://schemas.microsoft.com/office/drawing/2014/main" val="20001"/>
                    </a:ext>
                  </a:extLst>
                </a:gridCol>
                <a:gridCol w="5413247">
                  <a:extLst>
                    <a:ext uri="{9D8B030D-6E8A-4147-A177-3AD203B41FA5}">
                      <a16:colId xmlns:a16="http://schemas.microsoft.com/office/drawing/2014/main" val="20002"/>
                    </a:ext>
                  </a:extLst>
                </a:gridCol>
              </a:tblGrid>
              <a:tr h="98595">
                <a:tc>
                  <a:txBody>
                    <a:bodyPr/>
                    <a:lstStyle/>
                    <a:p>
                      <a:pPr algn="just">
                        <a:spcAft>
                          <a:spcPts val="0"/>
                        </a:spcAft>
                      </a:pPr>
                      <a:r>
                        <a:rPr lang="en-US" sz="1100" kern="100">
                          <a:effectLst/>
                          <a:latin typeface="Meiryo UI" panose="020B0604030504040204" pitchFamily="50" charset="-128"/>
                          <a:ea typeface="Meiryo UI" panose="020B0604030504040204" pitchFamily="50" charset="-128"/>
                          <a:cs typeface="Meiryo UI" panose="020B0604030504040204" pitchFamily="50" charset="-128"/>
                        </a:rPr>
                        <a:t>No.</a:t>
                      </a:r>
                      <a:endParaRPr lang="ja-JP" sz="11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tc>
                  <a:txBody>
                    <a:bodyPr/>
                    <a:lstStyle/>
                    <a:p>
                      <a:pPr algn="just">
                        <a:spcAft>
                          <a:spcPts val="0"/>
                        </a:spcAft>
                      </a:pPr>
                      <a:r>
                        <a:rPr lang="en-US" sz="1100" kern="10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100" kern="100">
                          <a:effectLst/>
                          <a:latin typeface="Meiryo UI" panose="020B0604030504040204" pitchFamily="50" charset="-128"/>
                          <a:ea typeface="Meiryo UI" panose="020B0604030504040204" pitchFamily="50" charset="-128"/>
                          <a:cs typeface="Meiryo UI" panose="020B0604030504040204" pitchFamily="50" charset="-128"/>
                        </a:rPr>
                        <a:t>Question</a:t>
                      </a:r>
                      <a:endParaRPr lang="ja-JP" sz="11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tc>
                  <a:txBody>
                    <a:bodyPr/>
                    <a:lstStyle/>
                    <a:p>
                      <a:pPr algn="just">
                        <a:spcAft>
                          <a:spcPts val="0"/>
                        </a:spcAft>
                      </a:pPr>
                      <a:r>
                        <a:rPr lang="en-US" altLang="ja-JP" sz="1100" kern="100">
                          <a:effectLst/>
                          <a:latin typeface="Meiryo UI" panose="020B0604030504040204" pitchFamily="50" charset="-128"/>
                          <a:ea typeface="Meiryo UI" panose="020B0604030504040204" pitchFamily="50" charset="-128"/>
                          <a:cs typeface="Meiryo UI" panose="020B0604030504040204" pitchFamily="50" charset="-128"/>
                        </a:rPr>
                        <a:t>Answer</a:t>
                      </a:r>
                      <a:r>
                        <a:rPr lang="en-US" sz="11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extLst>
                  <a:ext uri="{0D108BD9-81ED-4DB2-BD59-A6C34878D82A}">
                    <a16:rowId xmlns:a16="http://schemas.microsoft.com/office/drawing/2014/main" val="10000"/>
                  </a:ext>
                </a:extLst>
              </a:tr>
              <a:tr h="611355">
                <a:tc>
                  <a:txBody>
                    <a:bodyPr/>
                    <a:lstStyle/>
                    <a:p>
                      <a:pPr algn="r">
                        <a:spcAft>
                          <a:spcPts val="0"/>
                        </a:spcAft>
                      </a:pPr>
                      <a:r>
                        <a:rPr lang="en-US" altLang="ja-JP" sz="1100" kern="100">
                          <a:effectLst/>
                          <a:latin typeface="Meiryo UI" panose="020B0604030504040204" pitchFamily="50" charset="-128"/>
                          <a:ea typeface="Meiryo UI" panose="020B0604030504040204" pitchFamily="50" charset="-128"/>
                          <a:cs typeface="Meiryo UI" panose="020B0604030504040204" pitchFamily="50" charset="-128"/>
                        </a:rPr>
                        <a:t>7</a:t>
                      </a:r>
                      <a:endParaRPr lang="ja-JP" sz="11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tc>
                <a:tc>
                  <a:txBody>
                    <a:bodyPr/>
                    <a:lstStyle/>
                    <a:p>
                      <a:pPr algn="just">
                        <a:spcAft>
                          <a:spcPts val="0"/>
                        </a:spcAft>
                      </a:pPr>
                      <a:r>
                        <a:rPr lang="ja-JP" altLang="en-US" sz="1100" kern="100" dirty="0">
                          <a:effectLst/>
                          <a:latin typeface="Meiryo UI" panose="020B0604030504040204" pitchFamily="50" charset="-128"/>
                          <a:ea typeface="Meiryo UI" panose="020B0604030504040204" pitchFamily="50" charset="-128"/>
                          <a:cs typeface="Meiryo UI" panose="020B0604030504040204" pitchFamily="50" charset="-128"/>
                        </a:rPr>
                        <a:t>保有していないデータ項目がありますが、全ての項目を埋めなければならないですか。</a:t>
                      </a:r>
                      <a:endParaRPr lang="ja-JP" sz="11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tc>
                <a:tc>
                  <a:txBody>
                    <a:bodyPr/>
                    <a:lstStyle/>
                    <a:p>
                      <a:pPr algn="l">
                        <a:spcAft>
                          <a:spcPts val="0"/>
                        </a:spcAft>
                      </a:pPr>
                      <a:r>
                        <a:rPr lang="ja-JP" altLang="en-US" sz="1100" kern="100">
                          <a:effectLst/>
                          <a:latin typeface="Meiryo UI" panose="020B0604030504040204" pitchFamily="50" charset="-128"/>
                          <a:ea typeface="Meiryo UI" panose="020B0604030504040204" pitchFamily="50" charset="-128"/>
                          <a:cs typeface="Meiryo UI" panose="020B0604030504040204" pitchFamily="50" charset="-128"/>
                        </a:rPr>
                        <a:t>各団体によって保有していないデータもあるため、全ての項目を埋めなければならないものではありません。将来的にデータが充実していくとより良い</a:t>
                      </a:r>
                      <a:r>
                        <a:rPr lang="ja-JP" altLang="en-US" sz="11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ですが、まずは保有している情報から公開を進めてください。</a:t>
                      </a:r>
                      <a:endParaRPr lang="ja-JP" sz="11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tc>
                <a:extLst>
                  <a:ext uri="{0D108BD9-81ED-4DB2-BD59-A6C34878D82A}">
                    <a16:rowId xmlns:a16="http://schemas.microsoft.com/office/drawing/2014/main" val="10001"/>
                  </a:ext>
                </a:extLst>
              </a:tr>
              <a:tr h="791422">
                <a:tc>
                  <a:txBody>
                    <a:bodyPr/>
                    <a:lstStyle/>
                    <a:p>
                      <a:pPr algn="r">
                        <a:spcAft>
                          <a:spcPts val="0"/>
                        </a:spcAft>
                      </a:pPr>
                      <a:r>
                        <a:rPr lang="en-US" altLang="ja-JP" sz="1100" kern="100">
                          <a:effectLst/>
                          <a:latin typeface="Meiryo UI" panose="020B0604030504040204" pitchFamily="50" charset="-128"/>
                          <a:ea typeface="Meiryo UI" panose="020B0604030504040204" pitchFamily="50" charset="-128"/>
                          <a:cs typeface="Meiryo UI" panose="020B0604030504040204" pitchFamily="50" charset="-128"/>
                        </a:rPr>
                        <a:t>8</a:t>
                      </a:r>
                      <a:endParaRPr lang="ja-JP" sz="11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tc>
                <a:tc>
                  <a:txBody>
                    <a:bodyPr/>
                    <a:lstStyle/>
                    <a:p>
                      <a:pPr algn="just">
                        <a:spcAft>
                          <a:spcPts val="0"/>
                        </a:spcAft>
                      </a:pPr>
                      <a:r>
                        <a:rPr lang="ja-JP" sz="1100" kern="100">
                          <a:effectLst/>
                          <a:latin typeface="Meiryo UI" panose="020B0604030504040204" pitchFamily="50" charset="-128"/>
                          <a:ea typeface="Meiryo UI" panose="020B0604030504040204" pitchFamily="50" charset="-128"/>
                          <a:cs typeface="Meiryo UI" panose="020B0604030504040204" pitchFamily="50" charset="-128"/>
                        </a:rPr>
                        <a:t>公開するのは、カタログサイトでなく、普通の</a:t>
                      </a:r>
                      <a:r>
                        <a:rPr lang="en-US" altLang="ja-JP" sz="1100" kern="100">
                          <a:effectLst/>
                          <a:latin typeface="Meiryo UI" panose="020B0604030504040204" pitchFamily="50" charset="-128"/>
                          <a:ea typeface="Meiryo UI" panose="020B0604030504040204" pitchFamily="50" charset="-128"/>
                          <a:cs typeface="Meiryo UI" panose="020B0604030504040204" pitchFamily="50" charset="-128"/>
                        </a:rPr>
                        <a:t>W</a:t>
                      </a:r>
                      <a:r>
                        <a:rPr lang="en-US" sz="1100" kern="100">
                          <a:effectLst/>
                          <a:latin typeface="Meiryo UI" panose="020B0604030504040204" pitchFamily="50" charset="-128"/>
                          <a:ea typeface="Meiryo UI" panose="020B0604030504040204" pitchFamily="50" charset="-128"/>
                          <a:cs typeface="Meiryo UI" panose="020B0604030504040204" pitchFamily="50" charset="-128"/>
                        </a:rPr>
                        <a:t>eb</a:t>
                      </a:r>
                      <a:r>
                        <a:rPr lang="ja-JP" sz="1100" kern="100">
                          <a:effectLst/>
                          <a:latin typeface="Meiryo UI" panose="020B0604030504040204" pitchFamily="50" charset="-128"/>
                          <a:ea typeface="Meiryo UI" panose="020B0604030504040204" pitchFamily="50" charset="-128"/>
                          <a:cs typeface="Meiryo UI" panose="020B0604030504040204" pitchFamily="50" charset="-128"/>
                        </a:rPr>
                        <a:t>ページでもいいですか。</a:t>
                      </a:r>
                    </a:p>
                  </a:txBody>
                  <a:tcPr marL="72000" marR="72000" marT="36000" marB="36000"/>
                </a:tc>
                <a:tc>
                  <a:txBody>
                    <a:bodyPr/>
                    <a:lstStyle/>
                    <a:p>
                      <a:pPr algn="l">
                        <a:spcAft>
                          <a:spcPts val="0"/>
                        </a:spcAft>
                      </a:pPr>
                      <a:r>
                        <a:rPr lang="en-US" sz="1100" kern="100">
                          <a:effectLst/>
                          <a:latin typeface="Meiryo UI" panose="020B0604030504040204" pitchFamily="50" charset="-128"/>
                          <a:ea typeface="Meiryo UI" panose="020B0604030504040204" pitchFamily="50" charset="-128"/>
                          <a:cs typeface="Meiryo UI" panose="020B0604030504040204" pitchFamily="50" charset="-128"/>
                        </a:rPr>
                        <a:t>Web</a:t>
                      </a:r>
                      <a:r>
                        <a:rPr lang="ja-JP" sz="1100" kern="100">
                          <a:effectLst/>
                          <a:latin typeface="Meiryo UI" panose="020B0604030504040204" pitchFamily="50" charset="-128"/>
                          <a:ea typeface="Meiryo UI" panose="020B0604030504040204" pitchFamily="50" charset="-128"/>
                          <a:cs typeface="Meiryo UI" panose="020B0604030504040204" pitchFamily="50" charset="-128"/>
                        </a:rPr>
                        <a:t>ページでの公開でも問題ありません。なお、公開にあたっては、オープンデータとして二次利用が可能であること等を明記することが重要です。一括ダウンロードを可能とする仕組みの導入や、</a:t>
                      </a:r>
                      <a:r>
                        <a:rPr lang="en-US" sz="1100" kern="100">
                          <a:effectLst/>
                          <a:latin typeface="Meiryo UI" panose="020B0604030504040204" pitchFamily="50" charset="-128"/>
                          <a:ea typeface="Meiryo UI" panose="020B0604030504040204" pitchFamily="50" charset="-128"/>
                          <a:cs typeface="Meiryo UI" panose="020B0604030504040204" pitchFamily="50" charset="-128"/>
                        </a:rPr>
                        <a:t>API</a:t>
                      </a:r>
                      <a:r>
                        <a:rPr lang="ja-JP" sz="1100" kern="100">
                          <a:effectLst/>
                          <a:latin typeface="Meiryo UI" panose="020B0604030504040204" pitchFamily="50" charset="-128"/>
                          <a:ea typeface="Meiryo UI" panose="020B0604030504040204" pitchFamily="50" charset="-128"/>
                          <a:cs typeface="Meiryo UI" panose="020B0604030504040204" pitchFamily="50" charset="-128"/>
                        </a:rPr>
                        <a:t>を通じた提供など、利用者の利便性やシステム負荷及び効率性にも配慮することが望ましいです。</a:t>
                      </a:r>
                    </a:p>
                  </a:txBody>
                  <a:tcPr marL="72000" marR="72000" marT="36000" marB="36000"/>
                </a:tc>
                <a:extLst>
                  <a:ext uri="{0D108BD9-81ED-4DB2-BD59-A6C34878D82A}">
                    <a16:rowId xmlns:a16="http://schemas.microsoft.com/office/drawing/2014/main" val="10002"/>
                  </a:ext>
                </a:extLst>
              </a:tr>
              <a:tr h="1332000">
                <a:tc>
                  <a:txBody>
                    <a:bodyPr/>
                    <a:lstStyle/>
                    <a:p>
                      <a:pPr algn="r">
                        <a:spcAft>
                          <a:spcPts val="0"/>
                        </a:spcAft>
                      </a:pPr>
                      <a:r>
                        <a:rPr lang="en-US" altLang="ja-JP" sz="1100" kern="100">
                          <a:effectLst/>
                          <a:latin typeface="Meiryo UI" panose="020B0604030504040204" pitchFamily="50" charset="-128"/>
                          <a:ea typeface="Meiryo UI" panose="020B0604030504040204" pitchFamily="50" charset="-128"/>
                          <a:cs typeface="Meiryo UI" panose="020B0604030504040204" pitchFamily="50" charset="-128"/>
                        </a:rPr>
                        <a:t>9</a:t>
                      </a:r>
                      <a:endParaRPr lang="ja-JP" sz="11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tc>
                <a:tc>
                  <a:txBody>
                    <a:bodyPr/>
                    <a:lstStyle/>
                    <a:p>
                      <a:pPr algn="just">
                        <a:spcAft>
                          <a:spcPts val="0"/>
                        </a:spcAft>
                      </a:pPr>
                      <a:r>
                        <a:rPr lang="ja-JP" sz="1100" kern="100" dirty="0">
                          <a:effectLst/>
                          <a:latin typeface="Meiryo UI" panose="020B0604030504040204" pitchFamily="50" charset="-128"/>
                          <a:ea typeface="Meiryo UI" panose="020B0604030504040204" pitchFamily="50" charset="-128"/>
                          <a:cs typeface="Meiryo UI" panose="020B0604030504040204" pitchFamily="50" charset="-128"/>
                        </a:rPr>
                        <a:t>ライセンスはどうすればいいですか。</a:t>
                      </a:r>
                    </a:p>
                  </a:txBody>
                  <a:tcPr marL="72000" marR="72000" marT="36000" marB="36000"/>
                </a:tc>
                <a:tc>
                  <a:txBody>
                    <a:bodyPr/>
                    <a:lstStyle/>
                    <a:p>
                      <a:pPr algn="l">
                        <a:spcAft>
                          <a:spcPts val="0"/>
                        </a:spcAft>
                      </a:pPr>
                      <a:r>
                        <a:rPr lang="ja-JP" sz="1100" kern="100" dirty="0">
                          <a:effectLst/>
                          <a:latin typeface="Meiryo UI" panose="020B0604030504040204" pitchFamily="50" charset="-128"/>
                          <a:ea typeface="Meiryo UI" panose="020B0604030504040204" pitchFamily="50" charset="-128"/>
                          <a:cs typeface="Meiryo UI" panose="020B0604030504040204" pitchFamily="50" charset="-128"/>
                        </a:rPr>
                        <a:t>特段の理由がない限り、</a:t>
                      </a:r>
                      <a:r>
                        <a:rPr lang="en-US" sz="1100" kern="100" dirty="0">
                          <a:effectLst/>
                          <a:latin typeface="Meiryo UI" panose="020B0604030504040204" pitchFamily="50" charset="-128"/>
                          <a:ea typeface="Meiryo UI" panose="020B0604030504040204" pitchFamily="50" charset="-128"/>
                          <a:cs typeface="Meiryo UI" panose="020B0604030504040204" pitchFamily="50" charset="-128"/>
                        </a:rPr>
                        <a:t>CC BY</a:t>
                      </a:r>
                      <a:r>
                        <a:rPr lang="ja-JP" sz="1100" kern="100" dirty="0">
                          <a:effectLst/>
                          <a:latin typeface="Meiryo UI" panose="020B0604030504040204" pitchFamily="50" charset="-128"/>
                          <a:ea typeface="Meiryo UI" panose="020B0604030504040204" pitchFamily="50" charset="-128"/>
                          <a:cs typeface="Meiryo UI" panose="020B0604030504040204" pitchFamily="50" charset="-128"/>
                        </a:rPr>
                        <a:t>（クリエイティブ・コモンズ表示</a:t>
                      </a:r>
                      <a:r>
                        <a:rPr lang="en-US" sz="1100" kern="100" dirty="0">
                          <a:effectLst/>
                          <a:latin typeface="Meiryo UI" panose="020B0604030504040204" pitchFamily="50" charset="-128"/>
                          <a:ea typeface="Meiryo UI" panose="020B0604030504040204" pitchFamily="50" charset="-128"/>
                          <a:cs typeface="Meiryo UI" panose="020B0604030504040204" pitchFamily="50" charset="-128"/>
                        </a:rPr>
                        <a:t>4.0</a:t>
                      </a:r>
                      <a:r>
                        <a:rPr lang="ja-JP" sz="1100" kern="100" dirty="0">
                          <a:effectLst/>
                          <a:latin typeface="Meiryo UI" panose="020B0604030504040204" pitchFamily="50" charset="-128"/>
                          <a:ea typeface="Meiryo UI" panose="020B0604030504040204" pitchFamily="50" charset="-128"/>
                          <a:cs typeface="Meiryo UI" panose="020B0604030504040204" pitchFamily="50" charset="-128"/>
                        </a:rPr>
                        <a:t>国際）</a:t>
                      </a:r>
                      <a:r>
                        <a:rPr lang="ja-JP" altLang="en-US" sz="1100" kern="100" dirty="0">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sng" kern="1200"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hlinkClick r:id="rId2"/>
                        </a:rPr>
                        <a:t>http://creativecommons.org/licenses/by/4.0/legalcode.ja</a:t>
                      </a:r>
                      <a:r>
                        <a:rPr lang="ja-JP" altLang="en-US" sz="1100" kern="100" dirty="0">
                          <a:effectLst/>
                          <a:latin typeface="Meiryo UI" panose="020B0604030504040204" pitchFamily="50" charset="-128"/>
                          <a:ea typeface="Meiryo UI" panose="020B0604030504040204" pitchFamily="50" charset="-128"/>
                          <a:cs typeface="Meiryo UI" panose="020B0604030504040204" pitchFamily="50" charset="-128"/>
                        </a:rPr>
                        <a:t>）</a:t>
                      </a:r>
                      <a:br>
                        <a:rPr lang="en-US" sz="1100" kern="100" dirty="0">
                          <a:effectLst/>
                          <a:latin typeface="Meiryo UI" panose="020B0604030504040204" pitchFamily="50" charset="-128"/>
                          <a:ea typeface="Meiryo UI" panose="020B0604030504040204" pitchFamily="50" charset="-128"/>
                          <a:cs typeface="Meiryo UI" panose="020B0604030504040204" pitchFamily="50" charset="-128"/>
                        </a:rPr>
                      </a:br>
                      <a:r>
                        <a:rPr lang="ja-JP" sz="1100" kern="100" dirty="0">
                          <a:effectLst/>
                          <a:latin typeface="Meiryo UI" panose="020B0604030504040204" pitchFamily="50" charset="-128"/>
                          <a:ea typeface="Meiryo UI" panose="020B0604030504040204" pitchFamily="50" charset="-128"/>
                          <a:cs typeface="Meiryo UI" panose="020B0604030504040204" pitchFamily="50" charset="-128"/>
                        </a:rPr>
                        <a:t>を用いることが望ましいです。また</a:t>
                      </a:r>
                      <a:r>
                        <a:rPr lang="ja-JP" sz="11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地方公共団体の場合、</a:t>
                      </a:r>
                      <a:r>
                        <a:rPr lang="ja-JP" sz="1100" kern="100" dirty="0">
                          <a:effectLst/>
                          <a:latin typeface="Meiryo UI" panose="020B0604030504040204" pitchFamily="50" charset="-128"/>
                          <a:ea typeface="Meiryo UI" panose="020B0604030504040204" pitchFamily="50" charset="-128"/>
                          <a:cs typeface="Meiryo UI" panose="020B0604030504040204" pitchFamily="50" charset="-128"/>
                        </a:rPr>
                        <a:t>「政府標準利用規約（第</a:t>
                      </a:r>
                      <a:r>
                        <a:rPr lang="en-US" sz="1100" kern="100" dirty="0">
                          <a:effectLst/>
                          <a:latin typeface="Meiryo UI" panose="020B0604030504040204" pitchFamily="50" charset="-128"/>
                          <a:ea typeface="Meiryo UI" panose="020B0604030504040204" pitchFamily="50" charset="-128"/>
                          <a:cs typeface="Meiryo UI" panose="020B0604030504040204" pitchFamily="50" charset="-128"/>
                        </a:rPr>
                        <a:t>2.0</a:t>
                      </a:r>
                      <a:r>
                        <a:rPr lang="ja-JP" sz="1100" kern="100" dirty="0">
                          <a:effectLst/>
                          <a:latin typeface="Meiryo UI" panose="020B0604030504040204" pitchFamily="50" charset="-128"/>
                          <a:ea typeface="Meiryo UI" panose="020B0604030504040204" pitchFamily="50" charset="-128"/>
                          <a:cs typeface="Meiryo UI" panose="020B0604030504040204" pitchFamily="50" charset="-128"/>
                        </a:rPr>
                        <a:t>版）」</a:t>
                      </a:r>
                      <a:r>
                        <a:rPr lang="ja-JP" altLang="en-US" sz="1100" kern="100" dirty="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100" kern="100" dirty="0">
                          <a:effectLst/>
                          <a:latin typeface="Meiryo UI" panose="020B0604030504040204" pitchFamily="50" charset="-128"/>
                          <a:ea typeface="Meiryo UI" panose="020B0604030504040204" pitchFamily="50" charset="-128"/>
                          <a:cs typeface="Meiryo UI" panose="020B0604030504040204" pitchFamily="50" charset="-128"/>
                          <a:hlinkClick r:id="rId3"/>
                        </a:rPr>
                        <a:t>http://www.kantei.go.jp/jp/singi/it2/densi/kettei/gl2_betten_1.pdf</a:t>
                      </a:r>
                      <a:r>
                        <a:rPr lang="ja-JP" altLang="en-US" sz="1100" kern="100" dirty="0">
                          <a:effectLst/>
                          <a:latin typeface="Meiryo UI" panose="020B0604030504040204" pitchFamily="50" charset="-128"/>
                          <a:ea typeface="Meiryo UI" panose="020B0604030504040204" pitchFamily="50" charset="-128"/>
                          <a:cs typeface="Meiryo UI" panose="020B0604030504040204" pitchFamily="50" charset="-128"/>
                        </a:rPr>
                        <a:t>）</a:t>
                      </a:r>
                      <a:r>
                        <a:rPr lang="ja-JP" sz="1100" kern="100" dirty="0">
                          <a:effectLst/>
                          <a:latin typeface="Meiryo UI" panose="020B0604030504040204" pitchFamily="50" charset="-128"/>
                          <a:ea typeface="Meiryo UI" panose="020B0604030504040204" pitchFamily="50" charset="-128"/>
                          <a:cs typeface="Meiryo UI" panose="020B0604030504040204" pitchFamily="50" charset="-128"/>
                        </a:rPr>
                        <a:t>は国の府省</a:t>
                      </a:r>
                      <a:r>
                        <a:rPr lang="en-US" sz="1100" kern="100" dirty="0">
                          <a:effectLst/>
                          <a:latin typeface="Meiryo UI" panose="020B0604030504040204" pitchFamily="50" charset="-128"/>
                          <a:ea typeface="Meiryo UI" panose="020B0604030504040204" pitchFamily="50" charset="-128"/>
                          <a:cs typeface="Meiryo UI" panose="020B0604030504040204" pitchFamily="50" charset="-128"/>
                        </a:rPr>
                        <a:t>Web</a:t>
                      </a:r>
                      <a:r>
                        <a:rPr lang="ja-JP" sz="1100" kern="100" dirty="0">
                          <a:effectLst/>
                          <a:latin typeface="Meiryo UI" panose="020B0604030504040204" pitchFamily="50" charset="-128"/>
                          <a:ea typeface="Meiryo UI" panose="020B0604030504040204" pitchFamily="50" charset="-128"/>
                          <a:cs typeface="Meiryo UI" panose="020B0604030504040204" pitchFamily="50" charset="-128"/>
                        </a:rPr>
                        <a:t>サイトの利用ルールのひな形として策定されたものですが、</a:t>
                      </a:r>
                      <a:r>
                        <a:rPr lang="en-US" sz="1100" kern="100" dirty="0">
                          <a:effectLst/>
                          <a:latin typeface="Meiryo UI" panose="020B0604030504040204" pitchFamily="50" charset="-128"/>
                          <a:ea typeface="Meiryo UI" panose="020B0604030504040204" pitchFamily="50" charset="-128"/>
                          <a:cs typeface="Meiryo UI" panose="020B0604030504040204" pitchFamily="50" charset="-128"/>
                        </a:rPr>
                        <a:t>CCBY4.0</a:t>
                      </a:r>
                      <a:r>
                        <a:rPr lang="ja-JP" sz="1100" kern="100" dirty="0">
                          <a:effectLst/>
                          <a:latin typeface="Meiryo UI" panose="020B0604030504040204" pitchFamily="50" charset="-128"/>
                          <a:ea typeface="Meiryo UI" panose="020B0604030504040204" pitchFamily="50" charset="-128"/>
                          <a:cs typeface="Meiryo UI" panose="020B0604030504040204" pitchFamily="50" charset="-128"/>
                        </a:rPr>
                        <a:t>国際と互換性があり、ウェブサイトのコンテンツを原則二次利用可能にする利用ルールとして、地方公共団体でも利用できます。</a:t>
                      </a:r>
                      <a:endParaRPr lang="en-US" altLang="ja-JP" sz="11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altLang="en-US" sz="1100" kern="100" dirty="0">
                          <a:effectLst/>
                          <a:latin typeface="Meiryo UI" panose="020B0604030504040204" pitchFamily="50" charset="-128"/>
                          <a:ea typeface="Meiryo UI" panose="020B0604030504040204" pitchFamily="50" charset="-128"/>
                          <a:cs typeface="Meiryo UI" panose="020B0604030504040204" pitchFamily="50" charset="-128"/>
                        </a:rPr>
                        <a:t>なお「オープンデータ一覧」だけは、広くオープンデータの検索に利用されることが想定されるためライセンスは</a:t>
                      </a:r>
                      <a:r>
                        <a:rPr lang="en-US" altLang="ja-JP" sz="1100" kern="100" dirty="0">
                          <a:effectLst/>
                          <a:latin typeface="Meiryo UI" panose="020B0604030504040204" pitchFamily="50" charset="-128"/>
                          <a:ea typeface="Meiryo UI" panose="020B0604030504040204" pitchFamily="50" charset="-128"/>
                          <a:cs typeface="Meiryo UI" panose="020B0604030504040204" pitchFamily="50" charset="-128"/>
                        </a:rPr>
                        <a:t>CC BY</a:t>
                      </a:r>
                      <a:r>
                        <a:rPr lang="ja-JP" altLang="en-US" sz="1100" kern="100" dirty="0">
                          <a:effectLst/>
                          <a:latin typeface="Meiryo UI" panose="020B0604030504040204" pitchFamily="50" charset="-128"/>
                          <a:ea typeface="Meiryo UI" panose="020B0604030504040204" pitchFamily="50" charset="-128"/>
                          <a:cs typeface="Meiryo UI" panose="020B0604030504040204" pitchFamily="50" charset="-128"/>
                        </a:rPr>
                        <a:t>ではなく</a:t>
                      </a:r>
                      <a:r>
                        <a:rPr lang="en-US" altLang="ja-JP" sz="1100" kern="100" dirty="0">
                          <a:effectLst/>
                          <a:latin typeface="Meiryo UI" panose="020B0604030504040204" pitchFamily="50" charset="-128"/>
                          <a:ea typeface="Meiryo UI" panose="020B0604030504040204" pitchFamily="50" charset="-128"/>
                          <a:cs typeface="Meiryo UI" panose="020B0604030504040204" pitchFamily="50" charset="-128"/>
                          <a:hlinkClick r:id="rId4"/>
                        </a:rPr>
                        <a:t>CC0</a:t>
                      </a:r>
                      <a:r>
                        <a:rPr lang="ja-JP" altLang="en-US" sz="1100" kern="100" dirty="0">
                          <a:effectLst/>
                          <a:latin typeface="Meiryo UI" panose="020B0604030504040204" pitchFamily="50" charset="-128"/>
                          <a:ea typeface="Meiryo UI" panose="020B0604030504040204" pitchFamily="50" charset="-128"/>
                          <a:cs typeface="Meiryo UI" panose="020B0604030504040204" pitchFamily="50" charset="-128"/>
                        </a:rPr>
                        <a:t>が望ましいです。</a:t>
                      </a:r>
                      <a:endParaRPr lang="ja-JP" sz="11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tc>
                <a:extLst>
                  <a:ext uri="{0D108BD9-81ED-4DB2-BD59-A6C34878D82A}">
                    <a16:rowId xmlns:a16="http://schemas.microsoft.com/office/drawing/2014/main" val="10003"/>
                  </a:ext>
                </a:extLst>
              </a:tr>
              <a:tr h="1188000">
                <a:tc>
                  <a:txBody>
                    <a:bodyPr/>
                    <a:lstStyle/>
                    <a:p>
                      <a:pPr algn="r">
                        <a:spcAft>
                          <a:spcPts val="0"/>
                        </a:spcAft>
                      </a:pPr>
                      <a:r>
                        <a:rPr lang="en-US" altLang="ja-JP" sz="1100" kern="100">
                          <a:effectLst/>
                          <a:latin typeface="Meiryo UI" panose="020B0604030504040204" pitchFamily="50" charset="-128"/>
                          <a:ea typeface="Meiryo UI" panose="020B0604030504040204" pitchFamily="50" charset="-128"/>
                          <a:cs typeface="Meiryo UI" panose="020B0604030504040204" pitchFamily="50" charset="-128"/>
                        </a:rPr>
                        <a:t>10</a:t>
                      </a:r>
                      <a:endParaRPr lang="ja-JP" sz="11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tc>
                <a:tc>
                  <a:txBody>
                    <a:bodyPr/>
                    <a:lstStyle/>
                    <a:p>
                      <a:pPr algn="just">
                        <a:spcAft>
                          <a:spcPts val="0"/>
                        </a:spcAft>
                      </a:pPr>
                      <a:r>
                        <a:rPr lang="ja-JP" sz="1100" kern="100">
                          <a:effectLst/>
                          <a:latin typeface="Meiryo UI" panose="020B0604030504040204" pitchFamily="50" charset="-128"/>
                          <a:ea typeface="Meiryo UI" panose="020B0604030504040204" pitchFamily="50" charset="-128"/>
                          <a:cs typeface="Meiryo UI" panose="020B0604030504040204" pitchFamily="50" charset="-128"/>
                        </a:rPr>
                        <a:t>データの更新頻度はどのくらいですか。</a:t>
                      </a:r>
                    </a:p>
                  </a:txBody>
                  <a:tcPr marL="72000" marR="72000" marT="36000" marB="36000"/>
                </a:tc>
                <a:tc>
                  <a:txBody>
                    <a:bodyPr/>
                    <a:lstStyle/>
                    <a:p>
                      <a:pPr algn="l">
                        <a:spcAft>
                          <a:spcPts val="0"/>
                        </a:spcAft>
                      </a:pPr>
                      <a:r>
                        <a:rPr lang="ja-JP" sz="1100" kern="100">
                          <a:effectLst/>
                          <a:latin typeface="Meiryo UI" panose="020B0604030504040204" pitchFamily="50" charset="-128"/>
                          <a:ea typeface="Meiryo UI" panose="020B0604030504040204" pitchFamily="50" charset="-128"/>
                          <a:cs typeface="Meiryo UI" panose="020B0604030504040204" pitchFamily="50" charset="-128"/>
                        </a:rPr>
                        <a:t>データの更新頻度は対象のデータセットによって様々ですが、お知らせやイベント情報、統計情報等、データの迅速な公開やその鮮度の維持が重要なデータについては、可能な限り迅速に公開するとともに適時適切な更新を行うことが望ましいです</a:t>
                      </a:r>
                      <a:r>
                        <a:rPr lang="ja-JP" altLang="en-US" sz="1100" kern="100">
                          <a:effectLst/>
                          <a:latin typeface="Meiryo UI" panose="020B0604030504040204" pitchFamily="50" charset="-128"/>
                          <a:ea typeface="Meiryo UI" panose="020B0604030504040204" pitchFamily="50" charset="-128"/>
                          <a:cs typeface="Meiryo UI" panose="020B0604030504040204" pitchFamily="50" charset="-128"/>
                        </a:rPr>
                        <a:t>が、各団体の実情に合わせて、可能な範囲で定期的な更新を行ってください。</a:t>
                      </a:r>
                      <a:endParaRPr lang="ja-JP" sz="1100" kern="100">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sz="1100" kern="100">
                          <a:effectLst/>
                          <a:latin typeface="Meiryo UI" panose="020B0604030504040204" pitchFamily="50" charset="-128"/>
                          <a:ea typeface="Meiryo UI" panose="020B0604030504040204" pitchFamily="50" charset="-128"/>
                          <a:cs typeface="Meiryo UI" panose="020B0604030504040204" pitchFamily="50" charset="-128"/>
                        </a:rPr>
                        <a:t>また、データ更新の周期等を明示し、利用者が予め更新等の時期を把握できるようにしておくことで、利用者の利便性が向上します。</a:t>
                      </a:r>
                    </a:p>
                  </a:txBody>
                  <a:tcPr marL="72000" marR="72000" marT="36000" marB="36000"/>
                </a:tc>
                <a:extLst>
                  <a:ext uri="{0D108BD9-81ED-4DB2-BD59-A6C34878D82A}">
                    <a16:rowId xmlns:a16="http://schemas.microsoft.com/office/drawing/2014/main" val="10004"/>
                  </a:ext>
                </a:extLst>
              </a:tr>
              <a:tr h="526981">
                <a:tc>
                  <a:txBody>
                    <a:bodyPr/>
                    <a:lstStyle/>
                    <a:p>
                      <a:pPr algn="r">
                        <a:spcAft>
                          <a:spcPts val="0"/>
                        </a:spcAft>
                      </a:pPr>
                      <a:r>
                        <a:rPr lang="en-US" altLang="ja-JP" sz="1100" kern="100">
                          <a:effectLst/>
                          <a:latin typeface="Meiryo UI" panose="020B0604030504040204" pitchFamily="50" charset="-128"/>
                          <a:ea typeface="Meiryo UI" panose="020B0604030504040204" pitchFamily="50" charset="-128"/>
                          <a:cs typeface="Meiryo UI" panose="020B0604030504040204" pitchFamily="50" charset="-128"/>
                        </a:rPr>
                        <a:t>11</a:t>
                      </a:r>
                      <a:endParaRPr lang="ja-JP" sz="11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tc>
                <a:tc>
                  <a:txBody>
                    <a:bodyPr/>
                    <a:lstStyle/>
                    <a:p>
                      <a:pPr algn="just">
                        <a:spcAft>
                          <a:spcPts val="0"/>
                        </a:spcAft>
                      </a:pPr>
                      <a:r>
                        <a:rPr lang="ja-JP" sz="1100" kern="100">
                          <a:effectLst/>
                          <a:latin typeface="Meiryo UI" panose="020B0604030504040204" pitchFamily="50" charset="-128"/>
                          <a:ea typeface="Meiryo UI" panose="020B0604030504040204" pitchFamily="50" charset="-128"/>
                          <a:cs typeface="Meiryo UI" panose="020B0604030504040204" pitchFamily="50" charset="-128"/>
                        </a:rPr>
                        <a:t>一度、公開したデータの公開をやめることはできますか。</a:t>
                      </a:r>
                    </a:p>
                  </a:txBody>
                  <a:tcPr marL="72000" marR="72000" marT="36000" marB="36000"/>
                </a:tc>
                <a:tc>
                  <a:txBody>
                    <a:bodyPr/>
                    <a:lstStyle/>
                    <a:p>
                      <a:pPr algn="l">
                        <a:spcAft>
                          <a:spcPts val="0"/>
                        </a:spcAft>
                      </a:pPr>
                      <a:r>
                        <a:rPr lang="ja-JP" sz="1100" kern="100">
                          <a:effectLst/>
                          <a:latin typeface="Meiryo UI" panose="020B0604030504040204" pitchFamily="50" charset="-128"/>
                          <a:ea typeface="Meiryo UI" panose="020B0604030504040204" pitchFamily="50" charset="-128"/>
                          <a:cs typeface="Meiryo UI" panose="020B0604030504040204" pitchFamily="50" charset="-128"/>
                        </a:rPr>
                        <a:t>一度、公開したデータは可能な限り継続して公開することが望ましいですが、やむを得ない理由等により、公開を取りやめることは可能です。</a:t>
                      </a:r>
                    </a:p>
                  </a:txBody>
                  <a:tcPr marL="72000" marR="72000" marT="36000" marB="36000"/>
                </a:tc>
                <a:extLst>
                  <a:ext uri="{0D108BD9-81ED-4DB2-BD59-A6C34878D82A}">
                    <a16:rowId xmlns:a16="http://schemas.microsoft.com/office/drawing/2014/main" val="10005"/>
                  </a:ext>
                </a:extLst>
              </a:tr>
              <a:tr h="942239">
                <a:tc>
                  <a:txBody>
                    <a:bodyPr/>
                    <a:lstStyle/>
                    <a:p>
                      <a:pPr algn="r">
                        <a:spcAft>
                          <a:spcPts val="0"/>
                        </a:spcAft>
                      </a:pPr>
                      <a:r>
                        <a:rPr lang="en-US" altLang="ja-JP" sz="1100" kern="100">
                          <a:effectLst/>
                          <a:latin typeface="Meiryo UI" panose="020B0604030504040204" pitchFamily="50" charset="-128"/>
                          <a:ea typeface="Meiryo UI" panose="020B0604030504040204" pitchFamily="50" charset="-128"/>
                          <a:cs typeface="Meiryo UI" panose="020B0604030504040204" pitchFamily="50" charset="-128"/>
                        </a:rPr>
                        <a:t>12</a:t>
                      </a:r>
                      <a:endParaRPr lang="ja-JP" sz="11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tc>
                <a:tc>
                  <a:txBody>
                    <a:bodyPr/>
                    <a:lstStyle/>
                    <a:p>
                      <a:pPr algn="just">
                        <a:spcAft>
                          <a:spcPts val="0"/>
                        </a:spcAft>
                      </a:pPr>
                      <a:r>
                        <a:rPr lang="ja-JP" sz="1100" kern="100">
                          <a:effectLst/>
                          <a:latin typeface="Meiryo UI" panose="020B0604030504040204" pitchFamily="50" charset="-128"/>
                          <a:ea typeface="Meiryo UI" panose="020B0604030504040204" pitchFamily="50" charset="-128"/>
                          <a:cs typeface="Meiryo UI" panose="020B0604030504040204" pitchFamily="50" charset="-128"/>
                        </a:rPr>
                        <a:t>データを公開したら誰か使ってくれますか。</a:t>
                      </a:r>
                    </a:p>
                  </a:txBody>
                  <a:tcPr marL="72000" marR="72000" marT="36000" marB="36000"/>
                </a:tc>
                <a:tc>
                  <a:txBody>
                    <a:bodyPr/>
                    <a:lstStyle/>
                    <a:p>
                      <a:pPr algn="l">
                        <a:spcAft>
                          <a:spcPts val="0"/>
                        </a:spcAft>
                      </a:pPr>
                      <a:r>
                        <a:rPr lang="ja-JP" sz="1100" kern="100" dirty="0">
                          <a:effectLst/>
                          <a:latin typeface="Meiryo UI" panose="020B0604030504040204" pitchFamily="50" charset="-128"/>
                          <a:ea typeface="Meiryo UI" panose="020B0604030504040204" pitchFamily="50" charset="-128"/>
                          <a:cs typeface="Meiryo UI" panose="020B0604030504040204" pitchFamily="50" charset="-128"/>
                        </a:rPr>
                        <a:t>データを公開することにより、アプリの提供事業者等が利活用することが考えられます。</a:t>
                      </a:r>
                      <a:r>
                        <a:rPr lang="ja-JP" altLang="en-US" sz="11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デジタル庁</a:t>
                      </a:r>
                      <a:r>
                        <a:rPr lang="ja-JP" altLang="en-US" sz="1100" kern="100" dirty="0">
                          <a:effectLst/>
                          <a:latin typeface="Meiryo UI" panose="020B0604030504040204" pitchFamily="50" charset="-128"/>
                          <a:ea typeface="Meiryo UI" panose="020B0604030504040204" pitchFamily="50" charset="-128"/>
                          <a:cs typeface="Meiryo UI" panose="020B0604030504040204" pitchFamily="50" charset="-128"/>
                        </a:rPr>
                        <a:t>では、オープンデータを利活用した事例集「オープンデータ</a:t>
                      </a:r>
                      <a:r>
                        <a:rPr lang="en-US" altLang="ja-JP" sz="1100" kern="100" dirty="0">
                          <a:effectLst/>
                          <a:latin typeface="Meiryo UI" panose="020B0604030504040204" pitchFamily="50" charset="-128"/>
                          <a:ea typeface="Meiryo UI" panose="020B0604030504040204" pitchFamily="50" charset="-128"/>
                          <a:cs typeface="Meiryo UI" panose="020B0604030504040204" pitchFamily="50" charset="-128"/>
                        </a:rPr>
                        <a:t>100</a:t>
                      </a:r>
                      <a:r>
                        <a:rPr lang="ja-JP" altLang="en-US" sz="1100" kern="100" dirty="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100" kern="100" dirty="0">
                          <a:effectLst/>
                          <a:latin typeface="Meiryo UI" panose="020B0604030504040204" pitchFamily="50" charset="-128"/>
                          <a:ea typeface="Meiryo UI" panose="020B0604030504040204" pitchFamily="50" charset="-128"/>
                          <a:cs typeface="Meiryo UI" panose="020B0604030504040204" pitchFamily="50" charset="-128"/>
                          <a:hlinkClick r:id="rId5"/>
                        </a:rPr>
                        <a:t>https://cio.go.jp/opendata100</a:t>
                      </a:r>
                      <a:r>
                        <a:rPr lang="ja-JP" altLang="en-US" sz="1100" kern="100" dirty="0">
                          <a:effectLst/>
                          <a:latin typeface="Meiryo UI" panose="020B0604030504040204" pitchFamily="50" charset="-128"/>
                          <a:ea typeface="Meiryo UI" panose="020B0604030504040204" pitchFamily="50" charset="-128"/>
                          <a:cs typeface="Meiryo UI" panose="020B0604030504040204" pitchFamily="50" charset="-128"/>
                        </a:rPr>
                        <a:t>）」を公開していますので、参考にしてください。</a:t>
                      </a:r>
                      <a:endParaRPr lang="en-US" altLang="ja-JP" sz="11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sz="1100" kern="100" dirty="0">
                          <a:effectLst/>
                          <a:latin typeface="Meiryo UI" panose="020B0604030504040204" pitchFamily="50" charset="-128"/>
                          <a:ea typeface="Meiryo UI" panose="020B0604030504040204" pitchFamily="50" charset="-128"/>
                          <a:cs typeface="Meiryo UI" panose="020B0604030504040204" pitchFamily="50" charset="-128"/>
                        </a:rPr>
                        <a:t>また、</a:t>
                      </a:r>
                      <a:r>
                        <a:rPr lang="ja-JP" altLang="en-US" sz="11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各団体</a:t>
                      </a:r>
                      <a:r>
                        <a:rPr lang="ja-JP" sz="11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内でのデータの共有や</a:t>
                      </a:r>
                      <a:r>
                        <a:rPr lang="ja-JP" altLang="en-US" sz="11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、地方公共団体であれば</a:t>
                      </a:r>
                      <a:r>
                        <a:rPr lang="ja-JP" sz="11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政策や施策の企画及び立案</a:t>
                      </a:r>
                      <a:r>
                        <a:rPr lang="ja-JP" altLang="en-US" sz="11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など</a:t>
                      </a:r>
                      <a:r>
                        <a:rPr lang="ja-JP" sz="1100" kern="100" dirty="0">
                          <a:effectLst/>
                          <a:latin typeface="Meiryo UI" panose="020B0604030504040204" pitchFamily="50" charset="-128"/>
                          <a:ea typeface="Meiryo UI" panose="020B0604030504040204" pitchFamily="50" charset="-128"/>
                          <a:cs typeface="Meiryo UI" panose="020B0604030504040204" pitchFamily="50" charset="-128"/>
                        </a:rPr>
                        <a:t>、事務作業の効率化等に活用できるデータもあります。</a:t>
                      </a:r>
                    </a:p>
                  </a:txBody>
                  <a:tcPr marL="72000" marR="72000" marT="36000" marB="36000"/>
                </a:tc>
                <a:extLst>
                  <a:ext uri="{0D108BD9-81ED-4DB2-BD59-A6C34878D82A}">
                    <a16:rowId xmlns:a16="http://schemas.microsoft.com/office/drawing/2014/main" val="10006"/>
                  </a:ext>
                </a:extLst>
              </a:tr>
            </a:tbl>
          </a:graphicData>
        </a:graphic>
      </p:graphicFrame>
      <p:sp>
        <p:nvSpPr>
          <p:cNvPr id="7" name="タイトル 2">
            <a:extLst>
              <a:ext uri="{FF2B5EF4-FFF2-40B4-BE49-F238E27FC236}">
                <a16:creationId xmlns:a16="http://schemas.microsoft.com/office/drawing/2014/main" id="{1323BFF4-F938-96D1-95A4-F8F01474E485}"/>
              </a:ext>
            </a:extLst>
          </p:cNvPr>
          <p:cNvSpPr>
            <a:spLocks noGrp="1"/>
          </p:cNvSpPr>
          <p:nvPr>
            <p:ph type="title"/>
          </p:nvPr>
        </p:nvSpPr>
        <p:spPr>
          <a:xfrm>
            <a:off x="178845" y="409801"/>
            <a:ext cx="9727156" cy="757130"/>
          </a:xfrm>
        </p:spPr>
        <p:txBody>
          <a:bodyPr/>
          <a:lstStyle/>
          <a:p>
            <a:r>
              <a:rPr lang="ja-JP" altLang="en-US" sz="2400" b="0" dirty="0">
                <a:latin typeface="Meiryo UI" panose="020B0604030504040204" pitchFamily="50" charset="-128"/>
                <a:ea typeface="Meiryo UI" panose="020B0604030504040204" pitchFamily="50" charset="-128"/>
                <a:cs typeface="Meiryo UI" panose="020B0604030504040204" pitchFamily="50" charset="-128"/>
              </a:rPr>
              <a:t>自治体標準オープンデータセット（旧：推奨データセット）に関する</a:t>
            </a:r>
            <a:r>
              <a:rPr lang="en-US" altLang="ja-JP" sz="2400" b="0" dirty="0">
                <a:latin typeface="Meiryo UI" panose="020B0604030504040204" pitchFamily="50" charset="-128"/>
                <a:ea typeface="Meiryo UI" panose="020B0604030504040204" pitchFamily="50" charset="-128"/>
                <a:cs typeface="Meiryo UI" panose="020B0604030504040204" pitchFamily="50" charset="-128"/>
              </a:rPr>
              <a:t>FAQ</a:t>
            </a:r>
            <a:r>
              <a:rPr lang="ja-JP" altLang="en-US" sz="2400" b="0" dirty="0">
                <a:latin typeface="Meiryo UI" panose="020B0604030504040204" pitchFamily="50" charset="-128"/>
                <a:ea typeface="Meiryo UI" panose="020B0604030504040204" pitchFamily="50" charset="-128"/>
                <a:cs typeface="Meiryo UI" panose="020B0604030504040204" pitchFamily="50" charset="-128"/>
              </a:rPr>
              <a:t>（２）</a:t>
            </a:r>
            <a:endParaRPr kumimoji="1" lang="ja-JP" altLang="en-US" sz="2400" b="0" dirty="0"/>
          </a:p>
        </p:txBody>
      </p:sp>
    </p:spTree>
    <p:extLst>
      <p:ext uri="{BB962C8B-B14F-4D97-AF65-F5344CB8AC3E}">
        <p14:creationId xmlns:p14="http://schemas.microsoft.com/office/powerpoint/2010/main" val="1239047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a:extLst>
              <a:ext uri="{FF2B5EF4-FFF2-40B4-BE49-F238E27FC236}">
                <a16:creationId xmlns:a16="http://schemas.microsoft.com/office/drawing/2014/main" id="{1431C697-28D9-1557-90A9-9A0FD3C52BA8}"/>
              </a:ext>
            </a:extLst>
          </p:cNvPr>
          <p:cNvGraphicFramePr>
            <a:graphicFrameLocks noGrp="1"/>
          </p:cNvGraphicFramePr>
          <p:nvPr>
            <p:extLst>
              <p:ext uri="{D42A27DB-BD31-4B8C-83A1-F6EECF244321}">
                <p14:modId xmlns:p14="http://schemas.microsoft.com/office/powerpoint/2010/main" val="3331773273"/>
              </p:ext>
            </p:extLst>
          </p:nvPr>
        </p:nvGraphicFramePr>
        <p:xfrm>
          <a:off x="178844" y="950400"/>
          <a:ext cx="9501603" cy="2317561"/>
        </p:xfrm>
        <a:graphic>
          <a:graphicData uri="http://schemas.openxmlformats.org/drawingml/2006/table">
            <a:tbl>
              <a:tblPr firstRow="1" bandRow="1">
                <a:tableStyleId>{5C22544A-7EE6-4342-B048-85BDC9FD1C3A}</a:tableStyleId>
              </a:tblPr>
              <a:tblGrid>
                <a:gridCol w="440971">
                  <a:extLst>
                    <a:ext uri="{9D8B030D-6E8A-4147-A177-3AD203B41FA5}">
                      <a16:colId xmlns:a16="http://schemas.microsoft.com/office/drawing/2014/main" val="20000"/>
                    </a:ext>
                  </a:extLst>
                </a:gridCol>
                <a:gridCol w="3647385">
                  <a:extLst>
                    <a:ext uri="{9D8B030D-6E8A-4147-A177-3AD203B41FA5}">
                      <a16:colId xmlns:a16="http://schemas.microsoft.com/office/drawing/2014/main" val="20001"/>
                    </a:ext>
                  </a:extLst>
                </a:gridCol>
                <a:gridCol w="5413247">
                  <a:extLst>
                    <a:ext uri="{9D8B030D-6E8A-4147-A177-3AD203B41FA5}">
                      <a16:colId xmlns:a16="http://schemas.microsoft.com/office/drawing/2014/main" val="20002"/>
                    </a:ext>
                  </a:extLst>
                </a:gridCol>
              </a:tblGrid>
              <a:tr h="0">
                <a:tc>
                  <a:txBody>
                    <a:bodyPr/>
                    <a:lstStyle/>
                    <a:p>
                      <a:pPr algn="just">
                        <a:spcAft>
                          <a:spcPts val="0"/>
                        </a:spcAft>
                      </a:pPr>
                      <a:r>
                        <a:rPr lang="en-US" sz="1100" kern="100">
                          <a:effectLst/>
                          <a:latin typeface="Meiryo UI" panose="020B0604030504040204" pitchFamily="50" charset="-128"/>
                          <a:ea typeface="Meiryo UI" panose="020B0604030504040204" pitchFamily="50" charset="-128"/>
                          <a:cs typeface="Meiryo UI" panose="020B0604030504040204" pitchFamily="50" charset="-128"/>
                        </a:rPr>
                        <a:t>No.</a:t>
                      </a:r>
                      <a:endParaRPr lang="ja-JP" sz="11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tc>
                  <a:txBody>
                    <a:bodyPr/>
                    <a:lstStyle/>
                    <a:p>
                      <a:pPr algn="just">
                        <a:spcAft>
                          <a:spcPts val="0"/>
                        </a:spcAft>
                      </a:pPr>
                      <a:r>
                        <a:rPr lang="en-US" sz="1100" kern="10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100" kern="100">
                          <a:effectLst/>
                          <a:latin typeface="Meiryo UI" panose="020B0604030504040204" pitchFamily="50" charset="-128"/>
                          <a:ea typeface="Meiryo UI" panose="020B0604030504040204" pitchFamily="50" charset="-128"/>
                          <a:cs typeface="Meiryo UI" panose="020B0604030504040204" pitchFamily="50" charset="-128"/>
                        </a:rPr>
                        <a:t>Question</a:t>
                      </a:r>
                      <a:endParaRPr lang="ja-JP" sz="11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tc>
                  <a:txBody>
                    <a:bodyPr/>
                    <a:lstStyle/>
                    <a:p>
                      <a:pPr algn="just">
                        <a:spcAft>
                          <a:spcPts val="0"/>
                        </a:spcAft>
                      </a:pPr>
                      <a:r>
                        <a:rPr lang="en-US" altLang="ja-JP" sz="1100" kern="100">
                          <a:effectLst/>
                          <a:latin typeface="Meiryo UI" panose="020B0604030504040204" pitchFamily="50" charset="-128"/>
                          <a:ea typeface="Meiryo UI" panose="020B0604030504040204" pitchFamily="50" charset="-128"/>
                          <a:cs typeface="Meiryo UI" panose="020B0604030504040204" pitchFamily="50" charset="-128"/>
                        </a:rPr>
                        <a:t>Answer</a:t>
                      </a:r>
                      <a:r>
                        <a:rPr lang="en-US" sz="11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b"/>
                </a:tc>
                <a:extLst>
                  <a:ext uri="{0D108BD9-81ED-4DB2-BD59-A6C34878D82A}">
                    <a16:rowId xmlns:a16="http://schemas.microsoft.com/office/drawing/2014/main" val="10000"/>
                  </a:ext>
                </a:extLst>
              </a:tr>
              <a:tr h="592801">
                <a:tc>
                  <a:txBody>
                    <a:bodyPr/>
                    <a:lstStyle/>
                    <a:p>
                      <a:pPr algn="r">
                        <a:spcAft>
                          <a:spcPts val="0"/>
                        </a:spcAft>
                      </a:pPr>
                      <a:r>
                        <a:rPr lang="en-US" sz="1100" kern="100">
                          <a:effectLst/>
                          <a:latin typeface="Meiryo UI" panose="020B0604030504040204" pitchFamily="50" charset="-128"/>
                          <a:ea typeface="Meiryo UI" panose="020B0604030504040204" pitchFamily="50" charset="-128"/>
                          <a:cs typeface="Meiryo UI" panose="020B0604030504040204" pitchFamily="50" charset="-128"/>
                        </a:rPr>
                        <a:t>13</a:t>
                      </a:r>
                      <a:endParaRPr lang="ja-JP" sz="11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tc>
                <a:tc>
                  <a:txBody>
                    <a:bodyPr/>
                    <a:lstStyle/>
                    <a:p>
                      <a:pPr algn="just">
                        <a:spcAft>
                          <a:spcPts val="0"/>
                        </a:spcAft>
                      </a:pPr>
                      <a:r>
                        <a:rPr lang="ja-JP" sz="1100" kern="100" dirty="0">
                          <a:effectLst/>
                          <a:latin typeface="Meiryo UI" panose="020B0604030504040204" pitchFamily="50" charset="-128"/>
                          <a:ea typeface="Meiryo UI" panose="020B0604030504040204" pitchFamily="50" charset="-128"/>
                          <a:cs typeface="Meiryo UI" panose="020B0604030504040204" pitchFamily="50" charset="-128"/>
                        </a:rPr>
                        <a:t>公開する際のフォーマット済みのファイルは提供されますか。</a:t>
                      </a:r>
                    </a:p>
                  </a:txBody>
                  <a:tcPr marL="72000" marR="72000" marT="36000" marB="36000"/>
                </a:tc>
                <a:tc>
                  <a:txBody>
                    <a:bodyPr/>
                    <a:lstStyle/>
                    <a:p>
                      <a:pPr algn="l">
                        <a:spcAft>
                          <a:spcPts val="0"/>
                        </a:spcAft>
                      </a:pPr>
                      <a:r>
                        <a:rPr lang="ja-JP" altLang="en-US" sz="11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本書の</a:t>
                      </a:r>
                      <a:r>
                        <a:rPr lang="en-US" altLang="ja-JP" sz="11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P8</a:t>
                      </a:r>
                      <a:r>
                        <a:rPr lang="ja-JP" altLang="en-US" sz="11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1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18</a:t>
                      </a:r>
                      <a:r>
                        <a:rPr lang="ja-JP" altLang="en-US" sz="11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自治体標準オープンデータセット（旧：推奨データセット）一覧」における「作成にあたり準拠すべきルールやフォーマット等とその内容」列にて、「データ項目定義書、フォーマット標準例（記載例とフォーマット）」と記載のあるデータについては、フォーマット標準例として</a:t>
                      </a:r>
                      <a:r>
                        <a:rPr lang="en-US" sz="11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csv</a:t>
                      </a:r>
                      <a:r>
                        <a:rPr lang="ja-JP" sz="11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形式のフォーマット</a:t>
                      </a:r>
                      <a:r>
                        <a:rPr lang="ja-JP" altLang="en-US" sz="11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a:t>
                      </a:r>
                      <a:r>
                        <a:rPr lang="ja-JP" sz="11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記入例</a:t>
                      </a:r>
                      <a:r>
                        <a:rPr lang="ja-JP" altLang="en-US" sz="11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sz="11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提供</a:t>
                      </a:r>
                      <a:r>
                        <a:rPr lang="ja-JP" sz="1100" kern="100" dirty="0">
                          <a:effectLst/>
                          <a:latin typeface="Meiryo UI" panose="020B0604030504040204" pitchFamily="50" charset="-128"/>
                          <a:ea typeface="Meiryo UI" panose="020B0604030504040204" pitchFamily="50" charset="-128"/>
                          <a:cs typeface="Meiryo UI" panose="020B0604030504040204" pitchFamily="50" charset="-128"/>
                        </a:rPr>
                        <a:t>しています。</a:t>
                      </a:r>
                    </a:p>
                  </a:txBody>
                  <a:tcPr marL="72000" marR="72000" marT="36000" marB="36000"/>
                </a:tc>
                <a:extLst>
                  <a:ext uri="{0D108BD9-81ED-4DB2-BD59-A6C34878D82A}">
                    <a16:rowId xmlns:a16="http://schemas.microsoft.com/office/drawing/2014/main" val="10001"/>
                  </a:ext>
                </a:extLst>
              </a:tr>
              <a:tr h="592801">
                <a:tc>
                  <a:txBody>
                    <a:bodyPr/>
                    <a:lstStyle/>
                    <a:p>
                      <a:pPr algn="r">
                        <a:spcAft>
                          <a:spcPts val="0"/>
                        </a:spcAft>
                      </a:pPr>
                      <a:r>
                        <a:rPr lang="en-US" sz="11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a:t>
                      </a:r>
                      <a:endParaRPr lang="ja-JP" sz="11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tc>
                <a:tc>
                  <a:txBody>
                    <a:bodyPr/>
                    <a:lstStyle/>
                    <a:p>
                      <a:pPr algn="just">
                        <a:spcAft>
                          <a:spcPts val="0"/>
                        </a:spcAft>
                      </a:pPr>
                      <a:r>
                        <a:rPr lang="ja-JP" altLang="en-US" sz="11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地方公共団体のデータを</a:t>
                      </a:r>
                      <a:r>
                        <a:rPr lang="ja-JP" sz="11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国のカタログサイトに載せてもらうことはできますか。</a:t>
                      </a:r>
                    </a:p>
                  </a:txBody>
                  <a:tcPr marL="72000" marR="72000" marT="36000" marB="36000"/>
                </a:tc>
                <a:tc>
                  <a:txBody>
                    <a:bodyPr/>
                    <a:lstStyle/>
                    <a:p>
                      <a:pPr algn="l">
                        <a:spcAft>
                          <a:spcPts val="0"/>
                        </a:spcAft>
                      </a:pPr>
                      <a:r>
                        <a:rPr lang="ja-JP" sz="1100" kern="100" dirty="0">
                          <a:effectLst/>
                          <a:latin typeface="Meiryo UI" panose="020B0604030504040204" pitchFamily="50" charset="-128"/>
                          <a:ea typeface="Meiryo UI" panose="020B0604030504040204" pitchFamily="50" charset="-128"/>
                          <a:cs typeface="Meiryo UI" panose="020B0604030504040204" pitchFamily="50" charset="-128"/>
                        </a:rPr>
                        <a:t>現時点において、国のカタログサイトに</a:t>
                      </a:r>
                      <a:r>
                        <a:rPr lang="ja-JP" sz="11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各</a:t>
                      </a:r>
                      <a:r>
                        <a:rPr lang="ja-JP" altLang="en-US" sz="11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地方公共団体</a:t>
                      </a:r>
                      <a:r>
                        <a:rPr lang="ja-JP" sz="1100" kern="100" dirty="0">
                          <a:effectLst/>
                          <a:latin typeface="Meiryo UI" panose="020B0604030504040204" pitchFamily="50" charset="-128"/>
                          <a:ea typeface="Meiryo UI" panose="020B0604030504040204" pitchFamily="50" charset="-128"/>
                          <a:cs typeface="Meiryo UI" panose="020B0604030504040204" pitchFamily="50" charset="-128"/>
                        </a:rPr>
                        <a:t>のデータを載せることはできません</a:t>
                      </a:r>
                      <a:r>
                        <a:rPr lang="ja-JP" altLang="en-US" sz="1100" kern="100" dirty="0">
                          <a:effectLst/>
                          <a:latin typeface="Meiryo UI" panose="020B0604030504040204" pitchFamily="50" charset="-128"/>
                          <a:ea typeface="Meiryo UI" panose="020B0604030504040204" pitchFamily="50" charset="-128"/>
                          <a:cs typeface="Meiryo UI" panose="020B0604030504040204" pitchFamily="50" charset="-128"/>
                        </a:rPr>
                        <a:t>が、</a:t>
                      </a:r>
                      <a:r>
                        <a:rPr lang="en-US" altLang="ja-JP" sz="1100" kern="100" dirty="0">
                          <a:effectLst/>
                          <a:latin typeface="Meiryo UI" panose="020B0604030504040204" pitchFamily="50" charset="-128"/>
                          <a:ea typeface="Meiryo UI" panose="020B0604030504040204" pitchFamily="50" charset="-128"/>
                          <a:cs typeface="Meiryo UI" panose="020B0604030504040204" pitchFamily="50" charset="-128"/>
                        </a:rPr>
                        <a:t>R5</a:t>
                      </a:r>
                      <a:r>
                        <a:rPr lang="ja-JP" altLang="en-US" sz="1100" kern="100" dirty="0">
                          <a:effectLst/>
                          <a:latin typeface="Meiryo UI" panose="020B0604030504040204" pitchFamily="50" charset="-128"/>
                          <a:ea typeface="Meiryo UI" panose="020B0604030504040204" pitchFamily="50" charset="-128"/>
                          <a:cs typeface="Meiryo UI" panose="020B0604030504040204" pitchFamily="50" charset="-128"/>
                        </a:rPr>
                        <a:t>年度より各団体が公開しているオープンデータのメタ情報に相当する「オープンデータ一覧」を収集し、国のカタログサイトで検索可能とする機能が実装される予定です。詳細はデジタル庁</a:t>
                      </a:r>
                      <a:r>
                        <a:rPr lang="en-US" altLang="ja-JP" sz="1100" kern="100" dirty="0">
                          <a:effectLst/>
                          <a:latin typeface="Meiryo UI" panose="020B0604030504040204" pitchFamily="50" charset="-128"/>
                          <a:ea typeface="Meiryo UI" panose="020B0604030504040204" pitchFamily="50" charset="-128"/>
                          <a:cs typeface="Meiryo UI" panose="020B0604030504040204" pitchFamily="50" charset="-128"/>
                        </a:rPr>
                        <a:t>HP</a:t>
                      </a:r>
                      <a:r>
                        <a:rPr lang="ja-JP" altLang="en-US" sz="1100" kern="100" dirty="0">
                          <a:effectLst/>
                          <a:latin typeface="Meiryo UI" panose="020B0604030504040204" pitchFamily="50" charset="-128"/>
                          <a:ea typeface="Meiryo UI" panose="020B0604030504040204" pitchFamily="50" charset="-128"/>
                          <a:cs typeface="Meiryo UI" panose="020B0604030504040204" pitchFamily="50" charset="-128"/>
                        </a:rPr>
                        <a:t>等でのアナウンスをお待ちください。</a:t>
                      </a:r>
                      <a:endParaRPr lang="ja-JP" sz="11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tc>
                <a:extLst>
                  <a:ext uri="{0D108BD9-81ED-4DB2-BD59-A6C34878D82A}">
                    <a16:rowId xmlns:a16="http://schemas.microsoft.com/office/drawing/2014/main" val="10002"/>
                  </a:ext>
                </a:extLst>
              </a:tr>
              <a:tr h="592801">
                <a:tc>
                  <a:txBody>
                    <a:bodyPr/>
                    <a:lstStyle/>
                    <a:p>
                      <a:pPr algn="r">
                        <a:spcAft>
                          <a:spcPts val="0"/>
                        </a:spcAft>
                      </a:pPr>
                      <a:r>
                        <a:rPr lang="en-US" altLang="ja-JP" sz="11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a:t>
                      </a:r>
                      <a:endParaRPr lang="ja-JP" sz="11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tc>
                <a:tc>
                  <a:txBody>
                    <a:bodyPr/>
                    <a:lstStyle/>
                    <a:p>
                      <a:pPr algn="l">
                        <a:spcAft>
                          <a:spcPts val="0"/>
                        </a:spcAft>
                      </a:pPr>
                      <a:r>
                        <a:rPr lang="ja-JP" altLang="en-US" sz="11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フォーマット標準例</a:t>
                      </a:r>
                      <a:r>
                        <a:rPr lang="en-US" altLang="ja-JP" sz="11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Excel</a:t>
                      </a:r>
                      <a:r>
                        <a:rPr lang="ja-JP" altLang="en-US" sz="11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ファイルのヘッダ部のセルが黄色の項目は何を示していますか。</a:t>
                      </a:r>
                    </a:p>
                  </a:txBody>
                  <a:tcPr marL="72000" marR="72000" marT="36000" marB="36000"/>
                </a:tc>
                <a:tc>
                  <a:txBody>
                    <a:bodyPr/>
                    <a:lstStyle/>
                    <a:p>
                      <a:pPr algn="l">
                        <a:spcAft>
                          <a:spcPts val="0"/>
                        </a:spcAft>
                      </a:pPr>
                      <a:r>
                        <a:rPr lang="ja-JP" altLang="en-US" sz="11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ヘッダ部が黄色の項目は、推奨データセットとして記入が必須である項目を示しております。</a:t>
                      </a:r>
                      <a:endParaRPr lang="en-US" altLang="ja-JP" sz="11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altLang="en-US" sz="11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一部項目につきましては、条件により必須となります。</a:t>
                      </a:r>
                      <a:endParaRPr lang="en-US" altLang="ja-JP" sz="11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altLang="en-US" sz="11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詳細は「データ項目定義書」ファイル内の各データセットのシートをご確認ください。</a:t>
                      </a:r>
                      <a:endParaRPr lang="en-US" altLang="ja-JP" sz="11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tc>
                <a:extLst>
                  <a:ext uri="{0D108BD9-81ED-4DB2-BD59-A6C34878D82A}">
                    <a16:rowId xmlns:a16="http://schemas.microsoft.com/office/drawing/2014/main" val="3335453452"/>
                  </a:ext>
                </a:extLst>
              </a:tr>
            </a:tbl>
          </a:graphicData>
        </a:graphic>
      </p:graphicFrame>
      <p:sp>
        <p:nvSpPr>
          <p:cNvPr id="6" name="タイトル 2">
            <a:extLst>
              <a:ext uri="{FF2B5EF4-FFF2-40B4-BE49-F238E27FC236}">
                <a16:creationId xmlns:a16="http://schemas.microsoft.com/office/drawing/2014/main" id="{AE2DF3DF-1EE2-7ADA-4212-B95B787EE5CD}"/>
              </a:ext>
            </a:extLst>
          </p:cNvPr>
          <p:cNvSpPr>
            <a:spLocks noGrp="1"/>
          </p:cNvSpPr>
          <p:nvPr>
            <p:ph type="title"/>
          </p:nvPr>
        </p:nvSpPr>
        <p:spPr>
          <a:xfrm>
            <a:off x="178844" y="409801"/>
            <a:ext cx="9727156" cy="757130"/>
          </a:xfrm>
        </p:spPr>
        <p:txBody>
          <a:bodyPr/>
          <a:lstStyle/>
          <a:p>
            <a:r>
              <a:rPr lang="ja-JP" altLang="en-US" sz="2400" b="0" dirty="0">
                <a:latin typeface="Meiryo UI" panose="020B0604030504040204" pitchFamily="50" charset="-128"/>
                <a:ea typeface="Meiryo UI" panose="020B0604030504040204" pitchFamily="50" charset="-128"/>
                <a:cs typeface="Meiryo UI" panose="020B0604030504040204" pitchFamily="50" charset="-128"/>
              </a:rPr>
              <a:t>自治体標準オープンデータセット（旧：推奨データセット）に関する</a:t>
            </a:r>
            <a:r>
              <a:rPr lang="en-US" altLang="ja-JP" sz="2400" b="0" dirty="0">
                <a:latin typeface="Meiryo UI" panose="020B0604030504040204" pitchFamily="50" charset="-128"/>
                <a:ea typeface="Meiryo UI" panose="020B0604030504040204" pitchFamily="50" charset="-128"/>
                <a:cs typeface="Meiryo UI" panose="020B0604030504040204" pitchFamily="50" charset="-128"/>
              </a:rPr>
              <a:t>FAQ</a:t>
            </a:r>
            <a:r>
              <a:rPr lang="ja-JP" altLang="en-US" sz="2400" b="0" dirty="0">
                <a:latin typeface="Meiryo UI" panose="020B0604030504040204" pitchFamily="50" charset="-128"/>
                <a:ea typeface="Meiryo UI" panose="020B0604030504040204" pitchFamily="50" charset="-128"/>
                <a:cs typeface="Meiryo UI" panose="020B0604030504040204" pitchFamily="50" charset="-128"/>
              </a:rPr>
              <a:t>（３）</a:t>
            </a:r>
            <a:endParaRPr kumimoji="1" lang="ja-JP" altLang="en-US" sz="2400" b="0" dirty="0"/>
          </a:p>
        </p:txBody>
      </p:sp>
    </p:spTree>
    <p:extLst>
      <p:ext uri="{BB962C8B-B14F-4D97-AF65-F5344CB8AC3E}">
        <p14:creationId xmlns:p14="http://schemas.microsoft.com/office/powerpoint/2010/main" val="1438719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7D2DE488-EE16-0CBE-F7E3-80719BFE50AF}"/>
              </a:ext>
            </a:extLst>
          </p:cNvPr>
          <p:cNvSpPr>
            <a:spLocks noGrp="1"/>
          </p:cNvSpPr>
          <p:nvPr>
            <p:ph type="title"/>
          </p:nvPr>
        </p:nvSpPr>
        <p:spPr>
          <a:xfrm>
            <a:off x="648000" y="576000"/>
            <a:ext cx="8543925" cy="424988"/>
          </a:xfrm>
        </p:spPr>
        <p:txBody>
          <a:bodyPr/>
          <a:lstStyle/>
          <a:p>
            <a:r>
              <a:rPr lang="ja-JP" altLang="en-US" sz="2400" b="0" kern="100" dirty="0">
                <a:effectLst/>
                <a:latin typeface="Meiryo UI" panose="020B0604030504040204" pitchFamily="50" charset="-128"/>
                <a:ea typeface="Meiryo UI" panose="020B0604030504040204" pitchFamily="50" charset="-128"/>
                <a:cs typeface="Meiryo UI" panose="020B0604030504040204" pitchFamily="50" charset="-128"/>
              </a:rPr>
              <a:t>自治体標準オープンデータセット（旧：推奨データセット）</a:t>
            </a:r>
            <a:r>
              <a:rPr kumimoji="1" lang="ja-JP" altLang="en-US" sz="2400" b="0" dirty="0">
                <a:latin typeface="Meiryo UI" panose="020B0604030504040204" pitchFamily="50" charset="-128"/>
                <a:ea typeface="Meiryo UI" panose="020B0604030504040204" pitchFamily="50" charset="-128"/>
              </a:rPr>
              <a:t>とは</a:t>
            </a:r>
          </a:p>
        </p:txBody>
      </p:sp>
      <p:grpSp>
        <p:nvGrpSpPr>
          <p:cNvPr id="4" name="グループ化 3">
            <a:extLst>
              <a:ext uri="{FF2B5EF4-FFF2-40B4-BE49-F238E27FC236}">
                <a16:creationId xmlns:a16="http://schemas.microsoft.com/office/drawing/2014/main" id="{E2A7C6C0-94D0-2176-D8ED-193A8A3DC7BB}"/>
              </a:ext>
            </a:extLst>
          </p:cNvPr>
          <p:cNvGrpSpPr/>
          <p:nvPr/>
        </p:nvGrpSpPr>
        <p:grpSpPr>
          <a:xfrm>
            <a:off x="216000" y="1187999"/>
            <a:ext cx="9448800" cy="2718175"/>
            <a:chOff x="216000" y="1188000"/>
            <a:chExt cx="9448800" cy="2545800"/>
          </a:xfrm>
        </p:grpSpPr>
        <p:sp>
          <p:nvSpPr>
            <p:cNvPr id="5" name="正方形/長方形 4">
              <a:extLst>
                <a:ext uri="{FF2B5EF4-FFF2-40B4-BE49-F238E27FC236}">
                  <a16:creationId xmlns:a16="http://schemas.microsoft.com/office/drawing/2014/main" id="{8EE1267F-ACFF-E160-FFF5-AF8B9DC01331}"/>
                </a:ext>
              </a:extLst>
            </p:cNvPr>
            <p:cNvSpPr/>
            <p:nvPr/>
          </p:nvSpPr>
          <p:spPr>
            <a:xfrm>
              <a:off x="216000" y="1404000"/>
              <a:ext cx="9448800" cy="2329800"/>
            </a:xfrm>
            <a:prstGeom prst="rect">
              <a:avLst/>
            </a:prstGeom>
            <a:solidFill>
              <a:schemeClr val="bg1"/>
            </a:solidFill>
            <a:ln>
              <a:solidFill>
                <a:schemeClr val="accent1"/>
              </a:solidFill>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lIns="72000" tIns="252000" rIns="72000" bIns="36000" rtlCol="0" anchor="ctr"/>
            <a:lstStyle/>
            <a:p>
              <a:pPr marL="252000" indent="-252000" defTabSz="914400">
                <a:spcBef>
                  <a:spcPts val="600"/>
                </a:spcBef>
                <a:buFont typeface="Wingdings" panose="05000000000000000000" pitchFamily="2" charset="2"/>
                <a:buChar char="Ø"/>
              </a:pPr>
              <a:r>
                <a:rPr lang="ja-JP" altLang="en-US" sz="1400" kern="0" dirty="0">
                  <a:solidFill>
                    <a:schemeClr val="tx1"/>
                  </a:solidFill>
                  <a:latin typeface="Meiryo UI" panose="020B0604030504040204" pitchFamily="50" charset="-128"/>
                  <a:ea typeface="Meiryo UI"/>
                </a:rPr>
                <a:t>「自治体標準オープンデータセット（旧：推奨データセット）」は、オープンデータの公開とその利活用を促進することを目的とし、政府として公開を推奨するデータと、公開するデータの作成にあたり準拠すべきルールやフォーマット等を取りまとめたものです。</a:t>
              </a:r>
              <a:endParaRPr lang="en-US" altLang="ja-JP" sz="1400" kern="0" dirty="0">
                <a:solidFill>
                  <a:schemeClr val="tx1"/>
                </a:solidFill>
                <a:latin typeface="Meiryo UI" panose="020B0604030504040204" pitchFamily="50" charset="-128"/>
                <a:ea typeface="Meiryo UI"/>
              </a:endParaRPr>
            </a:p>
            <a:p>
              <a:pPr marL="252000" indent="-252000" defTabSz="914400">
                <a:spcBef>
                  <a:spcPts val="1200"/>
                </a:spcBef>
                <a:buFont typeface="Wingdings" panose="05000000000000000000" pitchFamily="2" charset="2"/>
                <a:buChar char="Ø"/>
              </a:pPr>
              <a:r>
                <a:rPr lang="ja-JP" altLang="en-US" sz="1400" kern="0" dirty="0">
                  <a:solidFill>
                    <a:schemeClr val="tx1"/>
                  </a:solidFill>
                  <a:latin typeface="Meiryo UI" panose="020B0604030504040204" pitchFamily="50" charset="-128"/>
                  <a:ea typeface="Meiryo UI"/>
                </a:rPr>
                <a:t>必ずしも最初から全てのデータセット公開に取り組まなければならないというものではなく、本データセットを参考に、各団体において公開可能なデータセットから公開を進めていただくことを期待するものです。</a:t>
              </a:r>
            </a:p>
            <a:p>
              <a:pPr marL="252000" indent="-252000" defTabSz="914400">
                <a:spcBef>
                  <a:spcPts val="1200"/>
                </a:spcBef>
                <a:buFont typeface="Wingdings" panose="05000000000000000000" pitchFamily="2" charset="2"/>
                <a:buChar char="Ø"/>
              </a:pPr>
              <a:r>
                <a:rPr lang="ja-JP" altLang="en-US" sz="1400" kern="0" dirty="0">
                  <a:solidFill>
                    <a:schemeClr val="tx1"/>
                  </a:solidFill>
                  <a:latin typeface="Meiryo UI" panose="020B0604030504040204" pitchFamily="50" charset="-128"/>
                  <a:ea typeface="Meiryo UI"/>
                </a:rPr>
                <a:t>また、既に自治体標準オープンデータセット（旧：推奨データセット）と同様のデータセットを公開している場合、フォーマットの共通化による利用者の利便性向上の観点から、自治体標準オープンデータセット（旧：推奨データセット）とデータ項目等を合わせることが望ましいですが、必ずしも対応しなければならないものではありません。</a:t>
              </a:r>
              <a:endParaRPr lang="en-US" altLang="ja-JP" sz="1400" kern="0" dirty="0">
                <a:solidFill>
                  <a:schemeClr val="tx1"/>
                </a:solidFill>
                <a:latin typeface="Meiryo UI" panose="020B0604030504040204" pitchFamily="50" charset="-128"/>
                <a:ea typeface="Meiryo UI"/>
              </a:endParaRPr>
            </a:p>
            <a:p>
              <a:pPr marL="252000" indent="-252000" defTabSz="914400">
                <a:spcBef>
                  <a:spcPts val="1200"/>
                </a:spcBef>
                <a:buFont typeface="Wingdings" panose="05000000000000000000" pitchFamily="2" charset="2"/>
                <a:buChar char="Ø"/>
              </a:pPr>
              <a:r>
                <a:rPr lang="ja-JP" altLang="en-US" sz="1400" kern="0" dirty="0">
                  <a:solidFill>
                    <a:schemeClr val="tx1"/>
                  </a:solidFill>
                  <a:latin typeface="Meiryo UI" panose="020B0604030504040204" pitchFamily="50" charset="-128"/>
                  <a:ea typeface="Meiryo UI"/>
                </a:rPr>
                <a:t>略称は「自治体標準</a:t>
              </a:r>
              <a:r>
                <a:rPr lang="en-US" altLang="ja-JP" sz="1400" kern="0" dirty="0">
                  <a:solidFill>
                    <a:schemeClr val="tx1"/>
                  </a:solidFill>
                  <a:latin typeface="Meiryo UI" panose="020B0604030504040204" pitchFamily="50" charset="-128"/>
                  <a:ea typeface="Meiryo UI"/>
                </a:rPr>
                <a:t>ODS</a:t>
              </a:r>
              <a:r>
                <a:rPr lang="ja-JP" altLang="en-US" sz="1400" kern="0" dirty="0">
                  <a:solidFill>
                    <a:schemeClr val="tx1"/>
                  </a:solidFill>
                  <a:latin typeface="Meiryo UI" panose="020B0604030504040204" pitchFamily="50" charset="-128"/>
                  <a:ea typeface="Meiryo UI"/>
                </a:rPr>
                <a:t>」とします。</a:t>
              </a:r>
            </a:p>
          </p:txBody>
        </p:sp>
        <p:sp>
          <p:nvSpPr>
            <p:cNvPr id="6" name="角丸四角形 9">
              <a:extLst>
                <a:ext uri="{FF2B5EF4-FFF2-40B4-BE49-F238E27FC236}">
                  <a16:creationId xmlns:a16="http://schemas.microsoft.com/office/drawing/2014/main" id="{783F633B-3C1A-7A06-FBCF-4A2690F997FD}"/>
                </a:ext>
              </a:extLst>
            </p:cNvPr>
            <p:cNvSpPr/>
            <p:nvPr/>
          </p:nvSpPr>
          <p:spPr>
            <a:xfrm>
              <a:off x="216000" y="1188000"/>
              <a:ext cx="3240000" cy="402336"/>
            </a:xfrm>
            <a:prstGeom prst="roundRect">
              <a:avLst/>
            </a:prstGeom>
            <a:solidFill>
              <a:schemeClr val="accent1">
                <a:lumMod val="75000"/>
              </a:schemeClr>
            </a:solidFill>
            <a:ln>
              <a:solidFill>
                <a:schemeClr val="accent1"/>
              </a:solidFill>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lIns="0" tIns="0" rIns="0" bIns="0" rtlCol="0" anchor="ctr"/>
            <a:lstStyle/>
            <a:p>
              <a:pPr algn="ctr" defTabSz="914400"/>
              <a:r>
                <a:rPr lang="ja-JP" altLang="en-US" sz="1600" kern="0" noProof="0" dirty="0">
                  <a:solidFill>
                    <a:schemeClr val="bg1"/>
                  </a:solidFill>
                  <a:latin typeface="Meiryo UI" panose="020B0604030504040204" pitchFamily="50" charset="-128"/>
                  <a:ea typeface="Meiryo UI"/>
                </a:rPr>
                <a:t>自治体標準オープンデータセットとは</a:t>
              </a:r>
              <a:endParaRPr kumimoji="0" lang="ja-JP" altLang="en-US" sz="1600" i="0" u="none" strike="noStrike" kern="0" cap="none" spc="0" normalizeH="0" baseline="0" noProof="0" dirty="0">
                <a:ln>
                  <a:noFill/>
                </a:ln>
                <a:solidFill>
                  <a:schemeClr val="bg1"/>
                </a:solidFill>
                <a:effectLst/>
                <a:uLnTx/>
                <a:uFillTx/>
                <a:latin typeface="Meiryo UI" panose="020B0604030504040204" pitchFamily="50" charset="-128"/>
                <a:ea typeface="Meiryo UI"/>
              </a:endParaRPr>
            </a:p>
          </p:txBody>
        </p:sp>
      </p:grpSp>
    </p:spTree>
    <p:extLst>
      <p:ext uri="{BB962C8B-B14F-4D97-AF65-F5344CB8AC3E}">
        <p14:creationId xmlns:p14="http://schemas.microsoft.com/office/powerpoint/2010/main" val="3019343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CACCE47F-D45C-D6F9-CC9E-0FC9F053D056}"/>
              </a:ext>
            </a:extLst>
          </p:cNvPr>
          <p:cNvSpPr>
            <a:spLocks noGrp="1"/>
          </p:cNvSpPr>
          <p:nvPr>
            <p:ph type="title"/>
          </p:nvPr>
        </p:nvSpPr>
        <p:spPr>
          <a:xfrm>
            <a:off x="648000" y="576000"/>
            <a:ext cx="8543925" cy="424988"/>
          </a:xfrm>
        </p:spPr>
        <p:txBody>
          <a:bodyPr/>
          <a:lstStyle/>
          <a:p>
            <a:r>
              <a:rPr lang="ja-JP" altLang="en-US" sz="2400" b="0" kern="0" dirty="0">
                <a:latin typeface="Meiryo UI" panose="020B0604030504040204" pitchFamily="50" charset="-128"/>
                <a:ea typeface="Meiryo UI"/>
              </a:rPr>
              <a:t>自治体標準オープンデータセット（旧：推奨データセット）</a:t>
            </a:r>
            <a:r>
              <a:rPr kumimoji="1" lang="ja-JP" altLang="en-US" sz="2400" b="0" dirty="0">
                <a:latin typeface="Meiryo UI" panose="020B0604030504040204" pitchFamily="50" charset="-128"/>
                <a:ea typeface="Meiryo UI" panose="020B0604030504040204" pitchFamily="50" charset="-128"/>
              </a:rPr>
              <a:t>について</a:t>
            </a:r>
          </a:p>
        </p:txBody>
      </p:sp>
      <p:grpSp>
        <p:nvGrpSpPr>
          <p:cNvPr id="2" name="グループ化 1">
            <a:extLst>
              <a:ext uri="{FF2B5EF4-FFF2-40B4-BE49-F238E27FC236}">
                <a16:creationId xmlns:a16="http://schemas.microsoft.com/office/drawing/2014/main" id="{C7E2F99B-737D-E331-9BC9-29C97AA8278C}"/>
              </a:ext>
            </a:extLst>
          </p:cNvPr>
          <p:cNvGrpSpPr/>
          <p:nvPr/>
        </p:nvGrpSpPr>
        <p:grpSpPr>
          <a:xfrm>
            <a:off x="216000" y="1188000"/>
            <a:ext cx="9448800" cy="5231183"/>
            <a:chOff x="228600" y="1199327"/>
            <a:chExt cx="9448800" cy="5231183"/>
          </a:xfrm>
        </p:grpSpPr>
        <p:sp>
          <p:nvSpPr>
            <p:cNvPr id="5" name="正方形/長方形 4">
              <a:extLst>
                <a:ext uri="{FF2B5EF4-FFF2-40B4-BE49-F238E27FC236}">
                  <a16:creationId xmlns:a16="http://schemas.microsoft.com/office/drawing/2014/main" id="{F359F2C3-7EEE-F9BC-7BA1-EF673A7B18A4}"/>
                </a:ext>
              </a:extLst>
            </p:cNvPr>
            <p:cNvSpPr/>
            <p:nvPr/>
          </p:nvSpPr>
          <p:spPr>
            <a:xfrm>
              <a:off x="228600" y="1415327"/>
              <a:ext cx="9448800" cy="5015183"/>
            </a:xfrm>
            <a:prstGeom prst="rect">
              <a:avLst/>
            </a:prstGeom>
            <a:solidFill>
              <a:schemeClr val="bg1"/>
            </a:solidFill>
            <a:ln>
              <a:solidFill>
                <a:schemeClr val="accent1"/>
              </a:solidFill>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lIns="72000" tIns="252000" rIns="72000" bIns="36000" rtlCol="0" anchor="t">
              <a:spAutoFit/>
            </a:bodyPr>
            <a:lstStyle/>
            <a:p>
              <a:pPr marL="216000" indent="-457200" defTabSz="914400">
                <a:spcBef>
                  <a:spcPts val="600"/>
                </a:spcBef>
              </a:pPr>
              <a:r>
                <a:rPr lang="ja-JP" altLang="en-US" sz="1400" kern="0" dirty="0">
                  <a:solidFill>
                    <a:schemeClr val="tx1"/>
                  </a:solidFill>
                  <a:latin typeface="Meiryo UI" panose="020B0604030504040204" pitchFamily="50" charset="-128"/>
                  <a:ea typeface="Meiryo UI"/>
                </a:rPr>
                <a:t>（１）データセットの選定</a:t>
              </a:r>
            </a:p>
            <a:p>
              <a:pPr marL="432000" indent="-252000" defTabSz="914400">
                <a:spcBef>
                  <a:spcPts val="600"/>
                </a:spcBef>
                <a:buFont typeface="Wingdings" panose="05000000000000000000" pitchFamily="2" charset="2"/>
                <a:buChar char="Ø"/>
              </a:pPr>
              <a:r>
                <a:rPr lang="ja-JP" altLang="en-US" sz="1400" kern="0" dirty="0">
                  <a:solidFill>
                    <a:schemeClr val="tx1"/>
                  </a:solidFill>
                  <a:latin typeface="Meiryo UI" panose="020B0604030504040204" pitchFamily="50" charset="-128"/>
                  <a:ea typeface="Meiryo UI"/>
                </a:rPr>
                <a:t>世界最先端</a:t>
              </a:r>
              <a:r>
                <a:rPr lang="en-US" altLang="ja-JP" sz="1400" kern="0" dirty="0">
                  <a:solidFill>
                    <a:schemeClr val="tx1"/>
                  </a:solidFill>
                  <a:latin typeface="Meiryo UI" panose="020B0604030504040204" pitchFamily="50" charset="-128"/>
                  <a:ea typeface="Meiryo UI"/>
                </a:rPr>
                <a:t>IT</a:t>
              </a:r>
              <a:r>
                <a:rPr lang="ja-JP" altLang="en-US" sz="1400" kern="0" dirty="0">
                  <a:solidFill>
                    <a:schemeClr val="tx1"/>
                  </a:solidFill>
                  <a:latin typeface="Meiryo UI" panose="020B0604030504040204" pitchFamily="50" charset="-128"/>
                  <a:ea typeface="Meiryo UI"/>
                </a:rPr>
                <a:t>国家創造宣言・官民データ活用推進基本計画における重点分野や「地方公共団体アンケート」（平成</a:t>
              </a:r>
              <a:r>
                <a:rPr lang="en-US" altLang="ja-JP" sz="1400" kern="0" dirty="0">
                  <a:solidFill>
                    <a:schemeClr val="tx1"/>
                  </a:solidFill>
                  <a:latin typeface="Meiryo UI" panose="020B0604030504040204" pitchFamily="50" charset="-128"/>
                  <a:ea typeface="Meiryo UI"/>
                </a:rPr>
                <a:t>28</a:t>
              </a:r>
              <a:r>
                <a:rPr lang="ja-JP" altLang="en-US" sz="1400" kern="0" dirty="0">
                  <a:solidFill>
                    <a:schemeClr val="tx1"/>
                  </a:solidFill>
                  <a:latin typeface="Meiryo UI" panose="020B0604030504040204" pitchFamily="50" charset="-128"/>
                  <a:ea typeface="Meiryo UI"/>
                </a:rPr>
                <a:t>年</a:t>
              </a:r>
              <a:r>
                <a:rPr lang="en-US" altLang="ja-JP" sz="1400" kern="0" dirty="0">
                  <a:solidFill>
                    <a:schemeClr val="tx1"/>
                  </a:solidFill>
                  <a:latin typeface="Meiryo UI" panose="020B0604030504040204" pitchFamily="50" charset="-128"/>
                  <a:ea typeface="Meiryo UI"/>
                </a:rPr>
                <a:t>12</a:t>
              </a:r>
              <a:r>
                <a:rPr lang="ja-JP" altLang="en-US" sz="1400" kern="0" dirty="0">
                  <a:solidFill>
                    <a:schemeClr val="tx1"/>
                  </a:solidFill>
                  <a:latin typeface="Meiryo UI" panose="020B0604030504040204" pitchFamily="50" charset="-128"/>
                  <a:ea typeface="Meiryo UI"/>
                </a:rPr>
                <a:t>月実施）におけるニーズの高い分野を中心に先進地方公共団体の公開済データ等を参考にしつつ、地方公共団体がオープンデータの取組を開始するにあたって、公開することが推奨されるデータセットを選定。</a:t>
              </a:r>
              <a:endParaRPr lang="en-US" altLang="ja-JP" sz="1400" kern="0" dirty="0">
                <a:solidFill>
                  <a:schemeClr val="tx1"/>
                </a:solidFill>
                <a:latin typeface="Meiryo UI" panose="020B0604030504040204" pitchFamily="50" charset="-128"/>
                <a:ea typeface="Meiryo UI"/>
              </a:endParaRPr>
            </a:p>
            <a:p>
              <a:pPr marL="432000" indent="-252000" defTabSz="914400">
                <a:spcBef>
                  <a:spcPts val="600"/>
                </a:spcBef>
                <a:buFont typeface="Wingdings" panose="05000000000000000000" pitchFamily="2" charset="2"/>
                <a:buChar char="Ø"/>
              </a:pPr>
              <a:r>
                <a:rPr lang="ja-JP" altLang="en-US" sz="1400" kern="0" dirty="0">
                  <a:solidFill>
                    <a:schemeClr val="tx1"/>
                  </a:solidFill>
                  <a:latin typeface="Meiryo UI" panose="020B0604030504040204" pitchFamily="50" charset="-128"/>
                  <a:ea typeface="Meiryo UI"/>
                </a:rPr>
                <a:t>今後、各施策の検討が具体化していく中で、公開すべきと判断されたデータや公開における標準的な形式を周知すべきと判断されたデータ、有効なオープンデータ活用事例等で活用されているデータセットなど、必要に応じて、データセットを追加。</a:t>
              </a:r>
            </a:p>
            <a:p>
              <a:pPr marL="360000" indent="-457200" defTabSz="914400">
                <a:spcBef>
                  <a:spcPts val="1200"/>
                </a:spcBef>
              </a:pPr>
              <a:r>
                <a:rPr lang="ja-JP" altLang="en-US" sz="1400" kern="0" dirty="0">
                  <a:solidFill>
                    <a:schemeClr val="tx1"/>
                  </a:solidFill>
                  <a:latin typeface="Meiryo UI" panose="020B0604030504040204" pitchFamily="50" charset="-128"/>
                  <a:ea typeface="Meiryo UI"/>
                </a:rPr>
                <a:t>（２）データ項目の検討</a:t>
              </a:r>
            </a:p>
            <a:p>
              <a:pPr marL="432000" indent="-252000" defTabSz="914400">
                <a:spcBef>
                  <a:spcPts val="600"/>
                </a:spcBef>
                <a:buFont typeface="Wingdings" panose="05000000000000000000" pitchFamily="2" charset="2"/>
                <a:buChar char="Ø"/>
              </a:pPr>
              <a:r>
                <a:rPr lang="ja-JP" altLang="en-US" sz="1400" kern="0" dirty="0">
                  <a:solidFill>
                    <a:schemeClr val="tx1"/>
                  </a:solidFill>
                  <a:latin typeface="Meiryo UI" panose="020B0604030504040204" pitchFamily="50" charset="-128"/>
                  <a:ea typeface="Meiryo UI"/>
                </a:rPr>
                <a:t>選定したデータセットについて、先進地方公共団体の公開済データ項目及び平成</a:t>
              </a:r>
              <a:r>
                <a:rPr lang="en-US" altLang="ja-JP" sz="1400" kern="0" dirty="0">
                  <a:solidFill>
                    <a:schemeClr val="tx1"/>
                  </a:solidFill>
                  <a:latin typeface="Meiryo UI" panose="020B0604030504040204" pitchFamily="50" charset="-128"/>
                  <a:ea typeface="Meiryo UI"/>
                </a:rPr>
                <a:t>27</a:t>
              </a:r>
              <a:r>
                <a:rPr lang="ja-JP" altLang="en-US" sz="1400" kern="0" dirty="0">
                  <a:solidFill>
                    <a:schemeClr val="tx1"/>
                  </a:solidFill>
                  <a:latin typeface="Meiryo UI" panose="020B0604030504040204" pitchFamily="50" charset="-128"/>
                  <a:ea typeface="Meiryo UI"/>
                </a:rPr>
                <a:t>年度事業「地方公共団体のオープンデータ取組推進に係る調査」において策定した地方公共団体向けオープンデータフォーマット標準例のデータ項目を洗い出し。</a:t>
              </a:r>
              <a:endParaRPr lang="en-US" altLang="ja-JP" sz="1400" kern="0" dirty="0">
                <a:solidFill>
                  <a:schemeClr val="tx1"/>
                </a:solidFill>
                <a:latin typeface="Meiryo UI" panose="020B0604030504040204" pitchFamily="50" charset="-128"/>
                <a:ea typeface="Meiryo UI"/>
              </a:endParaRPr>
            </a:p>
            <a:p>
              <a:pPr marL="432000" indent="-252000" defTabSz="914400">
                <a:spcBef>
                  <a:spcPts val="600"/>
                </a:spcBef>
                <a:buFont typeface="Wingdings" panose="05000000000000000000" pitchFamily="2" charset="2"/>
                <a:buChar char="Ø"/>
              </a:pPr>
              <a:r>
                <a:rPr lang="ja-JP" altLang="en-US" sz="1400" kern="0" dirty="0">
                  <a:solidFill>
                    <a:schemeClr val="tx1"/>
                  </a:solidFill>
                  <a:latin typeface="Meiryo UI" panose="020B0604030504040204" pitchFamily="50" charset="-128"/>
                  <a:ea typeface="Meiryo UI"/>
                </a:rPr>
                <a:t>洗い出したデータ項目について、共通語彙基盤等を参考に、共通的な項目やオープンデータ利活用等の観点から必要と思われるデータ項目を絞り込んだ上で、区分（必須、任意など）やデータの形式等を設定。</a:t>
              </a:r>
              <a:endParaRPr lang="en-US" altLang="ja-JP" sz="1400" kern="0" dirty="0">
                <a:solidFill>
                  <a:schemeClr val="tx1"/>
                </a:solidFill>
                <a:latin typeface="Meiryo UI" panose="020B0604030504040204" pitchFamily="50" charset="-128"/>
                <a:ea typeface="Meiryo UI"/>
              </a:endParaRPr>
            </a:p>
            <a:p>
              <a:pPr marL="432000" indent="-252000" defTabSz="914400">
                <a:spcBef>
                  <a:spcPts val="600"/>
                </a:spcBef>
                <a:buFont typeface="Wingdings" panose="05000000000000000000" pitchFamily="2" charset="2"/>
                <a:buChar char="Ø"/>
              </a:pPr>
              <a:r>
                <a:rPr lang="ja-JP" altLang="en-US" sz="1400" kern="0" dirty="0">
                  <a:solidFill>
                    <a:schemeClr val="tx1"/>
                  </a:solidFill>
                  <a:latin typeface="Meiryo UI" panose="020B0604030504040204" pitchFamily="50" charset="-128"/>
                  <a:ea typeface="Meiryo UI"/>
                </a:rPr>
                <a:t>データ項目の検討にあたっては、各団体から国や都道府県等に報告しているデータについては、可能な限り項目等をそろえる形でデータ項目を定義。</a:t>
              </a:r>
              <a:endParaRPr lang="en-US" altLang="ja-JP" sz="1400" kern="0" dirty="0">
                <a:solidFill>
                  <a:schemeClr val="tx1"/>
                </a:solidFill>
                <a:latin typeface="Meiryo UI" panose="020B0604030504040204" pitchFamily="50" charset="-128"/>
                <a:ea typeface="Meiryo UI"/>
              </a:endParaRPr>
            </a:p>
            <a:p>
              <a:pPr>
                <a:spcBef>
                  <a:spcPts val="1200"/>
                </a:spcBef>
              </a:pPr>
              <a:r>
                <a:rPr lang="ja-JP" altLang="en-US" sz="1400" kern="0" dirty="0">
                  <a:solidFill>
                    <a:schemeClr val="tx1"/>
                  </a:solidFill>
                  <a:latin typeface="Meiryo UI" panose="020B0604030504040204" pitchFamily="50" charset="-128"/>
                  <a:ea typeface="Meiryo UI"/>
                </a:rPr>
                <a:t>（３）自治体標準オープンデータセット（旧：推奨データセット）の位置付けの見直し</a:t>
              </a:r>
            </a:p>
            <a:p>
              <a:pPr marL="465750" indent="-285750">
                <a:spcBef>
                  <a:spcPts val="600"/>
                </a:spcBef>
                <a:buFont typeface="Wingdings" panose="05000000000000000000" pitchFamily="2" charset="2"/>
                <a:buChar char="Ø"/>
              </a:pPr>
              <a:r>
                <a:rPr lang="ja-JP" altLang="en-US" sz="1400" kern="0" dirty="0">
                  <a:solidFill>
                    <a:schemeClr val="tx1"/>
                  </a:solidFill>
                  <a:latin typeface="Meiryo UI" panose="020B0604030504040204" pitchFamily="50" charset="-128"/>
                  <a:ea typeface="Meiryo UI"/>
                </a:rPr>
                <a:t>自治体標準オープンデータセットの利活用促進を目的に、旧推奨データセットのデータ所有者などを整理し、位置付けの見直しを実施。</a:t>
              </a:r>
              <a:endParaRPr lang="en-US" altLang="ja-JP" sz="1400" kern="0" dirty="0">
                <a:solidFill>
                  <a:schemeClr val="tx1"/>
                </a:solidFill>
                <a:latin typeface="Meiryo UI" panose="020B0604030504040204" pitchFamily="50" charset="-128"/>
                <a:ea typeface="Meiryo UI"/>
              </a:endParaRPr>
            </a:p>
            <a:p>
              <a:pPr marL="465750" indent="-285750">
                <a:spcBef>
                  <a:spcPts val="600"/>
                </a:spcBef>
                <a:buFont typeface="Wingdings" panose="05000000000000000000" pitchFamily="2" charset="2"/>
                <a:buChar char="Ø"/>
              </a:pPr>
              <a:r>
                <a:rPr lang="ja-JP" altLang="en-US" sz="1400" kern="0" dirty="0">
                  <a:solidFill>
                    <a:schemeClr val="tx1"/>
                  </a:solidFill>
                  <a:latin typeface="Meiryo UI" panose="020B0604030504040204" pitchFamily="50" charset="-128"/>
                  <a:ea typeface="Meiryo UI"/>
                </a:rPr>
                <a:t>「推奨」という名称に曖昧さがあること、及び自治体の有するオープンデータのフォーマット標準である面をしっかりと出していくという考えのもと、名称の見直しを検討し、「</a:t>
              </a:r>
              <a:r>
                <a:rPr lang="ja-JP" altLang="en-US" sz="1400" b="1" kern="0" dirty="0">
                  <a:solidFill>
                    <a:schemeClr val="tx1"/>
                  </a:solidFill>
                  <a:latin typeface="Meiryo UI" panose="020B0604030504040204" pitchFamily="50" charset="-128"/>
                  <a:ea typeface="Meiryo UI"/>
                </a:rPr>
                <a:t>自治体標準オープンデータセット（略称：自治体標準</a:t>
              </a:r>
              <a:r>
                <a:rPr lang="en-US" altLang="ja-JP" sz="1400" b="1" kern="0" dirty="0">
                  <a:solidFill>
                    <a:schemeClr val="tx1"/>
                  </a:solidFill>
                  <a:latin typeface="Meiryo UI" panose="020B0604030504040204" pitchFamily="50" charset="-128"/>
                  <a:ea typeface="Meiryo UI"/>
                </a:rPr>
                <a:t>ODS</a:t>
              </a:r>
              <a:r>
                <a:rPr lang="ja-JP" altLang="en-US" sz="1400" b="1" kern="0" dirty="0">
                  <a:solidFill>
                    <a:schemeClr val="tx1"/>
                  </a:solidFill>
                  <a:latin typeface="Meiryo UI" panose="020B0604030504040204" pitchFamily="50" charset="-128"/>
                  <a:ea typeface="Meiryo UI"/>
                </a:rPr>
                <a:t>）</a:t>
              </a:r>
              <a:r>
                <a:rPr lang="ja-JP" altLang="en-US" sz="1400" kern="0" dirty="0">
                  <a:solidFill>
                    <a:schemeClr val="tx1"/>
                  </a:solidFill>
                  <a:latin typeface="Meiryo UI" panose="020B0604030504040204" pitchFamily="50" charset="-128"/>
                  <a:ea typeface="Meiryo UI"/>
                </a:rPr>
                <a:t>」に変更。</a:t>
              </a:r>
              <a:endParaRPr lang="en-US" altLang="ja-JP" sz="1400" kern="0" dirty="0">
                <a:solidFill>
                  <a:schemeClr val="tx1"/>
                </a:solidFill>
                <a:latin typeface="Meiryo UI" panose="020B0604030504040204" pitchFamily="50" charset="-128"/>
                <a:ea typeface="Meiryo UI"/>
              </a:endParaRPr>
            </a:p>
          </p:txBody>
        </p:sp>
        <p:sp>
          <p:nvSpPr>
            <p:cNvPr id="6" name="角丸四角形 6">
              <a:extLst>
                <a:ext uri="{FF2B5EF4-FFF2-40B4-BE49-F238E27FC236}">
                  <a16:creationId xmlns:a16="http://schemas.microsoft.com/office/drawing/2014/main" id="{D8A6E20E-A3B9-6FB0-C0B3-D87CD2909D38}"/>
                </a:ext>
              </a:extLst>
            </p:cNvPr>
            <p:cNvSpPr/>
            <p:nvPr/>
          </p:nvSpPr>
          <p:spPr>
            <a:xfrm>
              <a:off x="228600" y="1199327"/>
              <a:ext cx="3876606" cy="402336"/>
            </a:xfrm>
            <a:prstGeom prst="roundRect">
              <a:avLst/>
            </a:prstGeom>
            <a:solidFill>
              <a:schemeClr val="accent1">
                <a:lumMod val="75000"/>
              </a:schemeClr>
            </a:solidFill>
            <a:ln>
              <a:solidFill>
                <a:schemeClr val="accent1"/>
              </a:solidFill>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lIns="0" tIns="0" rIns="0" bIns="0" rtlCol="0" anchor="ctr"/>
            <a:lstStyle/>
            <a:p>
              <a:pPr algn="ctr" defTabSz="914400"/>
              <a:r>
                <a:rPr lang="ja-JP" altLang="en-US" sz="1600" kern="0" noProof="0" dirty="0">
                  <a:solidFill>
                    <a:schemeClr val="bg1"/>
                  </a:solidFill>
                  <a:latin typeface="Meiryo UI" panose="020B0604030504040204" pitchFamily="50" charset="-128"/>
                  <a:ea typeface="Meiryo UI"/>
                </a:rPr>
                <a:t>自治体標準オープンデータセットの検討</a:t>
              </a:r>
              <a:r>
                <a:rPr lang="ja-JP" altLang="en-US" sz="1600" kern="0" dirty="0">
                  <a:solidFill>
                    <a:schemeClr val="bg1"/>
                  </a:solidFill>
                  <a:latin typeface="Meiryo UI" panose="020B0604030504040204" pitchFamily="50" charset="-128"/>
                  <a:ea typeface="Meiryo UI"/>
                </a:rPr>
                <a:t>について</a:t>
              </a:r>
              <a:endParaRPr kumimoji="0" lang="ja-JP" altLang="en-US" sz="1600" i="0" u="none" strike="noStrike" kern="0" cap="none" spc="0" normalizeH="0" baseline="0" noProof="0" dirty="0">
                <a:ln>
                  <a:noFill/>
                </a:ln>
                <a:solidFill>
                  <a:schemeClr val="bg1"/>
                </a:solidFill>
                <a:effectLst/>
                <a:uLnTx/>
                <a:uFillTx/>
                <a:latin typeface="Meiryo UI" panose="020B0604030504040204" pitchFamily="50" charset="-128"/>
                <a:ea typeface="Meiryo UI"/>
              </a:endParaRPr>
            </a:p>
          </p:txBody>
        </p:sp>
      </p:grpSp>
    </p:spTree>
    <p:extLst>
      <p:ext uri="{BB962C8B-B14F-4D97-AF65-F5344CB8AC3E}">
        <p14:creationId xmlns:p14="http://schemas.microsoft.com/office/powerpoint/2010/main" val="2256126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284A5975-C100-4D55-E254-908DCF6664D3}"/>
              </a:ext>
            </a:extLst>
          </p:cNvPr>
          <p:cNvGrpSpPr/>
          <p:nvPr/>
        </p:nvGrpSpPr>
        <p:grpSpPr>
          <a:xfrm>
            <a:off x="216000" y="1188000"/>
            <a:ext cx="9448800" cy="2167758"/>
            <a:chOff x="228600" y="1267922"/>
            <a:chExt cx="9448800" cy="2167758"/>
          </a:xfrm>
        </p:grpSpPr>
        <p:sp>
          <p:nvSpPr>
            <p:cNvPr id="5" name="正方形/長方形 4">
              <a:extLst>
                <a:ext uri="{FF2B5EF4-FFF2-40B4-BE49-F238E27FC236}">
                  <a16:creationId xmlns:a16="http://schemas.microsoft.com/office/drawing/2014/main" id="{2ECD6028-9AB9-E928-0EE5-F541EAAD2CB1}"/>
                </a:ext>
              </a:extLst>
            </p:cNvPr>
            <p:cNvSpPr/>
            <p:nvPr/>
          </p:nvSpPr>
          <p:spPr>
            <a:xfrm>
              <a:off x="228600" y="1469521"/>
              <a:ext cx="9448800" cy="1966159"/>
            </a:xfrm>
            <a:prstGeom prst="rect">
              <a:avLst/>
            </a:prstGeom>
            <a:solidFill>
              <a:schemeClr val="bg1"/>
            </a:solidFill>
            <a:ln>
              <a:solidFill>
                <a:schemeClr val="accent1"/>
              </a:solidFill>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lIns="72000" tIns="252000" rIns="72000" bIns="36000" rtlCol="0" anchor="t"/>
            <a:lstStyle/>
            <a:p>
              <a:pPr marL="432000" indent="-252000" defTabSz="914400">
                <a:spcBef>
                  <a:spcPts val="600"/>
                </a:spcBef>
                <a:buFont typeface="Wingdings" panose="05000000000000000000" pitchFamily="2" charset="2"/>
                <a:buChar char="Ø"/>
              </a:pPr>
              <a:r>
                <a:rPr lang="ja-JP" altLang="en-US" sz="1400" kern="0" dirty="0">
                  <a:solidFill>
                    <a:schemeClr val="tx1"/>
                  </a:solidFill>
                  <a:latin typeface="Meiryo UI" panose="020B0604030504040204" pitchFamily="50" charset="-128"/>
                  <a:ea typeface="Meiryo UI"/>
                </a:rPr>
                <a:t>自治体標準オープンデータセット（旧：推奨データセット）は、オープンデータに取り組むにあたって、共通化して公開することが望ましいデータ項目を定めており、各団体が保有するデータについて、公開するものを推奨するものであり、保有していないデータの収集・公開を義務付けるものではありません。また、住民サービス向上等の一環として、各団体が独自にデータを収集・公開することを妨げるものではありません。なお、各団体は、必要に応じて項目を追加することが可能です。</a:t>
              </a:r>
              <a:endParaRPr lang="en-US" altLang="ja-JP" sz="1400" kern="0" dirty="0">
                <a:solidFill>
                  <a:schemeClr val="tx1"/>
                </a:solidFill>
                <a:latin typeface="Meiryo UI" panose="020B0604030504040204" pitchFamily="50" charset="-128"/>
                <a:ea typeface="Meiryo UI"/>
              </a:endParaRPr>
            </a:p>
            <a:p>
              <a:pPr marL="432000" indent="-252000" defTabSz="914400">
                <a:spcBef>
                  <a:spcPts val="600"/>
                </a:spcBef>
                <a:buFont typeface="Wingdings" panose="05000000000000000000" pitchFamily="2" charset="2"/>
                <a:buChar char="Ø"/>
              </a:pPr>
              <a:r>
                <a:rPr lang="ja-JP" altLang="en-US" sz="1400" kern="0" dirty="0">
                  <a:solidFill>
                    <a:schemeClr val="tx1"/>
                  </a:solidFill>
                  <a:latin typeface="Meiryo UI" panose="020B0604030504040204" pitchFamily="50" charset="-128"/>
                  <a:ea typeface="Meiryo UI"/>
                </a:rPr>
                <a:t>自治体標準オープンデータセット（旧：推奨データセット）の使用にあたっては、必ずデータの項目名を設定したうえで公開してください。</a:t>
              </a:r>
              <a:endParaRPr lang="en-US" altLang="ja-JP" sz="1400" kern="0" dirty="0">
                <a:solidFill>
                  <a:schemeClr val="tx1"/>
                </a:solidFill>
                <a:latin typeface="Meiryo UI" panose="020B0604030504040204" pitchFamily="50" charset="-128"/>
                <a:ea typeface="Meiryo UI"/>
              </a:endParaRPr>
            </a:p>
            <a:p>
              <a:pPr marL="432000" indent="-252000" defTabSz="914400">
                <a:spcBef>
                  <a:spcPts val="600"/>
                </a:spcBef>
                <a:buFont typeface="Wingdings" panose="05000000000000000000" pitchFamily="2" charset="2"/>
                <a:buChar char="Ø"/>
              </a:pPr>
              <a:r>
                <a:rPr lang="ja-JP" altLang="en-US" sz="1400" kern="0" dirty="0">
                  <a:solidFill>
                    <a:schemeClr val="tx1"/>
                  </a:solidFill>
                  <a:latin typeface="Meiryo UI" panose="020B0604030504040204" pitchFamily="50" charset="-128"/>
                  <a:ea typeface="Meiryo UI"/>
                </a:rPr>
                <a:t>将来的にデータが充実していくとより良いですが、まずは保有している情報から公開を進めてください。</a:t>
              </a:r>
              <a:endParaRPr lang="en-US" altLang="ja-JP" sz="1400" kern="0" dirty="0">
                <a:solidFill>
                  <a:schemeClr val="tx1"/>
                </a:solidFill>
                <a:latin typeface="Meiryo UI" panose="020B0604030504040204" pitchFamily="50" charset="-128"/>
                <a:ea typeface="Meiryo UI"/>
              </a:endParaRPr>
            </a:p>
          </p:txBody>
        </p:sp>
        <p:sp>
          <p:nvSpPr>
            <p:cNvPr id="6" name="角丸四角形 8">
              <a:extLst>
                <a:ext uri="{FF2B5EF4-FFF2-40B4-BE49-F238E27FC236}">
                  <a16:creationId xmlns:a16="http://schemas.microsoft.com/office/drawing/2014/main" id="{74224EFD-C62D-CF1E-2460-E4A14C7E9498}"/>
                </a:ext>
              </a:extLst>
            </p:cNvPr>
            <p:cNvSpPr/>
            <p:nvPr/>
          </p:nvSpPr>
          <p:spPr>
            <a:xfrm>
              <a:off x="228600" y="1267922"/>
              <a:ext cx="3240000" cy="402336"/>
            </a:xfrm>
            <a:prstGeom prst="roundRect">
              <a:avLst/>
            </a:prstGeom>
            <a:solidFill>
              <a:schemeClr val="accent1">
                <a:lumMod val="75000"/>
              </a:schemeClr>
            </a:solidFill>
            <a:ln>
              <a:solidFill>
                <a:schemeClr val="accent1"/>
              </a:solidFill>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lIns="0" tIns="0" rIns="0" bIns="0" rtlCol="0" anchor="ctr"/>
            <a:lstStyle/>
            <a:p>
              <a:pPr algn="ctr" defTabSz="914400"/>
              <a:r>
                <a:rPr lang="ja-JP" altLang="en-US" sz="1600" kern="0">
                  <a:solidFill>
                    <a:schemeClr val="bg1"/>
                  </a:solidFill>
                  <a:latin typeface="Meiryo UI" panose="020B0604030504040204" pitchFamily="50" charset="-128"/>
                  <a:ea typeface="Meiryo UI"/>
                </a:rPr>
                <a:t>使用に当たっての留意事項</a:t>
              </a:r>
              <a:endParaRPr kumimoji="0" lang="ja-JP" altLang="en-US" sz="1600" i="0" u="none" strike="noStrike" kern="0" cap="none" spc="0" normalizeH="0" baseline="0" noProof="0">
                <a:ln>
                  <a:noFill/>
                </a:ln>
                <a:solidFill>
                  <a:schemeClr val="bg1"/>
                </a:solidFill>
                <a:effectLst/>
                <a:uLnTx/>
                <a:uFillTx/>
                <a:latin typeface="Meiryo UI" panose="020B0604030504040204" pitchFamily="50" charset="-128"/>
                <a:ea typeface="Meiryo UI"/>
              </a:endParaRPr>
            </a:p>
          </p:txBody>
        </p:sp>
      </p:grpSp>
      <p:sp>
        <p:nvSpPr>
          <p:cNvPr id="9" name="タイトル 2">
            <a:extLst>
              <a:ext uri="{FF2B5EF4-FFF2-40B4-BE49-F238E27FC236}">
                <a16:creationId xmlns:a16="http://schemas.microsoft.com/office/drawing/2014/main" id="{CBCB1B72-785B-51A5-2A3C-E355C0A1B1BE}"/>
              </a:ext>
            </a:extLst>
          </p:cNvPr>
          <p:cNvSpPr>
            <a:spLocks noGrp="1"/>
          </p:cNvSpPr>
          <p:nvPr>
            <p:ph type="title"/>
          </p:nvPr>
        </p:nvSpPr>
        <p:spPr>
          <a:xfrm>
            <a:off x="648000" y="576000"/>
            <a:ext cx="8543925" cy="424988"/>
          </a:xfrm>
        </p:spPr>
        <p:txBody>
          <a:bodyPr/>
          <a:lstStyle/>
          <a:p>
            <a:r>
              <a:rPr lang="ja-JP" altLang="en-US" sz="2400" b="0" kern="0" dirty="0">
                <a:latin typeface="Meiryo UI" panose="020B0604030504040204" pitchFamily="50" charset="-128"/>
                <a:ea typeface="Meiryo UI"/>
              </a:rPr>
              <a:t>自治体標準オープンデータセット（旧：推奨データセット）</a:t>
            </a:r>
            <a:r>
              <a:rPr kumimoji="1" lang="ja-JP" altLang="en-US" sz="2400" b="0" dirty="0">
                <a:latin typeface="Meiryo UI" panose="020B0604030504040204" pitchFamily="50" charset="-128"/>
                <a:ea typeface="Meiryo UI" panose="020B0604030504040204" pitchFamily="50" charset="-128"/>
              </a:rPr>
              <a:t>について</a:t>
            </a:r>
          </a:p>
        </p:txBody>
      </p:sp>
    </p:spTree>
    <p:extLst>
      <p:ext uri="{BB962C8B-B14F-4D97-AF65-F5344CB8AC3E}">
        <p14:creationId xmlns:p14="http://schemas.microsoft.com/office/powerpoint/2010/main" val="1673767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915E52B0-A32E-25C8-C75F-6377594D42F3}"/>
              </a:ext>
            </a:extLst>
          </p:cNvPr>
          <p:cNvSpPr/>
          <p:nvPr/>
        </p:nvSpPr>
        <p:spPr>
          <a:xfrm>
            <a:off x="142848" y="1544674"/>
            <a:ext cx="9620304" cy="5099912"/>
          </a:xfrm>
          <a:prstGeom prst="rect">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タイトル 2">
            <a:extLst>
              <a:ext uri="{FF2B5EF4-FFF2-40B4-BE49-F238E27FC236}">
                <a16:creationId xmlns:a16="http://schemas.microsoft.com/office/drawing/2014/main" id="{7039AE69-4876-2740-AB95-DA874B8F0CCA}"/>
              </a:ext>
            </a:extLst>
          </p:cNvPr>
          <p:cNvSpPr>
            <a:spLocks noGrp="1"/>
          </p:cNvSpPr>
          <p:nvPr>
            <p:ph type="title"/>
          </p:nvPr>
        </p:nvSpPr>
        <p:spPr>
          <a:xfrm>
            <a:off x="648000" y="576000"/>
            <a:ext cx="8543925" cy="424732"/>
          </a:xfrm>
        </p:spPr>
        <p:txBody>
          <a:bodyPr/>
          <a:lstStyle/>
          <a:p>
            <a:r>
              <a:rPr lang="ja-JP" altLang="en-US" sz="2400" b="0">
                <a:latin typeface="Meiryo UI" panose="020B0604030504040204" pitchFamily="50" charset="-128"/>
                <a:ea typeface="Meiryo UI" panose="020B0604030504040204" pitchFamily="50" charset="-128"/>
                <a:cs typeface="Meiryo UI" panose="020B0604030504040204" pitchFamily="50" charset="-128"/>
              </a:rPr>
              <a:t>（参考）データ体系の全体像</a:t>
            </a:r>
            <a:endParaRPr kumimoji="1" lang="ja-JP" altLang="en-US" sz="2400" b="0"/>
          </a:p>
        </p:txBody>
      </p:sp>
      <p:sp>
        <p:nvSpPr>
          <p:cNvPr id="6" name="コンテンツ プレースホルダー 2">
            <a:extLst>
              <a:ext uri="{FF2B5EF4-FFF2-40B4-BE49-F238E27FC236}">
                <a16:creationId xmlns:a16="http://schemas.microsoft.com/office/drawing/2014/main" id="{9DBB9A46-4710-3EE0-E481-DD123A6DBE36}"/>
              </a:ext>
            </a:extLst>
          </p:cNvPr>
          <p:cNvSpPr>
            <a:spLocks noGrp="1"/>
          </p:cNvSpPr>
          <p:nvPr>
            <p:ph idx="1"/>
          </p:nvPr>
        </p:nvSpPr>
        <p:spPr>
          <a:xfrm>
            <a:off x="273044" y="980406"/>
            <a:ext cx="9404764" cy="369300"/>
          </a:xfrm>
        </p:spPr>
        <p:txBody>
          <a:bodyPr wrap="square">
            <a:spAutoFit/>
          </a:bodyPr>
          <a:lstStyle/>
          <a:p>
            <a:pPr marL="288000" indent="-457200">
              <a:buNone/>
            </a:pPr>
            <a:r>
              <a:rPr lang="en-US" altLang="ja-JP" sz="1800">
                <a:latin typeface="Meiryo UI" panose="020B0604030504040204" pitchFamily="50" charset="-128"/>
                <a:ea typeface="Meiryo UI" panose="020B0604030504040204" pitchFamily="50" charset="-128"/>
                <a:cs typeface="Meiryo UI" panose="020B0604030504040204" pitchFamily="50" charset="-128"/>
              </a:rPr>
              <a:t>ο</a:t>
            </a:r>
            <a:r>
              <a:rPr lang="ja-JP" altLang="en-US" sz="1800">
                <a:latin typeface="Meiryo UI" panose="020B0604030504040204" pitchFamily="50" charset="-128"/>
                <a:ea typeface="Meiryo UI" panose="020B0604030504040204" pitchFamily="50" charset="-128"/>
                <a:cs typeface="Meiryo UI" panose="020B0604030504040204" pitchFamily="50" charset="-128"/>
              </a:rPr>
              <a:t>　データの利活用に向け、相互運用性を確保していくために、標準に基づき管理していくことが重要です。</a:t>
            </a:r>
          </a:p>
        </p:txBody>
      </p:sp>
      <p:grpSp>
        <p:nvGrpSpPr>
          <p:cNvPr id="7" name="グループ化 6">
            <a:extLst>
              <a:ext uri="{FF2B5EF4-FFF2-40B4-BE49-F238E27FC236}">
                <a16:creationId xmlns:a16="http://schemas.microsoft.com/office/drawing/2014/main" id="{233235C4-46FB-DD07-1D5C-FFD210F3E259}"/>
              </a:ext>
            </a:extLst>
          </p:cNvPr>
          <p:cNvGrpSpPr/>
          <p:nvPr/>
        </p:nvGrpSpPr>
        <p:grpSpPr>
          <a:xfrm>
            <a:off x="256032" y="1849831"/>
            <a:ext cx="9407574" cy="4700211"/>
            <a:chOff x="632520" y="1970275"/>
            <a:chExt cx="9158472" cy="4276180"/>
          </a:xfrm>
        </p:grpSpPr>
        <p:sp>
          <p:nvSpPr>
            <p:cNvPr id="8" name="正方形/長方形 7">
              <a:extLst>
                <a:ext uri="{FF2B5EF4-FFF2-40B4-BE49-F238E27FC236}">
                  <a16:creationId xmlns:a16="http://schemas.microsoft.com/office/drawing/2014/main" id="{2B9A6993-7CC3-7E01-9C74-B552CDF1EE24}"/>
                </a:ext>
              </a:extLst>
            </p:cNvPr>
            <p:cNvSpPr/>
            <p:nvPr/>
          </p:nvSpPr>
          <p:spPr>
            <a:xfrm>
              <a:off x="2566033" y="2634568"/>
              <a:ext cx="2472430" cy="432048"/>
            </a:xfrm>
            <a:prstGeom prst="rect">
              <a:avLst/>
            </a:prstGeom>
            <a:solidFill>
              <a:schemeClr val="bg1"/>
            </a:solid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r>
                <a:rPr kumimoji="1" lang="ja-JP" altLang="en-US" sz="1400" b="1">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9" name="正方形/長方形 8">
              <a:extLst>
                <a:ext uri="{FF2B5EF4-FFF2-40B4-BE49-F238E27FC236}">
                  <a16:creationId xmlns:a16="http://schemas.microsoft.com/office/drawing/2014/main" id="{8C9D9D75-58CE-711C-9660-2FBFE27C8E14}"/>
                </a:ext>
              </a:extLst>
            </p:cNvPr>
            <p:cNvSpPr/>
            <p:nvPr/>
          </p:nvSpPr>
          <p:spPr>
            <a:xfrm>
              <a:off x="2210111" y="5157192"/>
              <a:ext cx="2612329" cy="64807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r>
                <a:rPr kumimoji="1" lang="ja-JP" altLang="en-US" sz="1400" b="1">
                  <a:solidFill>
                    <a:prstClr val="black"/>
                  </a:solidFill>
                  <a:latin typeface="Meiryo UI" panose="020B0604030504040204" pitchFamily="50" charset="-128"/>
                  <a:ea typeface="Meiryo UI" panose="020B0604030504040204" pitchFamily="50" charset="-128"/>
                  <a:cs typeface="Meiryo UI" panose="020B0604030504040204" pitchFamily="50" charset="-128"/>
                </a:rPr>
                <a:t>行政データ連携標準（仮称）</a:t>
              </a:r>
              <a:endParaRPr kumimoji="1" lang="en-US" altLang="ja-JP" sz="1400" b="1">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914400" fontAlgn="base">
                <a:spcBef>
                  <a:spcPct val="0"/>
                </a:spcBef>
                <a:spcAft>
                  <a:spcPct val="0"/>
                </a:spcAft>
              </a:pPr>
              <a:r>
                <a:rPr kumimoji="1" lang="en-US" altLang="ja-JP" sz="1400" b="1">
                  <a:solidFill>
                    <a:prstClr val="black"/>
                  </a:solidFill>
                  <a:latin typeface="Meiryo UI" panose="020B0604030504040204" pitchFamily="50" charset="-128"/>
                  <a:ea typeface="Meiryo UI" panose="020B0604030504040204" pitchFamily="50" charset="-128"/>
                  <a:cs typeface="Meiryo UI" panose="020B0604030504040204" pitchFamily="50" charset="-128"/>
                </a:rPr>
                <a:t>α</a:t>
              </a:r>
              <a:r>
                <a:rPr kumimoji="1" lang="ja-JP" altLang="en-US" sz="1400" b="1">
                  <a:solidFill>
                    <a:prstClr val="black"/>
                  </a:solidFill>
                  <a:latin typeface="Meiryo UI" panose="020B0604030504040204" pitchFamily="50" charset="-128"/>
                  <a:ea typeface="Meiryo UI" panose="020B0604030504040204" pitchFamily="50" charset="-128"/>
                  <a:cs typeface="Meiryo UI" panose="020B0604030504040204" pitchFamily="50" charset="-128"/>
                </a:rPr>
                <a:t>版</a:t>
              </a:r>
            </a:p>
          </p:txBody>
        </p:sp>
        <p:sp>
          <p:nvSpPr>
            <p:cNvPr id="10" name="正方形/長方形 9">
              <a:extLst>
                <a:ext uri="{FF2B5EF4-FFF2-40B4-BE49-F238E27FC236}">
                  <a16:creationId xmlns:a16="http://schemas.microsoft.com/office/drawing/2014/main" id="{D584D965-38B9-7A8F-E660-328302C01144}"/>
                </a:ext>
              </a:extLst>
            </p:cNvPr>
            <p:cNvSpPr/>
            <p:nvPr/>
          </p:nvSpPr>
          <p:spPr>
            <a:xfrm>
              <a:off x="2210111" y="4365104"/>
              <a:ext cx="3816424" cy="64807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r>
                <a:rPr kumimoji="1" lang="ja-JP" altLang="en-US" sz="1400" b="1">
                  <a:solidFill>
                    <a:prstClr val="black"/>
                  </a:solidFill>
                  <a:latin typeface="Meiryo UI" panose="020B0604030504040204" pitchFamily="50" charset="-128"/>
                  <a:ea typeface="Meiryo UI" panose="020B0604030504040204" pitchFamily="50" charset="-128"/>
                  <a:cs typeface="Meiryo UI" panose="020B0604030504040204" pitchFamily="50" charset="-128"/>
                </a:rPr>
                <a:t>共通語彙基盤</a:t>
              </a:r>
            </a:p>
          </p:txBody>
        </p:sp>
        <p:sp>
          <p:nvSpPr>
            <p:cNvPr id="11" name="正方形/長方形 10">
              <a:extLst>
                <a:ext uri="{FF2B5EF4-FFF2-40B4-BE49-F238E27FC236}">
                  <a16:creationId xmlns:a16="http://schemas.microsoft.com/office/drawing/2014/main" id="{FC6660B1-985D-56C6-E764-2D34EBBD1C45}"/>
                </a:ext>
              </a:extLst>
            </p:cNvPr>
            <p:cNvSpPr/>
            <p:nvPr/>
          </p:nvSpPr>
          <p:spPr>
            <a:xfrm>
              <a:off x="4678424" y="3573016"/>
              <a:ext cx="1348110" cy="64807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r>
                <a:rPr kumimoji="1" lang="ja-JP" altLang="en-US" sz="1400" b="1">
                  <a:solidFill>
                    <a:prstClr val="black"/>
                  </a:solidFill>
                  <a:latin typeface="Meiryo UI" panose="020B0604030504040204" pitchFamily="50" charset="-128"/>
                  <a:ea typeface="Meiryo UI" panose="020B0604030504040204" pitchFamily="50" charset="-128"/>
                  <a:cs typeface="Meiryo UI" panose="020B0604030504040204" pitchFamily="50" charset="-128"/>
                </a:rPr>
                <a:t>実装モデル群</a:t>
              </a:r>
              <a:endParaRPr kumimoji="1" lang="en-US" altLang="ja-JP" sz="1400" b="1">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914400" fontAlgn="base">
                <a:spcBef>
                  <a:spcPct val="0"/>
                </a:spcBef>
                <a:spcAft>
                  <a:spcPct val="0"/>
                </a:spcAft>
              </a:pPr>
              <a:r>
                <a:rPr kumimoji="1" lang="ja-JP" altLang="en-US" sz="1400" b="1">
                  <a:solidFill>
                    <a:prstClr val="black"/>
                  </a:solidFill>
                  <a:latin typeface="Meiryo UI" panose="020B0604030504040204" pitchFamily="50" charset="-128"/>
                  <a:ea typeface="Meiryo UI" panose="020B0604030504040204" pitchFamily="50" charset="-128"/>
                  <a:cs typeface="Meiryo UI" panose="020B0604030504040204" pitchFamily="50" charset="-128"/>
                </a:rPr>
                <a:t>（策定中）</a:t>
              </a:r>
            </a:p>
          </p:txBody>
        </p:sp>
        <p:sp>
          <p:nvSpPr>
            <p:cNvPr id="12" name="正方形/長方形 11">
              <a:extLst>
                <a:ext uri="{FF2B5EF4-FFF2-40B4-BE49-F238E27FC236}">
                  <a16:creationId xmlns:a16="http://schemas.microsoft.com/office/drawing/2014/main" id="{05C31763-BBD8-8EBA-A0DA-956D3B10A4F3}"/>
                </a:ext>
              </a:extLst>
            </p:cNvPr>
            <p:cNvSpPr/>
            <p:nvPr/>
          </p:nvSpPr>
          <p:spPr>
            <a:xfrm>
              <a:off x="4534408" y="2420888"/>
              <a:ext cx="1492127" cy="432048"/>
            </a:xfrm>
            <a:prstGeom prst="rect">
              <a:avLst/>
            </a:prstGeom>
            <a:solidFill>
              <a:schemeClr val="accent5">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r>
                <a:rPr kumimoji="1" lang="ja-JP" altLang="en-US" sz="1400" b="1">
                  <a:solidFill>
                    <a:prstClr val="black"/>
                  </a:solidFill>
                  <a:latin typeface="Meiryo UI" panose="020B0604030504040204" pitchFamily="50" charset="-128"/>
                  <a:ea typeface="Meiryo UI" panose="020B0604030504040204" pitchFamily="50" charset="-128"/>
                  <a:cs typeface="Meiryo UI" panose="020B0604030504040204" pitchFamily="50" charset="-128"/>
                </a:rPr>
                <a:t>推奨データセット</a:t>
              </a:r>
            </a:p>
          </p:txBody>
        </p:sp>
        <p:sp>
          <p:nvSpPr>
            <p:cNvPr id="13" name="テキスト ボックス 12">
              <a:extLst>
                <a:ext uri="{FF2B5EF4-FFF2-40B4-BE49-F238E27FC236}">
                  <a16:creationId xmlns:a16="http://schemas.microsoft.com/office/drawing/2014/main" id="{1361B9B2-3A7A-7206-EE1E-7E2DCA4272C1}"/>
                </a:ext>
              </a:extLst>
            </p:cNvPr>
            <p:cNvSpPr txBox="1"/>
            <p:nvPr/>
          </p:nvSpPr>
          <p:spPr bwMode="auto">
            <a:xfrm>
              <a:off x="2374168" y="5805265"/>
              <a:ext cx="2270694" cy="419987"/>
            </a:xfrm>
            <a:prstGeom prst="rect">
              <a:avLst/>
            </a:prstGeom>
            <a:noFill/>
            <a:ln w="9525" algn="ctr">
              <a:noFill/>
              <a:miter lim="800000"/>
              <a:headEnd/>
              <a:tailEnd/>
            </a:ln>
            <a:effectLst/>
          </p:spPr>
          <p:txBody>
            <a:bodyPr wrap="square" lIns="91406" tIns="45704" rIns="91406" bIns="45704" rtlCol="0">
              <a:spAutoFit/>
            </a:bodyPr>
            <a:lstStyle/>
            <a:p>
              <a:pPr defTabSz="914400" fontAlgn="base">
                <a:spcBef>
                  <a:spcPct val="0"/>
                </a:spcBef>
                <a:spcAft>
                  <a:spcPct val="0"/>
                </a:spcAft>
              </a:pPr>
              <a:r>
                <a:rPr kumimoji="1" lang="ja-JP" altLang="en-US" sz="1200">
                  <a:solidFill>
                    <a:prstClr val="black"/>
                  </a:solidFill>
                  <a:latin typeface="Meiryo UI" panose="020B0604030504040204" pitchFamily="50" charset="-128"/>
                  <a:ea typeface="Meiryo UI" panose="020B0604030504040204" pitchFamily="50" charset="-128"/>
                  <a:cs typeface="Meiryo UI" panose="020B0604030504040204" pitchFamily="50" charset="-128"/>
                </a:rPr>
                <a:t>コンピュータ上で表現する基本情報に関するデータ形式を規定</a:t>
              </a:r>
              <a:endParaRPr kumimoji="1" lang="en-US" altLang="ja-JP" sz="120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a:extLst>
                <a:ext uri="{FF2B5EF4-FFF2-40B4-BE49-F238E27FC236}">
                  <a16:creationId xmlns:a16="http://schemas.microsoft.com/office/drawing/2014/main" id="{35CC8B72-E042-D142-EEF7-714335487151}"/>
                </a:ext>
              </a:extLst>
            </p:cNvPr>
            <p:cNvSpPr txBox="1"/>
            <p:nvPr/>
          </p:nvSpPr>
          <p:spPr bwMode="auto">
            <a:xfrm>
              <a:off x="6029710" y="4372418"/>
              <a:ext cx="3673722" cy="587992"/>
            </a:xfrm>
            <a:prstGeom prst="rect">
              <a:avLst/>
            </a:prstGeom>
            <a:noFill/>
            <a:ln w="9525" algn="ctr">
              <a:noFill/>
              <a:miter lim="800000"/>
              <a:headEnd/>
              <a:tailEnd/>
            </a:ln>
            <a:effectLst/>
          </p:spPr>
          <p:txBody>
            <a:bodyPr wrap="square" lIns="91406" tIns="45704" rIns="91406" bIns="45704" rtlCol="0">
              <a:spAutoFit/>
            </a:bodyPr>
            <a:lstStyle/>
            <a:p>
              <a:pPr defTabSz="914400" fontAlgn="base">
                <a:spcBef>
                  <a:spcPct val="0"/>
                </a:spcBef>
                <a:spcAft>
                  <a:spcPct val="0"/>
                </a:spcAft>
              </a:pPr>
              <a:r>
                <a:rPr kumimoji="1" lang="ja-JP" altLang="en-US" sz="1200">
                  <a:solidFill>
                    <a:prstClr val="black"/>
                  </a:solidFill>
                  <a:latin typeface="Meiryo UI" panose="020B0604030504040204" pitchFamily="50" charset="-128"/>
                  <a:ea typeface="Meiryo UI" panose="020B0604030504040204" pitchFamily="50" charset="-128"/>
                  <a:cs typeface="Meiryo UI" panose="020B0604030504040204" pitchFamily="50" charset="-128"/>
                </a:rPr>
                <a:t>法人、連絡先等、社会で共通に使われるデータ項目と構造を定義</a:t>
              </a:r>
              <a:endParaRPr kumimoji="1" lang="en-US" altLang="ja-JP" sz="120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44500" fontAlgn="base">
                <a:spcBef>
                  <a:spcPct val="0"/>
                </a:spcBef>
                <a:spcAft>
                  <a:spcPct val="0"/>
                </a:spcAft>
              </a:pPr>
              <a:r>
                <a:rPr kumimoji="1" lang="ja-JP" altLang="en-US" sz="1200">
                  <a:solidFill>
                    <a:prstClr val="black"/>
                  </a:solidFill>
                  <a:latin typeface="Meiryo UI" panose="020B0604030504040204" pitchFamily="50" charset="-128"/>
                  <a:ea typeface="Meiryo UI" panose="020B0604030504040204" pitchFamily="50" charset="-128"/>
                  <a:cs typeface="Meiryo UI" panose="020B0604030504040204" pitchFamily="50" charset="-128"/>
                </a:rPr>
                <a:t>（社会の情報化、デジタル・ガバメントのために整備中）</a:t>
              </a:r>
              <a:endParaRPr kumimoji="1" lang="en-US" altLang="ja-JP" sz="1200" b="1">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a:extLst>
                <a:ext uri="{FF2B5EF4-FFF2-40B4-BE49-F238E27FC236}">
                  <a16:creationId xmlns:a16="http://schemas.microsoft.com/office/drawing/2014/main" id="{359AB7C9-201E-5D01-D6C8-2F99E64CE54C}"/>
                </a:ext>
              </a:extLst>
            </p:cNvPr>
            <p:cNvSpPr txBox="1"/>
            <p:nvPr/>
          </p:nvSpPr>
          <p:spPr bwMode="auto">
            <a:xfrm>
              <a:off x="6026536" y="3583265"/>
              <a:ext cx="3764456" cy="587992"/>
            </a:xfrm>
            <a:prstGeom prst="rect">
              <a:avLst/>
            </a:prstGeom>
            <a:noFill/>
            <a:ln w="9525" algn="ctr">
              <a:noFill/>
              <a:miter lim="800000"/>
              <a:headEnd/>
              <a:tailEnd/>
            </a:ln>
            <a:effectLst/>
          </p:spPr>
          <p:txBody>
            <a:bodyPr wrap="square" lIns="91406" tIns="45704" rIns="91406" bIns="45704" rtlCol="0">
              <a:spAutoFit/>
            </a:bodyPr>
            <a:lstStyle/>
            <a:p>
              <a:pPr defTabSz="914400" fontAlgn="base">
                <a:spcBef>
                  <a:spcPct val="0"/>
                </a:spcBef>
                <a:spcAft>
                  <a:spcPct val="0"/>
                </a:spcAft>
              </a:pPr>
              <a:r>
                <a:rPr kumimoji="1" lang="ja-JP" altLang="en-US" sz="1200">
                  <a:solidFill>
                    <a:prstClr val="black"/>
                  </a:solidFill>
                  <a:latin typeface="Meiryo UI" panose="020B0604030504040204" pitchFamily="50" charset="-128"/>
                  <a:ea typeface="Meiryo UI" panose="020B0604030504040204" pitchFamily="50" charset="-128"/>
                  <a:cs typeface="Meiryo UI" panose="020B0604030504040204" pitchFamily="50" charset="-128"/>
                </a:rPr>
                <a:t>施設、イベント等、社会で実際に使うためのデータセットを定義（実装モデル群と</a:t>
              </a:r>
              <a:r>
                <a:rPr kumimoji="1" lang="en-US" altLang="ja-JP" sz="1200">
                  <a:solidFill>
                    <a:prstClr val="black"/>
                  </a:solidFill>
                  <a:latin typeface="Meiryo UI" panose="020B0604030504040204" pitchFamily="50" charset="-128"/>
                  <a:ea typeface="Meiryo UI" panose="020B0604030504040204" pitchFamily="50" charset="-128"/>
                  <a:cs typeface="Meiryo UI" panose="020B0604030504040204" pitchFamily="50" charset="-128"/>
                </a:rPr>
                <a:t>DMD</a:t>
              </a:r>
              <a:r>
                <a:rPr kumimoji="1" lang="ja-JP" altLang="en-US" sz="1200">
                  <a:solidFill>
                    <a:prstClr val="black"/>
                  </a:solidFill>
                  <a:latin typeface="Meiryo UI" panose="020B0604030504040204" pitchFamily="50" charset="-128"/>
                  <a:ea typeface="Meiryo UI" panose="020B0604030504040204" pitchFamily="50" charset="-128"/>
                  <a:cs typeface="Meiryo UI" panose="020B0604030504040204" pitchFamily="50" charset="-128"/>
                </a:rPr>
                <a:t>は将来融合）</a:t>
              </a:r>
              <a:endParaRPr kumimoji="1" lang="en-US" altLang="ja-JP" sz="120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44500" fontAlgn="base">
                <a:spcBef>
                  <a:spcPct val="0"/>
                </a:spcBef>
                <a:spcAft>
                  <a:spcPct val="0"/>
                </a:spcAft>
              </a:pPr>
              <a:r>
                <a:rPr kumimoji="1" lang="ja-JP" altLang="en-US" sz="1200">
                  <a:solidFill>
                    <a:prstClr val="black"/>
                  </a:solidFill>
                  <a:latin typeface="Meiryo UI" panose="020B0604030504040204" pitchFamily="50" charset="-128"/>
                  <a:ea typeface="Meiryo UI" panose="020B0604030504040204" pitchFamily="50" charset="-128"/>
                  <a:cs typeface="Meiryo UI" panose="020B0604030504040204" pitchFamily="50" charset="-128"/>
                </a:rPr>
                <a:t>（社会の情報化、デジタル・ガバメントのために整備中）</a:t>
              </a:r>
              <a:endParaRPr kumimoji="1" lang="en-US" altLang="ja-JP" sz="120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a:extLst>
                <a:ext uri="{FF2B5EF4-FFF2-40B4-BE49-F238E27FC236}">
                  <a16:creationId xmlns:a16="http://schemas.microsoft.com/office/drawing/2014/main" id="{BF1EEA96-D4B4-3546-7944-FF44FC397675}"/>
                </a:ext>
              </a:extLst>
            </p:cNvPr>
            <p:cNvSpPr/>
            <p:nvPr/>
          </p:nvSpPr>
          <p:spPr>
            <a:xfrm>
              <a:off x="4146748" y="2914216"/>
              <a:ext cx="1512168" cy="43204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r>
                <a:rPr kumimoji="1" lang="ja-JP" altLang="en-US" sz="1400" b="1">
                  <a:solidFill>
                    <a:prstClr val="black"/>
                  </a:solidFill>
                  <a:latin typeface="Meiryo UI" panose="020B0604030504040204" pitchFamily="50" charset="-128"/>
                  <a:ea typeface="Meiryo UI" panose="020B0604030504040204" pitchFamily="50" charset="-128"/>
                  <a:cs typeface="Meiryo UI" panose="020B0604030504040204" pitchFamily="50" charset="-128"/>
                </a:rPr>
                <a:t>公開ドラフト</a:t>
              </a:r>
            </a:p>
          </p:txBody>
        </p:sp>
        <p:sp>
          <p:nvSpPr>
            <p:cNvPr id="17" name="正方形/長方形 16">
              <a:extLst>
                <a:ext uri="{FF2B5EF4-FFF2-40B4-BE49-F238E27FC236}">
                  <a16:creationId xmlns:a16="http://schemas.microsoft.com/office/drawing/2014/main" id="{3DA6C8B3-087D-394A-26F4-F2807CEF307F}"/>
                </a:ext>
              </a:extLst>
            </p:cNvPr>
            <p:cNvSpPr/>
            <p:nvPr/>
          </p:nvSpPr>
          <p:spPr>
            <a:xfrm>
              <a:off x="2210111" y="3573016"/>
              <a:ext cx="1584176" cy="64807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r>
                <a:rPr kumimoji="1" lang="ja-JP" altLang="en-US" sz="1400" b="1">
                  <a:solidFill>
                    <a:prstClr val="black"/>
                  </a:solidFill>
                  <a:latin typeface="Meiryo UI" panose="020B0604030504040204" pitchFamily="50" charset="-128"/>
                  <a:ea typeface="Meiryo UI" panose="020B0604030504040204" pitchFamily="50" charset="-128"/>
                  <a:cs typeface="Meiryo UI" panose="020B0604030504040204" pitchFamily="50" charset="-128"/>
                </a:rPr>
                <a:t>データモデル記述（</a:t>
              </a:r>
              <a:r>
                <a:rPr kumimoji="1" lang="en-US" altLang="ja-JP" sz="1400" b="1">
                  <a:solidFill>
                    <a:prstClr val="black"/>
                  </a:solidFill>
                  <a:latin typeface="Meiryo UI" panose="020B0604030504040204" pitchFamily="50" charset="-128"/>
                  <a:ea typeface="Meiryo UI" panose="020B0604030504040204" pitchFamily="50" charset="-128"/>
                  <a:cs typeface="Meiryo UI" panose="020B0604030504040204" pitchFamily="50" charset="-128"/>
                </a:rPr>
                <a:t>DMD</a:t>
              </a:r>
              <a:r>
                <a:rPr kumimoji="1" lang="ja-JP" altLang="en-US" sz="1400" b="1">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8" name="テキスト ボックス 17">
              <a:extLst>
                <a:ext uri="{FF2B5EF4-FFF2-40B4-BE49-F238E27FC236}">
                  <a16:creationId xmlns:a16="http://schemas.microsoft.com/office/drawing/2014/main" id="{F1118F08-21ED-6D76-6E66-1F02ECB2ED60}"/>
                </a:ext>
              </a:extLst>
            </p:cNvPr>
            <p:cNvSpPr txBox="1"/>
            <p:nvPr/>
          </p:nvSpPr>
          <p:spPr bwMode="auto">
            <a:xfrm>
              <a:off x="6026535" y="2348880"/>
              <a:ext cx="2539272" cy="419987"/>
            </a:xfrm>
            <a:prstGeom prst="rect">
              <a:avLst/>
            </a:prstGeom>
            <a:noFill/>
            <a:ln w="9525" algn="ctr">
              <a:noFill/>
              <a:miter lim="800000"/>
              <a:headEnd/>
              <a:tailEnd/>
            </a:ln>
            <a:effectLst/>
          </p:spPr>
          <p:txBody>
            <a:bodyPr wrap="none" lIns="91406" tIns="45704" rIns="91406" bIns="45704" rtlCol="0">
              <a:spAutoFit/>
            </a:bodyPr>
            <a:lstStyle/>
            <a:p>
              <a:pPr defTabSz="914400" fontAlgn="base">
                <a:spcBef>
                  <a:spcPct val="0"/>
                </a:spcBef>
                <a:spcAft>
                  <a:spcPct val="0"/>
                </a:spcAft>
              </a:pPr>
              <a:r>
                <a:rPr kumimoji="1" lang="ja-JP" altLang="en-US" sz="120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具体的対象物に関するデータセット</a:t>
              </a:r>
              <a:endParaRPr kumimoji="1" lang="en-US" altLang="ja-JP" sz="120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44500" fontAlgn="base">
                <a:spcBef>
                  <a:spcPct val="0"/>
                </a:spcBef>
                <a:spcAft>
                  <a:spcPct val="0"/>
                </a:spcAft>
              </a:pPr>
              <a:r>
                <a:rPr kumimoji="1" lang="ja-JP" altLang="en-US" sz="1200">
                  <a:solidFill>
                    <a:prstClr val="black"/>
                  </a:solidFill>
                  <a:latin typeface="Meiryo UI" panose="020B0604030504040204" pitchFamily="50" charset="-128"/>
                  <a:ea typeface="Meiryo UI" panose="020B0604030504040204" pitchFamily="50" charset="-128"/>
                  <a:cs typeface="Meiryo UI" panose="020B0604030504040204" pitchFamily="50" charset="-128"/>
                </a:rPr>
                <a:t>（官民データ法の推進の一環で作成）</a:t>
              </a:r>
              <a:endParaRPr kumimoji="1" lang="en-US" altLang="ja-JP" sz="120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a:extLst>
                <a:ext uri="{FF2B5EF4-FFF2-40B4-BE49-F238E27FC236}">
                  <a16:creationId xmlns:a16="http://schemas.microsoft.com/office/drawing/2014/main" id="{37726991-28CA-DEB9-54F7-1B722846F9AE}"/>
                </a:ext>
              </a:extLst>
            </p:cNvPr>
            <p:cNvSpPr/>
            <p:nvPr/>
          </p:nvSpPr>
          <p:spPr>
            <a:xfrm>
              <a:off x="4902832" y="5157192"/>
              <a:ext cx="1123703" cy="64807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r>
                <a:rPr kumimoji="1" lang="ja-JP" altLang="en-US" sz="1400" b="1">
                  <a:solidFill>
                    <a:prstClr val="black"/>
                  </a:solidFill>
                  <a:latin typeface="Meiryo UI" panose="020B0604030504040204" pitchFamily="50" charset="-128"/>
                  <a:ea typeface="Meiryo UI" panose="020B0604030504040204" pitchFamily="50" charset="-128"/>
                  <a:cs typeface="Meiryo UI" panose="020B0604030504040204" pitchFamily="50" charset="-128"/>
                </a:rPr>
                <a:t>文字情報</a:t>
              </a:r>
              <a:endParaRPr kumimoji="1" lang="en-US" altLang="ja-JP" sz="1400" b="1">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914400" fontAlgn="base">
                <a:spcBef>
                  <a:spcPct val="0"/>
                </a:spcBef>
                <a:spcAft>
                  <a:spcPct val="0"/>
                </a:spcAft>
              </a:pPr>
              <a:r>
                <a:rPr kumimoji="1" lang="ja-JP" altLang="en-US" sz="1400" b="1">
                  <a:solidFill>
                    <a:prstClr val="black"/>
                  </a:solidFill>
                  <a:latin typeface="Meiryo UI" panose="020B0604030504040204" pitchFamily="50" charset="-128"/>
                  <a:ea typeface="Meiryo UI" panose="020B0604030504040204" pitchFamily="50" charset="-128"/>
                  <a:cs typeface="Meiryo UI" panose="020B0604030504040204" pitchFamily="50" charset="-128"/>
                </a:rPr>
                <a:t>基盤</a:t>
              </a:r>
            </a:p>
          </p:txBody>
        </p:sp>
        <p:cxnSp>
          <p:nvCxnSpPr>
            <p:cNvPr id="20" name="直線コネクタ 19">
              <a:extLst>
                <a:ext uri="{FF2B5EF4-FFF2-40B4-BE49-F238E27FC236}">
                  <a16:creationId xmlns:a16="http://schemas.microsoft.com/office/drawing/2014/main" id="{85832B46-224E-1CB1-BED1-A1EE13947669}"/>
                </a:ext>
              </a:extLst>
            </p:cNvPr>
            <p:cNvCxnSpPr/>
            <p:nvPr/>
          </p:nvCxnSpPr>
          <p:spPr>
            <a:xfrm>
              <a:off x="789992" y="3428840"/>
              <a:ext cx="5596582" cy="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sp>
          <p:nvSpPr>
            <p:cNvPr id="21" name="正方形/長方形 20">
              <a:extLst>
                <a:ext uri="{FF2B5EF4-FFF2-40B4-BE49-F238E27FC236}">
                  <a16:creationId xmlns:a16="http://schemas.microsoft.com/office/drawing/2014/main" id="{FAB3808F-D850-C379-D334-55C38832AD04}"/>
                </a:ext>
              </a:extLst>
            </p:cNvPr>
            <p:cNvSpPr/>
            <p:nvPr/>
          </p:nvSpPr>
          <p:spPr>
            <a:xfrm>
              <a:off x="1418023" y="3573016"/>
              <a:ext cx="639688" cy="223224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r>
                <a:rPr kumimoji="1" lang="ja-JP" altLang="en-US" sz="1400" b="1">
                  <a:solidFill>
                    <a:prstClr val="black"/>
                  </a:solidFill>
                  <a:latin typeface="Meiryo UI" panose="020B0604030504040204" pitchFamily="50" charset="-128"/>
                  <a:ea typeface="Meiryo UI" panose="020B0604030504040204" pitchFamily="50" charset="-128"/>
                  <a:cs typeface="Meiryo UI" panose="020B0604030504040204" pitchFamily="50" charset="-128"/>
                </a:rPr>
                <a:t>コード</a:t>
              </a:r>
              <a:endParaRPr kumimoji="1" lang="en-US" altLang="ja-JP" sz="1400" b="1">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914400" fontAlgn="base">
                <a:spcBef>
                  <a:spcPct val="0"/>
                </a:spcBef>
                <a:spcAft>
                  <a:spcPct val="0"/>
                </a:spcAft>
              </a:pPr>
              <a:r>
                <a:rPr kumimoji="1" lang="ja-JP" altLang="en-US" sz="1400" b="1">
                  <a:solidFill>
                    <a:prstClr val="black"/>
                  </a:solidFill>
                  <a:latin typeface="Meiryo UI" panose="020B0604030504040204" pitchFamily="50" charset="-128"/>
                  <a:ea typeface="Meiryo UI" panose="020B0604030504040204" pitchFamily="50" charset="-128"/>
                  <a:cs typeface="Meiryo UI" panose="020B0604030504040204" pitchFamily="50" charset="-128"/>
                </a:rPr>
                <a:t>体系</a:t>
              </a:r>
            </a:p>
          </p:txBody>
        </p:sp>
        <p:cxnSp>
          <p:nvCxnSpPr>
            <p:cNvPr id="22" name="直線矢印コネクタ 21">
              <a:extLst>
                <a:ext uri="{FF2B5EF4-FFF2-40B4-BE49-F238E27FC236}">
                  <a16:creationId xmlns:a16="http://schemas.microsoft.com/office/drawing/2014/main" id="{0DF09C05-041A-36D3-3905-6BDCD2BAFD8D}"/>
                </a:ext>
              </a:extLst>
            </p:cNvPr>
            <p:cNvCxnSpPr/>
            <p:nvPr/>
          </p:nvCxnSpPr>
          <p:spPr>
            <a:xfrm>
              <a:off x="1078024" y="2924944"/>
              <a:ext cx="0" cy="108012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3" name="テキスト ボックス 22">
              <a:extLst>
                <a:ext uri="{FF2B5EF4-FFF2-40B4-BE49-F238E27FC236}">
                  <a16:creationId xmlns:a16="http://schemas.microsoft.com/office/drawing/2014/main" id="{F9E61F84-009A-A8D3-BE96-90D4722E44EF}"/>
                </a:ext>
              </a:extLst>
            </p:cNvPr>
            <p:cNvSpPr txBox="1"/>
            <p:nvPr/>
          </p:nvSpPr>
          <p:spPr bwMode="auto">
            <a:xfrm>
              <a:off x="632520" y="2401756"/>
              <a:ext cx="583895" cy="475988"/>
            </a:xfrm>
            <a:prstGeom prst="rect">
              <a:avLst/>
            </a:prstGeom>
            <a:noFill/>
            <a:ln w="9525" algn="ctr">
              <a:noFill/>
              <a:miter lim="800000"/>
              <a:headEnd/>
              <a:tailEnd/>
            </a:ln>
            <a:effectLst/>
          </p:spPr>
          <p:txBody>
            <a:bodyPr wrap="none" lIns="91406" tIns="45704" rIns="91406" bIns="45704" rtlCol="0">
              <a:spAutoFit/>
            </a:bodyPr>
            <a:lstStyle/>
            <a:p>
              <a:pPr defTabSz="914400" fontAlgn="base">
                <a:spcBef>
                  <a:spcPct val="0"/>
                </a:spcBef>
                <a:spcAft>
                  <a:spcPct val="0"/>
                </a:spcAft>
              </a:pPr>
              <a:r>
                <a:rPr kumimoji="1" lang="ja-JP" altLang="en-US" sz="1400">
                  <a:solidFill>
                    <a:srgbClr val="4F81BD"/>
                  </a:solidFill>
                  <a:latin typeface="Meiryo UI" panose="020B0604030504040204" pitchFamily="50" charset="-128"/>
                  <a:ea typeface="Meiryo UI" panose="020B0604030504040204" pitchFamily="50" charset="-128"/>
                  <a:cs typeface="Meiryo UI" panose="020B0604030504040204" pitchFamily="50" charset="-128"/>
                </a:rPr>
                <a:t>応用</a:t>
              </a:r>
              <a:endParaRPr kumimoji="1" lang="en-US" altLang="ja-JP" sz="1400">
                <a:solidFill>
                  <a:srgbClr val="4F81BD"/>
                </a:solidFill>
                <a:latin typeface="Meiryo UI" panose="020B0604030504040204" pitchFamily="50" charset="-128"/>
                <a:ea typeface="Meiryo UI" panose="020B0604030504040204" pitchFamily="50" charset="-128"/>
                <a:cs typeface="Meiryo UI" panose="020B0604030504040204" pitchFamily="50" charset="-128"/>
              </a:endParaRPr>
            </a:p>
            <a:p>
              <a:pPr defTabSz="914400" fontAlgn="base">
                <a:spcBef>
                  <a:spcPct val="0"/>
                </a:spcBef>
                <a:spcAft>
                  <a:spcPct val="0"/>
                </a:spcAft>
              </a:pPr>
              <a:r>
                <a:rPr kumimoji="1" lang="ja-JP" altLang="en-US" sz="1400">
                  <a:solidFill>
                    <a:srgbClr val="4F81BD"/>
                  </a:solidFill>
                  <a:latin typeface="Meiryo UI" panose="020B0604030504040204" pitchFamily="50" charset="-128"/>
                  <a:ea typeface="Meiryo UI" panose="020B0604030504040204" pitchFamily="50" charset="-128"/>
                  <a:cs typeface="Meiryo UI" panose="020B0604030504040204" pitchFamily="50" charset="-128"/>
                </a:rPr>
                <a:t>データ</a:t>
              </a:r>
            </a:p>
          </p:txBody>
        </p:sp>
        <p:sp>
          <p:nvSpPr>
            <p:cNvPr id="24" name="テキスト ボックス 23">
              <a:extLst>
                <a:ext uri="{FF2B5EF4-FFF2-40B4-BE49-F238E27FC236}">
                  <a16:creationId xmlns:a16="http://schemas.microsoft.com/office/drawing/2014/main" id="{DA1996D1-A2F9-566F-3A69-F345E8FA3376}"/>
                </a:ext>
              </a:extLst>
            </p:cNvPr>
            <p:cNvSpPr txBox="1"/>
            <p:nvPr/>
          </p:nvSpPr>
          <p:spPr bwMode="auto">
            <a:xfrm>
              <a:off x="632520" y="3985613"/>
              <a:ext cx="583895" cy="475988"/>
            </a:xfrm>
            <a:prstGeom prst="rect">
              <a:avLst/>
            </a:prstGeom>
            <a:noFill/>
            <a:ln w="9525" algn="ctr">
              <a:noFill/>
              <a:miter lim="800000"/>
              <a:headEnd/>
              <a:tailEnd/>
            </a:ln>
            <a:effectLst/>
          </p:spPr>
          <p:txBody>
            <a:bodyPr wrap="none" lIns="91406" tIns="45704" rIns="91406" bIns="45704" rtlCol="0">
              <a:spAutoFit/>
            </a:bodyPr>
            <a:lstStyle/>
            <a:p>
              <a:pPr defTabSz="914400" fontAlgn="base">
                <a:spcBef>
                  <a:spcPct val="0"/>
                </a:spcBef>
                <a:spcAft>
                  <a:spcPct val="0"/>
                </a:spcAft>
              </a:pPr>
              <a:r>
                <a:rPr kumimoji="1" lang="ja-JP" altLang="en-US" sz="1400">
                  <a:solidFill>
                    <a:srgbClr val="4F81BD"/>
                  </a:solidFill>
                  <a:latin typeface="Meiryo UI" panose="020B0604030504040204" pitchFamily="50" charset="-128"/>
                  <a:ea typeface="Meiryo UI" panose="020B0604030504040204" pitchFamily="50" charset="-128"/>
                  <a:cs typeface="Meiryo UI" panose="020B0604030504040204" pitchFamily="50" charset="-128"/>
                </a:rPr>
                <a:t>共通</a:t>
              </a:r>
              <a:endParaRPr kumimoji="1" lang="en-US" altLang="ja-JP" sz="1400">
                <a:solidFill>
                  <a:srgbClr val="4F81BD"/>
                </a:solidFill>
                <a:latin typeface="Meiryo UI" panose="020B0604030504040204" pitchFamily="50" charset="-128"/>
                <a:ea typeface="Meiryo UI" panose="020B0604030504040204" pitchFamily="50" charset="-128"/>
                <a:cs typeface="Meiryo UI" panose="020B0604030504040204" pitchFamily="50" charset="-128"/>
              </a:endParaRPr>
            </a:p>
            <a:p>
              <a:pPr defTabSz="914400" fontAlgn="base">
                <a:spcBef>
                  <a:spcPct val="0"/>
                </a:spcBef>
                <a:spcAft>
                  <a:spcPct val="0"/>
                </a:spcAft>
              </a:pPr>
              <a:r>
                <a:rPr kumimoji="1" lang="ja-JP" altLang="en-US" sz="1400">
                  <a:solidFill>
                    <a:srgbClr val="4F81BD"/>
                  </a:solidFill>
                  <a:latin typeface="Meiryo UI" panose="020B0604030504040204" pitchFamily="50" charset="-128"/>
                  <a:ea typeface="Meiryo UI" panose="020B0604030504040204" pitchFamily="50" charset="-128"/>
                  <a:cs typeface="Meiryo UI" panose="020B0604030504040204" pitchFamily="50" charset="-128"/>
                </a:rPr>
                <a:t>データ</a:t>
              </a:r>
            </a:p>
          </p:txBody>
        </p:sp>
        <p:sp>
          <p:nvSpPr>
            <p:cNvPr id="25" name="テキスト ボックス 24">
              <a:extLst>
                <a:ext uri="{FF2B5EF4-FFF2-40B4-BE49-F238E27FC236}">
                  <a16:creationId xmlns:a16="http://schemas.microsoft.com/office/drawing/2014/main" id="{FA9EA91E-4AD3-393D-770E-F750AD0E6B16}"/>
                </a:ext>
              </a:extLst>
            </p:cNvPr>
            <p:cNvSpPr txBox="1"/>
            <p:nvPr/>
          </p:nvSpPr>
          <p:spPr bwMode="auto">
            <a:xfrm>
              <a:off x="5634756" y="2870975"/>
              <a:ext cx="2272417" cy="419987"/>
            </a:xfrm>
            <a:prstGeom prst="rect">
              <a:avLst/>
            </a:prstGeom>
            <a:noFill/>
            <a:ln w="9525" algn="ctr">
              <a:noFill/>
              <a:miter lim="800000"/>
              <a:headEnd/>
              <a:tailEnd/>
            </a:ln>
            <a:effectLst/>
          </p:spPr>
          <p:txBody>
            <a:bodyPr wrap="none" lIns="91406" tIns="45704" rIns="91406" bIns="45704" rtlCol="0">
              <a:spAutoFit/>
            </a:bodyPr>
            <a:lstStyle/>
            <a:p>
              <a:pPr defTabSz="914400" fontAlgn="base">
                <a:spcBef>
                  <a:spcPct val="0"/>
                </a:spcBef>
                <a:spcAft>
                  <a:spcPct val="0"/>
                </a:spcAft>
              </a:pPr>
              <a:r>
                <a:rPr kumimoji="1" lang="ja-JP" altLang="en-US" sz="120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具体的対象物に関するデータセット</a:t>
              </a:r>
              <a:endParaRPr kumimoji="1" lang="en-US" altLang="ja-JP" sz="120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44500" fontAlgn="base">
                <a:spcBef>
                  <a:spcPct val="0"/>
                </a:spcBef>
                <a:spcAft>
                  <a:spcPct val="0"/>
                </a:spcAft>
              </a:pPr>
              <a:r>
                <a:rPr kumimoji="1" lang="ja-JP" altLang="en-US" sz="1200">
                  <a:solidFill>
                    <a:prstClr val="black"/>
                  </a:solidFill>
                  <a:latin typeface="Meiryo UI" panose="020B0604030504040204" pitchFamily="50" charset="-128"/>
                  <a:ea typeface="Meiryo UI" panose="020B0604030504040204" pitchFamily="50" charset="-128"/>
                  <a:cs typeface="Meiryo UI" panose="020B0604030504040204" pitchFamily="50" charset="-128"/>
                </a:rPr>
                <a:t>（コミュニティやプロジェクトで作成）</a:t>
              </a:r>
              <a:endParaRPr kumimoji="1" lang="en-US" altLang="ja-JP" sz="120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5">
              <a:extLst>
                <a:ext uri="{FF2B5EF4-FFF2-40B4-BE49-F238E27FC236}">
                  <a16:creationId xmlns:a16="http://schemas.microsoft.com/office/drawing/2014/main" id="{66C16A64-2573-45CA-2A40-1E35031833D0}"/>
                </a:ext>
              </a:extLst>
            </p:cNvPr>
            <p:cNvSpPr txBox="1"/>
            <p:nvPr/>
          </p:nvSpPr>
          <p:spPr bwMode="auto">
            <a:xfrm>
              <a:off x="4860973" y="5805264"/>
              <a:ext cx="1947477" cy="419987"/>
            </a:xfrm>
            <a:prstGeom prst="rect">
              <a:avLst/>
            </a:prstGeom>
            <a:noFill/>
            <a:ln w="9525" algn="ctr">
              <a:noFill/>
              <a:miter lim="800000"/>
              <a:headEnd/>
              <a:tailEnd/>
            </a:ln>
            <a:effectLst/>
          </p:spPr>
          <p:txBody>
            <a:bodyPr wrap="square" lIns="91406" tIns="45704" rIns="91406" bIns="45704" rtlCol="0">
              <a:spAutoFit/>
            </a:bodyPr>
            <a:lstStyle/>
            <a:p>
              <a:pPr defTabSz="914400" fontAlgn="base">
                <a:spcBef>
                  <a:spcPct val="0"/>
                </a:spcBef>
                <a:spcAft>
                  <a:spcPct val="0"/>
                </a:spcAft>
              </a:pPr>
              <a:r>
                <a:rPr kumimoji="1" lang="ja-JP" altLang="en-US" sz="1200">
                  <a:solidFill>
                    <a:prstClr val="black"/>
                  </a:solidFill>
                  <a:latin typeface="Meiryo UI" panose="020B0604030504040204" pitchFamily="50" charset="-128"/>
                  <a:ea typeface="Meiryo UI" panose="020B0604030504040204" pitchFamily="50" charset="-128"/>
                  <a:cs typeface="Meiryo UI" panose="020B0604030504040204" pitchFamily="50" charset="-128"/>
                </a:rPr>
                <a:t>コンピュータ上で使用する文字に関する規程</a:t>
              </a:r>
              <a:endParaRPr kumimoji="1" lang="en-US" altLang="ja-JP" sz="120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テキスト ボックス 26">
              <a:extLst>
                <a:ext uri="{FF2B5EF4-FFF2-40B4-BE49-F238E27FC236}">
                  <a16:creationId xmlns:a16="http://schemas.microsoft.com/office/drawing/2014/main" id="{13152897-E530-0E8E-89E3-DDC43BB8E8E2}"/>
                </a:ext>
              </a:extLst>
            </p:cNvPr>
            <p:cNvSpPr txBox="1"/>
            <p:nvPr/>
          </p:nvSpPr>
          <p:spPr bwMode="auto">
            <a:xfrm>
              <a:off x="966872" y="5826468"/>
              <a:ext cx="1314549" cy="419987"/>
            </a:xfrm>
            <a:prstGeom prst="rect">
              <a:avLst/>
            </a:prstGeom>
            <a:noFill/>
            <a:ln w="9525" algn="ctr">
              <a:noFill/>
              <a:miter lim="800000"/>
              <a:headEnd/>
              <a:tailEnd/>
            </a:ln>
            <a:effectLst/>
          </p:spPr>
          <p:txBody>
            <a:bodyPr wrap="square" lIns="91406" tIns="45704" rIns="91406" bIns="45704" rtlCol="0">
              <a:spAutoFit/>
            </a:bodyPr>
            <a:lstStyle/>
            <a:p>
              <a:pPr defTabSz="914400" fontAlgn="base">
                <a:spcBef>
                  <a:spcPct val="0"/>
                </a:spcBef>
                <a:spcAft>
                  <a:spcPct val="0"/>
                </a:spcAft>
              </a:pPr>
              <a:r>
                <a:rPr kumimoji="1" lang="ja-JP" altLang="en-US" sz="1200">
                  <a:solidFill>
                    <a:prstClr val="black"/>
                  </a:solidFill>
                  <a:latin typeface="Meiryo UI" panose="020B0604030504040204" pitchFamily="50" charset="-128"/>
                  <a:ea typeface="Meiryo UI" panose="020B0604030504040204" pitchFamily="50" charset="-128"/>
                  <a:cs typeface="Meiryo UI" panose="020B0604030504040204" pitchFamily="50" charset="-128"/>
                </a:rPr>
                <a:t>社会全体で使うコードを規定</a:t>
              </a:r>
              <a:endParaRPr kumimoji="1" lang="en-US" altLang="ja-JP" sz="120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a:extLst>
                <a:ext uri="{FF2B5EF4-FFF2-40B4-BE49-F238E27FC236}">
                  <a16:creationId xmlns:a16="http://schemas.microsoft.com/office/drawing/2014/main" id="{59804F07-B2DC-CE6A-AA1C-1D6518E45CB6}"/>
                </a:ext>
              </a:extLst>
            </p:cNvPr>
            <p:cNvSpPr/>
            <p:nvPr/>
          </p:nvSpPr>
          <p:spPr>
            <a:xfrm>
              <a:off x="1418023" y="2431909"/>
              <a:ext cx="639688" cy="84250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r>
                <a:rPr kumimoji="1" lang="ja-JP" altLang="en-US" sz="1400" b="1">
                  <a:solidFill>
                    <a:prstClr val="black"/>
                  </a:solidFill>
                  <a:latin typeface="Meiryo UI" panose="020B0604030504040204" pitchFamily="50" charset="-128"/>
                  <a:ea typeface="Meiryo UI" panose="020B0604030504040204" pitchFamily="50" charset="-128"/>
                  <a:cs typeface="Meiryo UI" panose="020B0604030504040204" pitchFamily="50" charset="-128"/>
                </a:rPr>
                <a:t>独自コード</a:t>
              </a:r>
              <a:endParaRPr kumimoji="1" lang="en-US" altLang="ja-JP" sz="1400" b="1">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a:extLst>
                <a:ext uri="{FF2B5EF4-FFF2-40B4-BE49-F238E27FC236}">
                  <a16:creationId xmlns:a16="http://schemas.microsoft.com/office/drawing/2014/main" id="{66F10B59-290F-282B-E09A-308DDE8157A1}"/>
                </a:ext>
              </a:extLst>
            </p:cNvPr>
            <p:cNvSpPr txBox="1"/>
            <p:nvPr/>
          </p:nvSpPr>
          <p:spPr bwMode="auto">
            <a:xfrm>
              <a:off x="1182810" y="1970275"/>
              <a:ext cx="1579709" cy="419987"/>
            </a:xfrm>
            <a:prstGeom prst="rect">
              <a:avLst/>
            </a:prstGeom>
            <a:noFill/>
            <a:ln w="9525" algn="ctr">
              <a:noFill/>
              <a:miter lim="800000"/>
              <a:headEnd/>
              <a:tailEnd/>
            </a:ln>
            <a:effectLst/>
          </p:spPr>
          <p:txBody>
            <a:bodyPr wrap="square" lIns="91406" tIns="45704" rIns="91406" bIns="45704" rtlCol="0">
              <a:spAutoFit/>
            </a:bodyPr>
            <a:lstStyle/>
            <a:p>
              <a:pPr defTabSz="914400" fontAlgn="base">
                <a:spcBef>
                  <a:spcPct val="0"/>
                </a:spcBef>
                <a:spcAft>
                  <a:spcPct val="0"/>
                </a:spcAft>
              </a:pPr>
              <a:r>
                <a:rPr kumimoji="1" lang="ja-JP" altLang="en-US" sz="1200">
                  <a:solidFill>
                    <a:prstClr val="black"/>
                  </a:solidFill>
                  <a:latin typeface="Meiryo UI" panose="020B0604030504040204" pitchFamily="50" charset="-128"/>
                  <a:ea typeface="Meiryo UI" panose="020B0604030504040204" pitchFamily="50" charset="-128"/>
                  <a:cs typeface="Meiryo UI" panose="020B0604030504040204" pitchFamily="50" charset="-128"/>
                </a:rPr>
                <a:t>応用サービスに必要で追加したコード</a:t>
              </a:r>
              <a:endParaRPr kumimoji="1" lang="en-US" altLang="ja-JP" sz="120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a:extLst>
                <a:ext uri="{FF2B5EF4-FFF2-40B4-BE49-F238E27FC236}">
                  <a16:creationId xmlns:a16="http://schemas.microsoft.com/office/drawing/2014/main" id="{E12D004C-C4BA-99D1-2EDB-0B5E852EC694}"/>
                </a:ext>
              </a:extLst>
            </p:cNvPr>
            <p:cNvSpPr/>
            <p:nvPr/>
          </p:nvSpPr>
          <p:spPr>
            <a:xfrm>
              <a:off x="4006614" y="3561870"/>
              <a:ext cx="455786" cy="659217"/>
            </a:xfrm>
            <a:prstGeom prst="rect">
              <a:avLst/>
            </a:prstGeom>
            <a:solidFill>
              <a:schemeClr val="bg1"/>
            </a:solid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r>
                <a:rPr kumimoji="1" lang="ja-JP" altLang="en-US" sz="1400" b="1">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grpSp>
      <p:sp>
        <p:nvSpPr>
          <p:cNvPr id="31" name="角丸四角形 30">
            <a:extLst>
              <a:ext uri="{FF2B5EF4-FFF2-40B4-BE49-F238E27FC236}">
                <a16:creationId xmlns:a16="http://schemas.microsoft.com/office/drawing/2014/main" id="{A410B44D-4DFA-1176-2A78-8723CF462A17}"/>
              </a:ext>
            </a:extLst>
          </p:cNvPr>
          <p:cNvSpPr/>
          <p:nvPr/>
        </p:nvSpPr>
        <p:spPr>
          <a:xfrm>
            <a:off x="142848" y="1356423"/>
            <a:ext cx="2380896" cy="402336"/>
          </a:xfrm>
          <a:prstGeom prst="roundRect">
            <a:avLst/>
          </a:prstGeom>
          <a:solidFill>
            <a:schemeClr val="accent1">
              <a:lumMod val="75000"/>
            </a:schemeClr>
          </a:solidFill>
          <a:ln>
            <a:solidFill>
              <a:schemeClr val="accent1"/>
            </a:solidFill>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lIns="0" tIns="0" rIns="0" bIns="0" rtlCol="0" anchor="ctr"/>
          <a:lstStyle/>
          <a:p>
            <a:pPr algn="ctr" defTabSz="914400"/>
            <a:r>
              <a:rPr lang="ja-JP" altLang="en-US" sz="1600" kern="0">
                <a:solidFill>
                  <a:schemeClr val="bg1"/>
                </a:solidFill>
                <a:latin typeface="Meiryo UI" panose="020B0604030504040204" pitchFamily="50" charset="-128"/>
                <a:ea typeface="Meiryo UI" panose="020B0604030504040204" pitchFamily="50" charset="-128"/>
                <a:cs typeface="Meiryo UI" panose="020B0604030504040204" pitchFamily="50" charset="-128"/>
              </a:rPr>
              <a:t>データ体系の全体像</a:t>
            </a:r>
            <a:endParaRPr kumimoji="0" lang="ja-JP" altLang="en-US" sz="1600" i="0" u="none" strike="noStrike" kern="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843143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テキスト ボックス 42">
            <a:extLst>
              <a:ext uri="{FF2B5EF4-FFF2-40B4-BE49-F238E27FC236}">
                <a16:creationId xmlns:a16="http://schemas.microsoft.com/office/drawing/2014/main" id="{CA593113-2606-2D72-4F89-4EF32E8D6569}"/>
              </a:ext>
            </a:extLst>
          </p:cNvPr>
          <p:cNvSpPr txBox="1"/>
          <p:nvPr/>
        </p:nvSpPr>
        <p:spPr bwMode="auto">
          <a:xfrm>
            <a:off x="3142927" y="6105522"/>
            <a:ext cx="5321004" cy="738631"/>
          </a:xfrm>
          <a:prstGeom prst="rect">
            <a:avLst/>
          </a:prstGeom>
          <a:noFill/>
          <a:ln w="9525" algn="ctr">
            <a:noFill/>
            <a:miter lim="800000"/>
            <a:headEnd/>
            <a:tailEnd/>
          </a:ln>
          <a:effectLst/>
        </p:spPr>
        <p:txBody>
          <a:bodyPr wrap="square" lIns="91406" tIns="45704" rIns="91406" bIns="45704" rtlCol="0">
            <a:spAutoFit/>
          </a:bodyPr>
          <a:lstStyle/>
          <a:p>
            <a:r>
              <a:rPr kumimoji="1" lang="ja-JP" altLang="en-US" sz="1200" u="sng">
                <a:latin typeface="Meiryo UI" panose="020B0604030504040204" pitchFamily="50" charset="-128"/>
                <a:ea typeface="Meiryo UI" panose="020B0604030504040204" pitchFamily="50" charset="-128"/>
                <a:cs typeface="Meiryo UI" panose="020B0604030504040204" pitchFamily="50" charset="-128"/>
              </a:rPr>
              <a:t>行政データ連携標準</a:t>
            </a:r>
            <a:endParaRPr kumimoji="1" lang="en-US" altLang="ja-JP" sz="1200" u="sng">
              <a:latin typeface="Meiryo UI" panose="020B0604030504040204" pitchFamily="50" charset="-128"/>
              <a:ea typeface="Meiryo UI" panose="020B0604030504040204" pitchFamily="50" charset="-128"/>
              <a:cs typeface="Meiryo UI" panose="020B0604030504040204" pitchFamily="50" charset="-128"/>
            </a:endParaRPr>
          </a:p>
          <a:p>
            <a:pPr defTabSz="1016000">
              <a:tabLst>
                <a:tab pos="3225800" algn="l"/>
              </a:tabLst>
            </a:pPr>
            <a:r>
              <a:rPr lang="ja-JP" altLang="en-US" sz="1000" b="0">
                <a:latin typeface="Meiryo UI" panose="020B0604030504040204" pitchFamily="50" charset="-128"/>
                <a:ea typeface="Meiryo UI" panose="020B0604030504040204" pitchFamily="50" charset="-128"/>
                <a:cs typeface="Meiryo UI" panose="020B0604030504040204" pitchFamily="50" charset="-128"/>
              </a:rPr>
              <a:t>　日付（「</a:t>
            </a:r>
            <a:r>
              <a:rPr lang="en-US" altLang="ja-JP" sz="1000" b="0">
                <a:latin typeface="Meiryo UI" panose="020B0604030504040204" pitchFamily="50" charset="-128"/>
                <a:ea typeface="Meiryo UI" panose="020B0604030504040204" pitchFamily="50" charset="-128"/>
                <a:cs typeface="Meiryo UI" panose="020B0604030504040204" pitchFamily="50" charset="-128"/>
              </a:rPr>
              <a:t>-</a:t>
            </a:r>
            <a:r>
              <a:rPr lang="ja-JP" altLang="en-US" sz="1000" b="0">
                <a:latin typeface="Meiryo UI" panose="020B0604030504040204" pitchFamily="50" charset="-128"/>
                <a:ea typeface="Meiryo UI" panose="020B0604030504040204" pitchFamily="50" charset="-128"/>
                <a:cs typeface="Meiryo UI" panose="020B0604030504040204" pitchFamily="50" charset="-128"/>
              </a:rPr>
              <a:t>」区切）：</a:t>
            </a:r>
            <a:r>
              <a:rPr lang="en-US" altLang="ja-JP" sz="1000" b="0">
                <a:latin typeface="Meiryo UI" panose="020B0604030504040204" pitchFamily="50" charset="-128"/>
                <a:ea typeface="Meiryo UI" panose="020B0604030504040204" pitchFamily="50" charset="-128"/>
                <a:cs typeface="Meiryo UI" panose="020B0604030504040204" pitchFamily="50" charset="-128"/>
              </a:rPr>
              <a:t>2017-10-10	</a:t>
            </a:r>
            <a:r>
              <a:rPr kumimoji="1" lang="ja-JP" altLang="en-US" sz="1000" b="0">
                <a:latin typeface="Meiryo UI" panose="020B0604030504040204" pitchFamily="50" charset="-128"/>
                <a:ea typeface="Meiryo UI" panose="020B0604030504040204" pitchFamily="50" charset="-128"/>
                <a:cs typeface="Meiryo UI" panose="020B0604030504040204" pitchFamily="50" charset="-128"/>
              </a:rPr>
              <a:t>時刻（「：」区切）：</a:t>
            </a:r>
            <a:r>
              <a:rPr kumimoji="1" lang="en-US" altLang="ja-JP" sz="1000" b="0">
                <a:latin typeface="Meiryo UI" panose="020B0604030504040204" pitchFamily="50" charset="-128"/>
                <a:ea typeface="Meiryo UI" panose="020B0604030504040204" pitchFamily="50" charset="-128"/>
                <a:cs typeface="Meiryo UI" panose="020B0604030504040204" pitchFamily="50" charset="-128"/>
              </a:rPr>
              <a:t>10:00</a:t>
            </a:r>
          </a:p>
          <a:p>
            <a:pPr defTabSz="1016000">
              <a:tabLst>
                <a:tab pos="3225800" algn="l"/>
              </a:tabLst>
            </a:pPr>
            <a:r>
              <a:rPr lang="ja-JP" altLang="en-US" sz="1000" b="0">
                <a:latin typeface="Meiryo UI" panose="020B0604030504040204" pitchFamily="50" charset="-128"/>
                <a:ea typeface="Meiryo UI" panose="020B0604030504040204" pitchFamily="50" charset="-128"/>
                <a:cs typeface="Meiryo UI" panose="020B0604030504040204" pitchFamily="50" charset="-128"/>
              </a:rPr>
              <a:t>　住所（丁目以下数字）：東京都</a:t>
            </a:r>
            <a:r>
              <a:rPr lang="zh-CN" altLang="en-US" sz="1000" b="0">
                <a:latin typeface="Meiryo UI" panose="020B0604030504040204" pitchFamily="50" charset="-128"/>
                <a:ea typeface="Meiryo UI" panose="020B0604030504040204" pitchFamily="50" charset="-128"/>
                <a:cs typeface="Meiryo UI" panose="020B0604030504040204" pitchFamily="50" charset="-128"/>
              </a:rPr>
              <a:t>千代田区永田町</a:t>
            </a:r>
            <a:r>
              <a:rPr lang="en-US" altLang="zh-CN" sz="1000" b="0">
                <a:latin typeface="Meiryo UI" panose="020B0604030504040204" pitchFamily="50" charset="-128"/>
                <a:ea typeface="Meiryo UI" panose="020B0604030504040204" pitchFamily="50" charset="-128"/>
                <a:cs typeface="Meiryo UI" panose="020B0604030504040204" pitchFamily="50" charset="-128"/>
              </a:rPr>
              <a:t>1-10-1	</a:t>
            </a:r>
            <a:r>
              <a:rPr lang="ja-JP" altLang="en-US" sz="1000" b="0">
                <a:latin typeface="Meiryo UI" panose="020B0604030504040204" pitchFamily="50" charset="-128"/>
                <a:ea typeface="Meiryo UI" panose="020B0604030504040204" pitchFamily="50" charset="-128"/>
                <a:cs typeface="Meiryo UI" panose="020B0604030504040204" pitchFamily="50" charset="-128"/>
              </a:rPr>
              <a:t>郵便番号（区切なし）：</a:t>
            </a:r>
            <a:r>
              <a:rPr lang="en-US" altLang="zh-CN" sz="1000" b="0">
                <a:latin typeface="Meiryo UI" panose="020B0604030504040204" pitchFamily="50" charset="-128"/>
                <a:ea typeface="Meiryo UI" panose="020B0604030504040204" pitchFamily="50" charset="-128"/>
                <a:cs typeface="Meiryo UI" panose="020B0604030504040204" pitchFamily="50" charset="-128"/>
              </a:rPr>
              <a:t>1008924</a:t>
            </a:r>
          </a:p>
          <a:p>
            <a:r>
              <a:rPr lang="ja-JP" altLang="en-US" sz="1000" b="0">
                <a:latin typeface="Meiryo UI" panose="020B0604030504040204" pitchFamily="50" charset="-128"/>
                <a:ea typeface="Meiryo UI" panose="020B0604030504040204" pitchFamily="50" charset="-128"/>
                <a:cs typeface="Meiryo UI" panose="020B0604030504040204" pitchFamily="50" charset="-128"/>
              </a:rPr>
              <a:t>　電話番号（スペース区切）：</a:t>
            </a:r>
            <a:r>
              <a:rPr lang="en-US" altLang="ja-JP" sz="1000" b="0">
                <a:latin typeface="Meiryo UI" panose="020B0604030504040204" pitchFamily="50" charset="-128"/>
                <a:ea typeface="Meiryo UI" panose="020B0604030504040204" pitchFamily="50" charset="-128"/>
                <a:cs typeface="Meiryo UI" panose="020B0604030504040204" pitchFamily="50" charset="-128"/>
              </a:rPr>
              <a:t>03 3581 2331</a:t>
            </a:r>
            <a:endParaRPr kumimoji="1" lang="ja-JP" altLang="en-US" sz="1000" b="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テキスト ボックス 43">
            <a:extLst>
              <a:ext uri="{FF2B5EF4-FFF2-40B4-BE49-F238E27FC236}">
                <a16:creationId xmlns:a16="http://schemas.microsoft.com/office/drawing/2014/main" id="{9057CB2C-2BE3-EB49-832C-256B42D07A6E}"/>
              </a:ext>
            </a:extLst>
          </p:cNvPr>
          <p:cNvSpPr txBox="1"/>
          <p:nvPr/>
        </p:nvSpPr>
        <p:spPr bwMode="auto">
          <a:xfrm>
            <a:off x="2067611" y="6105522"/>
            <a:ext cx="1398748" cy="415466"/>
          </a:xfrm>
          <a:prstGeom prst="rect">
            <a:avLst/>
          </a:prstGeom>
          <a:noFill/>
          <a:ln w="9525" algn="ctr">
            <a:noFill/>
            <a:miter lim="800000"/>
            <a:headEnd/>
            <a:tailEnd/>
          </a:ln>
          <a:effectLst/>
        </p:spPr>
        <p:txBody>
          <a:bodyPr wrap="square" lIns="91406" tIns="45704" rIns="91406" bIns="45704" rtlCol="0">
            <a:spAutoFit/>
          </a:bodyPr>
          <a:lstStyle/>
          <a:p>
            <a:r>
              <a:rPr lang="ja-JP" altLang="en-US" sz="1100" u="sng">
                <a:latin typeface="Meiryo UI" panose="020B0604030504040204" pitchFamily="50" charset="-128"/>
                <a:ea typeface="Meiryo UI" panose="020B0604030504040204" pitchFamily="50" charset="-128"/>
                <a:cs typeface="Meiryo UI" panose="020B0604030504040204" pitchFamily="50" charset="-128"/>
              </a:rPr>
              <a:t>公共施設コード</a:t>
            </a:r>
            <a:endParaRPr kumimoji="1" lang="en-US" altLang="ja-JP" sz="1100" u="sng">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0">
                <a:latin typeface="Meiryo UI" panose="020B0604030504040204" pitchFamily="50" charset="-128"/>
                <a:ea typeface="Meiryo UI" panose="020B0604030504040204" pitchFamily="50" charset="-128"/>
                <a:cs typeface="Meiryo UI" panose="020B0604030504040204" pitchFamily="50" charset="-128"/>
              </a:rPr>
              <a:t>　検討中</a:t>
            </a:r>
            <a:endParaRPr lang="en-US" altLang="ja-JP" sz="1000" b="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テキスト ボックス 44">
            <a:extLst>
              <a:ext uri="{FF2B5EF4-FFF2-40B4-BE49-F238E27FC236}">
                <a16:creationId xmlns:a16="http://schemas.microsoft.com/office/drawing/2014/main" id="{1B620274-EF56-12A5-B378-5063A3175F77}"/>
              </a:ext>
            </a:extLst>
          </p:cNvPr>
          <p:cNvSpPr txBox="1"/>
          <p:nvPr/>
        </p:nvSpPr>
        <p:spPr bwMode="auto">
          <a:xfrm>
            <a:off x="8463931" y="6105522"/>
            <a:ext cx="1097581" cy="584743"/>
          </a:xfrm>
          <a:prstGeom prst="rect">
            <a:avLst/>
          </a:prstGeom>
          <a:noFill/>
          <a:ln w="9525" algn="ctr">
            <a:noFill/>
            <a:miter lim="800000"/>
            <a:headEnd/>
            <a:tailEnd/>
          </a:ln>
          <a:effectLst/>
        </p:spPr>
        <p:txBody>
          <a:bodyPr wrap="square" lIns="91406" tIns="45704" rIns="91406" bIns="45704" rtlCol="0">
            <a:spAutoFit/>
          </a:bodyPr>
          <a:lstStyle/>
          <a:p>
            <a:r>
              <a:rPr lang="ja-JP" altLang="en-US" sz="1200" u="sng">
                <a:latin typeface="Meiryo UI" panose="020B0604030504040204" pitchFamily="50" charset="-128"/>
                <a:ea typeface="Meiryo UI" panose="020B0604030504040204" pitchFamily="50" charset="-128"/>
                <a:cs typeface="Meiryo UI" panose="020B0604030504040204" pitchFamily="50" charset="-128"/>
              </a:rPr>
              <a:t>文字</a:t>
            </a:r>
            <a:endParaRPr kumimoji="1" lang="en-US" altLang="ja-JP" sz="1200" u="sng">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0">
                <a:latin typeface="Meiryo UI" panose="020B0604030504040204" pitchFamily="50" charset="-128"/>
                <a:ea typeface="Meiryo UI" panose="020B0604030504040204" pitchFamily="50" charset="-128"/>
                <a:cs typeface="Meiryo UI" panose="020B0604030504040204" pitchFamily="50" charset="-128"/>
              </a:rPr>
              <a:t>　</a:t>
            </a:r>
            <a:r>
              <a:rPr lang="en-US" altLang="ja-JP" sz="1000" b="0">
                <a:latin typeface="Meiryo UI" panose="020B0604030504040204" pitchFamily="50" charset="-128"/>
                <a:ea typeface="Meiryo UI" panose="020B0604030504040204" pitchFamily="50" charset="-128"/>
                <a:cs typeface="Meiryo UI" panose="020B0604030504040204" pitchFamily="50" charset="-128"/>
              </a:rPr>
              <a:t>JIS</a:t>
            </a:r>
            <a:r>
              <a:rPr lang="ja-JP" altLang="en-US" sz="1000" b="0">
                <a:latin typeface="Meiryo UI" panose="020B0604030504040204" pitchFamily="50" charset="-128"/>
                <a:ea typeface="Meiryo UI" panose="020B0604030504040204" pitchFamily="50" charset="-128"/>
                <a:cs typeface="Meiryo UI" panose="020B0604030504040204" pitchFamily="50" charset="-128"/>
              </a:rPr>
              <a:t> </a:t>
            </a:r>
            <a:r>
              <a:rPr lang="en-US" altLang="ja-JP" sz="1000" b="0">
                <a:latin typeface="Meiryo UI" panose="020B0604030504040204" pitchFamily="50" charset="-128"/>
                <a:ea typeface="Meiryo UI" panose="020B0604030504040204" pitchFamily="50" charset="-128"/>
                <a:cs typeface="Meiryo UI" panose="020B0604030504040204" pitchFamily="50" charset="-128"/>
              </a:rPr>
              <a:t>X</a:t>
            </a:r>
            <a:r>
              <a:rPr lang="ja-JP" altLang="en-US" sz="1000" b="0">
                <a:latin typeface="Meiryo UI" panose="020B0604030504040204" pitchFamily="50" charset="-128"/>
                <a:ea typeface="Meiryo UI" panose="020B0604030504040204" pitchFamily="50" charset="-128"/>
                <a:cs typeface="Meiryo UI" panose="020B0604030504040204" pitchFamily="50" charset="-128"/>
              </a:rPr>
              <a:t> </a:t>
            </a:r>
            <a:r>
              <a:rPr lang="en-US" altLang="ja-JP" sz="1000" b="0">
                <a:latin typeface="Meiryo UI" panose="020B0604030504040204" pitchFamily="50" charset="-128"/>
                <a:ea typeface="Meiryo UI" panose="020B0604030504040204" pitchFamily="50" charset="-128"/>
                <a:cs typeface="Meiryo UI" panose="020B0604030504040204" pitchFamily="50" charset="-128"/>
              </a:rPr>
              <a:t>0213</a:t>
            </a:r>
            <a:r>
              <a:rPr lang="ja-JP" altLang="en-US" sz="1000" b="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b="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0">
                <a:latin typeface="Meiryo UI" panose="020B0604030504040204" pitchFamily="50" charset="-128"/>
                <a:ea typeface="Meiryo UI" panose="020B0604030504040204" pitchFamily="50" charset="-128"/>
                <a:cs typeface="Meiryo UI" panose="020B0604030504040204" pitchFamily="50" charset="-128"/>
              </a:rPr>
              <a:t>　</a:t>
            </a:r>
            <a:r>
              <a:rPr lang="en-US" altLang="ja-JP" sz="1000" b="0">
                <a:latin typeface="Meiryo UI" panose="020B0604030504040204" pitchFamily="50" charset="-128"/>
                <a:ea typeface="Meiryo UI" panose="020B0604030504040204" pitchFamily="50" charset="-128"/>
                <a:cs typeface="Meiryo UI" panose="020B0604030504040204" pitchFamily="50" charset="-128"/>
              </a:rPr>
              <a:t>UTF-8</a:t>
            </a:r>
          </a:p>
        </p:txBody>
      </p:sp>
      <p:sp>
        <p:nvSpPr>
          <p:cNvPr id="46" name="テキスト ボックス 45">
            <a:extLst>
              <a:ext uri="{FF2B5EF4-FFF2-40B4-BE49-F238E27FC236}">
                <a16:creationId xmlns:a16="http://schemas.microsoft.com/office/drawing/2014/main" id="{DAFC9D49-7C15-B9FD-4B6C-6ECD4BCB693F}"/>
              </a:ext>
            </a:extLst>
          </p:cNvPr>
          <p:cNvSpPr txBox="1"/>
          <p:nvPr/>
        </p:nvSpPr>
        <p:spPr bwMode="auto">
          <a:xfrm>
            <a:off x="632519" y="5320474"/>
            <a:ext cx="8928993" cy="738631"/>
          </a:xfrm>
          <a:prstGeom prst="rect">
            <a:avLst/>
          </a:prstGeom>
          <a:noFill/>
          <a:ln w="9525" algn="ctr">
            <a:solidFill>
              <a:schemeClr val="tx1"/>
            </a:solidFill>
            <a:miter lim="800000"/>
            <a:headEnd/>
            <a:tailEnd/>
          </a:ln>
          <a:effectLst/>
        </p:spPr>
        <p:txBody>
          <a:bodyPr wrap="square" lIns="91406" tIns="45704" rIns="91406" bIns="45704" rtlCol="0">
            <a:spAutoFit/>
          </a:bodyPr>
          <a:lstStyle/>
          <a:p>
            <a:r>
              <a:rPr kumimoji="1" lang="ja-JP" altLang="en-US" sz="1200" u="sng">
                <a:latin typeface="Meiryo UI" panose="020B0604030504040204" pitchFamily="50" charset="-128"/>
                <a:ea typeface="Meiryo UI" panose="020B0604030504040204" pitchFamily="50" charset="-128"/>
                <a:cs typeface="Meiryo UI" panose="020B0604030504040204" pitchFamily="50" charset="-128"/>
              </a:rPr>
              <a:t>共通語彙基盤</a:t>
            </a:r>
            <a:endParaRPr kumimoji="1" lang="en-US" altLang="ja-JP" sz="1200" u="sng">
              <a:latin typeface="Meiryo UI" panose="020B0604030504040204" pitchFamily="50" charset="-128"/>
              <a:ea typeface="Meiryo UI" panose="020B0604030504040204" pitchFamily="50" charset="-128"/>
              <a:cs typeface="Meiryo UI" panose="020B0604030504040204" pitchFamily="50" charset="-128"/>
            </a:endParaRPr>
          </a:p>
          <a:p>
            <a:r>
              <a:rPr lang="en-US" altLang="ja-JP" sz="1000" b="0">
                <a:latin typeface="Meiryo UI" panose="020B0604030504040204" pitchFamily="50" charset="-128"/>
                <a:ea typeface="Meiryo UI" panose="020B0604030504040204" pitchFamily="50" charset="-128"/>
                <a:cs typeface="Meiryo UI" panose="020B0604030504040204" pitchFamily="50" charset="-128"/>
              </a:rPr>
              <a:t>ID</a:t>
            </a:r>
            <a:r>
              <a:rPr lang="ja-JP" altLang="en-US" sz="1000" b="0">
                <a:latin typeface="Meiryo UI" panose="020B0604030504040204" pitchFamily="50" charset="-128"/>
                <a:ea typeface="Meiryo UI" panose="020B0604030504040204" pitchFamily="50" charset="-128"/>
                <a:cs typeface="Meiryo UI" panose="020B0604030504040204" pitchFamily="50" charset="-128"/>
              </a:rPr>
              <a:t>　</a:t>
            </a:r>
            <a:r>
              <a:rPr lang="en-US" altLang="ja-JP" sz="1000" b="0">
                <a:latin typeface="Meiryo UI" panose="020B0604030504040204" pitchFamily="50" charset="-128"/>
                <a:ea typeface="Meiryo UI" panose="020B0604030504040204" pitchFamily="50" charset="-128"/>
                <a:cs typeface="Meiryo UI" panose="020B0604030504040204" pitchFamily="50" charset="-128"/>
              </a:rPr>
              <a:t>ID</a:t>
            </a:r>
            <a:r>
              <a:rPr lang="ja-JP" altLang="en-US" sz="1000" b="0">
                <a:latin typeface="Meiryo UI" panose="020B0604030504040204" pitchFamily="50" charset="-128"/>
                <a:ea typeface="Meiryo UI" panose="020B0604030504040204" pitchFamily="50" charset="-128"/>
                <a:cs typeface="Meiryo UI" panose="020B0604030504040204" pitchFamily="50" charset="-128"/>
              </a:rPr>
              <a:t>体系　アクセス　アクセス区間　イベント　イベントスケジュール　コード　コードリスト　コード制約　サービス　事物　人　人数　住所　価格　制約　単位コード　参照　名称　土地　地物　場所　定期スケジュール　実体　対象　座標　建物　数量　文書　施設　施設関連　日付　日時　期間　期間スケジュール　期間制約　業務組織　概念　氏名　法人　活動　状況　範囲制約　組織　組織関連　設備　詳細スケジュール　詳細スケジュール規則　連絡先　金額　関与　電話番号　面積　駐車場</a:t>
            </a:r>
            <a:endParaRPr kumimoji="1" lang="ja-JP" altLang="en-US" sz="1000" b="0">
              <a:latin typeface="Meiryo UI" panose="020B0604030504040204" pitchFamily="50" charset="-128"/>
              <a:ea typeface="Meiryo UI" panose="020B0604030504040204" pitchFamily="50" charset="-128"/>
              <a:cs typeface="Meiryo UI" panose="020B0604030504040204" pitchFamily="50" charset="-128"/>
            </a:endParaRPr>
          </a:p>
        </p:txBody>
      </p:sp>
      <p:pic>
        <p:nvPicPr>
          <p:cNvPr id="47" name="図 46">
            <a:extLst>
              <a:ext uri="{FF2B5EF4-FFF2-40B4-BE49-F238E27FC236}">
                <a16:creationId xmlns:a16="http://schemas.microsoft.com/office/drawing/2014/main" id="{B3F6CDA0-54CD-9D51-898F-791151E0CEA1}"/>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l="25544" r="24527"/>
          <a:stretch/>
        </p:blipFill>
        <p:spPr>
          <a:xfrm>
            <a:off x="1136576" y="1248283"/>
            <a:ext cx="2175221" cy="3980917"/>
          </a:xfrm>
          <a:prstGeom prst="rect">
            <a:avLst/>
          </a:prstGeom>
        </p:spPr>
      </p:pic>
      <p:graphicFrame>
        <p:nvGraphicFramePr>
          <p:cNvPr id="48" name="表 47">
            <a:extLst>
              <a:ext uri="{FF2B5EF4-FFF2-40B4-BE49-F238E27FC236}">
                <a16:creationId xmlns:a16="http://schemas.microsoft.com/office/drawing/2014/main" id="{4DFA35D3-310C-C853-DB06-8FA45598ED73}"/>
              </a:ext>
            </a:extLst>
          </p:cNvPr>
          <p:cNvGraphicFramePr>
            <a:graphicFrameLocks noGrp="1"/>
          </p:cNvGraphicFramePr>
          <p:nvPr>
            <p:extLst>
              <p:ext uri="{D42A27DB-BD31-4B8C-83A1-F6EECF244321}">
                <p14:modId xmlns:p14="http://schemas.microsoft.com/office/powerpoint/2010/main" val="3926287827"/>
              </p:ext>
            </p:extLst>
          </p:nvPr>
        </p:nvGraphicFramePr>
        <p:xfrm>
          <a:off x="4455441" y="1348507"/>
          <a:ext cx="5351545" cy="3813402"/>
        </p:xfrm>
        <a:graphic>
          <a:graphicData uri="http://schemas.openxmlformats.org/drawingml/2006/table">
            <a:tbl>
              <a:tblPr>
                <a:tableStyleId>{5940675A-B579-460E-94D1-54222C63F5DA}</a:tableStyleId>
              </a:tblPr>
              <a:tblGrid>
                <a:gridCol w="1984819">
                  <a:extLst>
                    <a:ext uri="{9D8B030D-6E8A-4147-A177-3AD203B41FA5}">
                      <a16:colId xmlns:a16="http://schemas.microsoft.com/office/drawing/2014/main" val="20000"/>
                    </a:ext>
                  </a:extLst>
                </a:gridCol>
                <a:gridCol w="3366726">
                  <a:extLst>
                    <a:ext uri="{9D8B030D-6E8A-4147-A177-3AD203B41FA5}">
                      <a16:colId xmlns:a16="http://schemas.microsoft.com/office/drawing/2014/main" val="20001"/>
                    </a:ext>
                  </a:extLst>
                </a:gridCol>
              </a:tblGrid>
              <a:tr h="126533">
                <a:tc>
                  <a:txBody>
                    <a:bodyPr/>
                    <a:lstStyle/>
                    <a:p>
                      <a:pPr algn="l" fontAlgn="ctr"/>
                      <a:r>
                        <a:rPr lang="ja-JP" altLang="en-US" sz="1000" u="none" strike="noStrike">
                          <a:effectLst/>
                          <a:latin typeface="ＭＳ Ｐゴシック" panose="020B0600070205080204" pitchFamily="50" charset="-128"/>
                          <a:ea typeface="ＭＳ Ｐゴシック" panose="020B0600070205080204" pitchFamily="50" charset="-128"/>
                        </a:rPr>
                        <a:t>全国地方公共団体コード</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174" marB="3600" anchor="ctr">
                    <a:solidFill>
                      <a:schemeClr val="accent6">
                        <a:lumMod val="20000"/>
                        <a:lumOff val="80000"/>
                      </a:schemeClr>
                    </a:solidFill>
                  </a:tcPr>
                </a:tc>
                <a:tc>
                  <a:txBody>
                    <a:bodyPr/>
                    <a:lstStyle/>
                    <a:p>
                      <a:pPr algn="l" fontAlgn="ctr"/>
                      <a:r>
                        <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rPr>
                        <a:t>131016</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174" marB="3600" anchor="ctr">
                    <a:solidFill>
                      <a:schemeClr val="accent6">
                        <a:lumMod val="20000"/>
                        <a:lumOff val="80000"/>
                      </a:schemeClr>
                    </a:solidFill>
                  </a:tcPr>
                </a:tc>
                <a:extLst>
                  <a:ext uri="{0D108BD9-81ED-4DB2-BD59-A6C34878D82A}">
                    <a16:rowId xmlns:a16="http://schemas.microsoft.com/office/drawing/2014/main" val="10000"/>
                  </a:ext>
                </a:extLst>
              </a:tr>
              <a:tr h="126533">
                <a:tc>
                  <a:txBody>
                    <a:bodyPr/>
                    <a:lstStyle/>
                    <a:p>
                      <a:pPr algn="l" fontAlgn="ctr"/>
                      <a:r>
                        <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rPr>
                        <a:t>ID</a:t>
                      </a:r>
                      <a:endParaRPr 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174" marB="3600" anchor="ctr">
                    <a:solidFill>
                      <a:schemeClr val="accent5">
                        <a:lumMod val="20000"/>
                        <a:lumOff val="80000"/>
                      </a:schemeClr>
                    </a:solidFill>
                  </a:tcPr>
                </a:tc>
                <a:tc>
                  <a:txBody>
                    <a:bodyPr/>
                    <a:lstStyle/>
                    <a:p>
                      <a:pPr algn="l"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（地方公共団体内で一意の</a:t>
                      </a:r>
                      <a:r>
                        <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rPr>
                        <a:t>ID</a:t>
                      </a:r>
                      <a:r>
                        <a:rPr lang="ja-JP" altLang="en-US" sz="1000" b="0" i="0" u="none" strike="noStrike" err="1">
                          <a:solidFill>
                            <a:srgbClr val="000000"/>
                          </a:solidFill>
                          <a:effectLst/>
                          <a:latin typeface="ＭＳ Ｐゴシック" panose="020B0600070205080204" pitchFamily="50" charset="-128"/>
                          <a:ea typeface="ＭＳ Ｐゴシック" panose="020B0600070205080204" pitchFamily="50" charset="-128"/>
                        </a:rPr>
                        <a:t>を附</a:t>
                      </a: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番）</a:t>
                      </a:r>
                      <a:endParaRPr 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174" marB="3600" anchor="ctr">
                    <a:solidFill>
                      <a:schemeClr val="accent5">
                        <a:lumMod val="20000"/>
                        <a:lumOff val="80000"/>
                      </a:schemeClr>
                    </a:solidFill>
                  </a:tcPr>
                </a:tc>
                <a:extLst>
                  <a:ext uri="{0D108BD9-81ED-4DB2-BD59-A6C34878D82A}">
                    <a16:rowId xmlns:a16="http://schemas.microsoft.com/office/drawing/2014/main" val="10001"/>
                  </a:ext>
                </a:extLst>
              </a:tr>
              <a:tr h="126533">
                <a:tc>
                  <a:txBody>
                    <a:bodyPr/>
                    <a:lstStyle/>
                    <a:p>
                      <a:pPr algn="l" fontAlgn="ctr"/>
                      <a:r>
                        <a:rPr lang="ja-JP" altLang="en-US" sz="1000" u="none" strike="noStrike">
                          <a:effectLst/>
                          <a:latin typeface="ＭＳ Ｐゴシック" panose="020B0600070205080204" pitchFamily="50" charset="-128"/>
                          <a:ea typeface="ＭＳ Ｐゴシック" panose="020B0600070205080204" pitchFamily="50" charset="-128"/>
                        </a:rPr>
                        <a:t>地方公共団体名</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174" marB="3600" anchor="ctr">
                    <a:solidFill>
                      <a:schemeClr val="accent6">
                        <a:lumMod val="20000"/>
                        <a:lumOff val="80000"/>
                      </a:schemeClr>
                    </a:solidFill>
                  </a:tcPr>
                </a:tc>
                <a:tc>
                  <a:txBody>
                    <a:bodyPr/>
                    <a:lstStyle/>
                    <a:p>
                      <a:pPr algn="l"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東京都千代田区</a:t>
                      </a:r>
                    </a:p>
                  </a:txBody>
                  <a:tcPr marL="36000" marR="36000" marT="3174" marB="3600" anchor="ctr">
                    <a:solidFill>
                      <a:schemeClr val="accent6">
                        <a:lumMod val="20000"/>
                        <a:lumOff val="80000"/>
                      </a:schemeClr>
                    </a:solidFill>
                  </a:tcPr>
                </a:tc>
                <a:extLst>
                  <a:ext uri="{0D108BD9-81ED-4DB2-BD59-A6C34878D82A}">
                    <a16:rowId xmlns:a16="http://schemas.microsoft.com/office/drawing/2014/main" val="10002"/>
                  </a:ext>
                </a:extLst>
              </a:tr>
              <a:tr h="126533">
                <a:tc>
                  <a:txBody>
                    <a:bodyPr/>
                    <a:lstStyle/>
                    <a:p>
                      <a:pPr algn="l"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174" marB="3600" anchor="ctr">
                    <a:solidFill>
                      <a:schemeClr val="accent6">
                        <a:lumMod val="20000"/>
                        <a:lumOff val="80000"/>
                      </a:schemeClr>
                    </a:solidFill>
                  </a:tcPr>
                </a:tc>
                <a:tc>
                  <a:txBody>
                    <a:bodyPr/>
                    <a:lstStyle/>
                    <a:p>
                      <a:pPr algn="l"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174" marB="3600" anchor="ctr">
                    <a:solidFill>
                      <a:schemeClr val="accent6">
                        <a:lumMod val="20000"/>
                        <a:lumOff val="80000"/>
                      </a:schemeClr>
                    </a:solidFill>
                  </a:tcPr>
                </a:tc>
                <a:extLst>
                  <a:ext uri="{0D108BD9-81ED-4DB2-BD59-A6C34878D82A}">
                    <a16:rowId xmlns:a16="http://schemas.microsoft.com/office/drawing/2014/main" val="10003"/>
                  </a:ext>
                </a:extLst>
              </a:tr>
              <a:tr h="126533">
                <a:tc>
                  <a:txBody>
                    <a:bodyPr/>
                    <a:lstStyle/>
                    <a:p>
                      <a:pPr algn="l" fontAlgn="ctr"/>
                      <a:r>
                        <a:rPr lang="ja-JP" altLang="en-US" sz="1000" u="none" strike="noStrike">
                          <a:effectLst/>
                          <a:latin typeface="ＭＳ Ｐゴシック" panose="020B0600070205080204" pitchFamily="50" charset="-128"/>
                          <a:ea typeface="ＭＳ Ｐゴシック" panose="020B0600070205080204" pitchFamily="50" charset="-128"/>
                        </a:rPr>
                        <a:t>名称</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174" marB="3600" anchor="ctr">
                    <a:solidFill>
                      <a:schemeClr val="accent5">
                        <a:lumMod val="20000"/>
                        <a:lumOff val="80000"/>
                      </a:schemeClr>
                    </a:solidFill>
                  </a:tcPr>
                </a:tc>
                <a:tc>
                  <a:txBody>
                    <a:bodyPr/>
                    <a:lstStyle/>
                    <a:p>
                      <a:pPr algn="l" fontAlgn="ctr"/>
                      <a:r>
                        <a:rPr lang="zh-CN" altLang="en-US" sz="1000">
                          <a:latin typeface="ＭＳ Ｐゴシック" panose="020B0600070205080204" pitchFamily="50" charset="-128"/>
                          <a:ea typeface="ＭＳ Ｐゴシック" panose="020B0600070205080204" pitchFamily="50" charset="-128"/>
                        </a:rPr>
                        <a:t>国立国会図書館</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174" marB="3600" anchor="ctr">
                    <a:solidFill>
                      <a:schemeClr val="accent5">
                        <a:lumMod val="20000"/>
                        <a:lumOff val="80000"/>
                      </a:schemeClr>
                    </a:solidFill>
                  </a:tcPr>
                </a:tc>
                <a:extLst>
                  <a:ext uri="{0D108BD9-81ED-4DB2-BD59-A6C34878D82A}">
                    <a16:rowId xmlns:a16="http://schemas.microsoft.com/office/drawing/2014/main" val="10004"/>
                  </a:ext>
                </a:extLst>
              </a:tr>
              <a:tr h="126533">
                <a:tc>
                  <a:txBody>
                    <a:bodyPr/>
                    <a:lstStyle/>
                    <a:p>
                      <a:pPr algn="l" fontAlgn="ctr"/>
                      <a:r>
                        <a:rPr lang="ja-JP" altLang="en-US" sz="1000" u="none" strike="noStrike">
                          <a:effectLst/>
                          <a:latin typeface="ＭＳ Ｐゴシック" panose="020B0600070205080204" pitchFamily="50" charset="-128"/>
                          <a:ea typeface="ＭＳ Ｐゴシック" panose="020B0600070205080204" pitchFamily="50" charset="-128"/>
                        </a:rPr>
                        <a:t>名称</a:t>
                      </a:r>
                      <a:r>
                        <a:rPr lang="en-US" altLang="ja-JP" sz="1000" u="none" strike="noStrike">
                          <a:effectLst/>
                          <a:latin typeface="ＭＳ Ｐゴシック" panose="020B0600070205080204" pitchFamily="50" charset="-128"/>
                          <a:ea typeface="ＭＳ Ｐゴシック" panose="020B0600070205080204" pitchFamily="50" charset="-128"/>
                        </a:rPr>
                        <a:t>_</a:t>
                      </a:r>
                      <a:r>
                        <a:rPr lang="ja-JP" altLang="en-US" sz="1000" u="none" strike="noStrike">
                          <a:effectLst/>
                          <a:latin typeface="ＭＳ Ｐゴシック" panose="020B0600070205080204" pitchFamily="50" charset="-128"/>
                          <a:ea typeface="ＭＳ Ｐゴシック" panose="020B0600070205080204" pitchFamily="50" charset="-128"/>
                        </a:rPr>
                        <a:t>カナ</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174" marB="3600" anchor="ctr">
                    <a:solidFill>
                      <a:schemeClr val="accent5">
                        <a:lumMod val="20000"/>
                        <a:lumOff val="80000"/>
                      </a:schemeClr>
                    </a:solidFill>
                  </a:tcPr>
                </a:tc>
                <a:tc>
                  <a:txBody>
                    <a:bodyPr/>
                    <a:lstStyle/>
                    <a:p>
                      <a:pPr algn="l"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コクリツコッカイトショカン</a:t>
                      </a:r>
                    </a:p>
                  </a:txBody>
                  <a:tcPr marL="36000" marR="36000" marT="3174" marB="3600" anchor="ctr">
                    <a:solidFill>
                      <a:schemeClr val="accent5">
                        <a:lumMod val="20000"/>
                        <a:lumOff val="80000"/>
                      </a:schemeClr>
                    </a:solidFill>
                  </a:tcPr>
                </a:tc>
                <a:extLst>
                  <a:ext uri="{0D108BD9-81ED-4DB2-BD59-A6C34878D82A}">
                    <a16:rowId xmlns:a16="http://schemas.microsoft.com/office/drawing/2014/main" val="10005"/>
                  </a:ext>
                </a:extLst>
              </a:tr>
              <a:tr h="126533">
                <a:tc>
                  <a:txBody>
                    <a:bodyPr/>
                    <a:lstStyle/>
                    <a:p>
                      <a:pPr algn="l" fontAlgn="ctr"/>
                      <a:r>
                        <a:rPr lang="ja-JP" altLang="en-US" sz="1000" u="none" strike="noStrike">
                          <a:effectLst/>
                          <a:latin typeface="ＭＳ Ｐゴシック" panose="020B0600070205080204" pitchFamily="50" charset="-128"/>
                          <a:ea typeface="ＭＳ Ｐゴシック" panose="020B0600070205080204" pitchFamily="50" charset="-128"/>
                        </a:rPr>
                        <a:t>名称</a:t>
                      </a:r>
                      <a:r>
                        <a:rPr lang="en-US" altLang="ja-JP" sz="1000" u="none" strike="noStrike">
                          <a:effectLst/>
                          <a:latin typeface="ＭＳ Ｐゴシック" panose="020B0600070205080204" pitchFamily="50" charset="-128"/>
                          <a:ea typeface="ＭＳ Ｐゴシック" panose="020B0600070205080204" pitchFamily="50" charset="-128"/>
                        </a:rPr>
                        <a:t>_</a:t>
                      </a:r>
                      <a:r>
                        <a:rPr lang="ja-JP" altLang="en-US" sz="1000" u="none" strike="noStrike">
                          <a:effectLst/>
                          <a:latin typeface="ＭＳ Ｐゴシック" panose="020B0600070205080204" pitchFamily="50" charset="-128"/>
                          <a:ea typeface="ＭＳ Ｐゴシック" panose="020B0600070205080204" pitchFamily="50" charset="-128"/>
                        </a:rPr>
                        <a:t>通称</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174" marB="3600" anchor="ctr">
                    <a:solidFill>
                      <a:schemeClr val="accent5">
                        <a:lumMod val="20000"/>
                        <a:lumOff val="80000"/>
                      </a:schemeClr>
                    </a:solidFill>
                  </a:tcPr>
                </a:tc>
                <a:tc>
                  <a:txBody>
                    <a:bodyPr/>
                    <a:lstStyle/>
                    <a:p>
                      <a:pPr algn="l" fontAlgn="ctr"/>
                      <a:r>
                        <a:rPr lang="zh-CN" altLang="en-US" sz="1000">
                          <a:latin typeface="ＭＳ Ｐゴシック" panose="020B0600070205080204" pitchFamily="50" charset="-128"/>
                          <a:ea typeface="ＭＳ Ｐゴシック" panose="020B0600070205080204" pitchFamily="50" charset="-128"/>
                        </a:rPr>
                        <a:t>国会図書館</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174" marB="3600" anchor="ctr">
                    <a:solidFill>
                      <a:schemeClr val="accent5">
                        <a:lumMod val="20000"/>
                        <a:lumOff val="80000"/>
                      </a:schemeClr>
                    </a:solidFill>
                  </a:tcPr>
                </a:tc>
                <a:extLst>
                  <a:ext uri="{0D108BD9-81ED-4DB2-BD59-A6C34878D82A}">
                    <a16:rowId xmlns:a16="http://schemas.microsoft.com/office/drawing/2014/main" val="10006"/>
                  </a:ext>
                </a:extLst>
              </a:tr>
              <a:tr h="126533">
                <a:tc>
                  <a:txBody>
                    <a:bodyPr/>
                    <a:lstStyle/>
                    <a:p>
                      <a:pPr algn="l" fontAlgn="ctr"/>
                      <a:r>
                        <a:rPr lang="en-US" altLang="ja-JP" sz="1000" u="none" strike="noStrike">
                          <a:effectLst/>
                          <a:latin typeface="ＭＳ Ｐゴシック" panose="020B0600070205080204" pitchFamily="50" charset="-128"/>
                          <a:ea typeface="ＭＳ Ｐゴシック" panose="020B0600070205080204" pitchFamily="50" charset="-128"/>
                        </a:rPr>
                        <a:t>POI</a:t>
                      </a:r>
                      <a:r>
                        <a:rPr lang="ja-JP" altLang="en-US" sz="1000" u="none" strike="noStrike">
                          <a:effectLst/>
                          <a:latin typeface="ＭＳ Ｐゴシック" panose="020B0600070205080204" pitchFamily="50" charset="-128"/>
                          <a:ea typeface="ＭＳ Ｐゴシック" panose="020B0600070205080204" pitchFamily="50" charset="-128"/>
                        </a:rPr>
                        <a:t>コード</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174" marB="3600" anchor="ctr">
                    <a:solidFill>
                      <a:schemeClr val="accent5">
                        <a:lumMod val="20000"/>
                        <a:lumOff val="80000"/>
                      </a:schemeClr>
                    </a:solidFill>
                  </a:tcPr>
                </a:tc>
                <a:tc>
                  <a:txBody>
                    <a:bodyPr/>
                    <a:lstStyle/>
                    <a:p>
                      <a:pPr algn="l"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（公共施設の</a:t>
                      </a:r>
                      <a:r>
                        <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rPr>
                        <a:t>POI</a:t>
                      </a: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コードを記載）</a:t>
                      </a:r>
                    </a:p>
                  </a:txBody>
                  <a:tcPr marL="36000" marR="36000" marT="3174" marB="3600" anchor="ctr">
                    <a:solidFill>
                      <a:schemeClr val="accent5">
                        <a:lumMod val="20000"/>
                        <a:lumOff val="80000"/>
                      </a:schemeClr>
                    </a:solidFill>
                  </a:tcPr>
                </a:tc>
                <a:extLst>
                  <a:ext uri="{0D108BD9-81ED-4DB2-BD59-A6C34878D82A}">
                    <a16:rowId xmlns:a16="http://schemas.microsoft.com/office/drawing/2014/main" val="10007"/>
                  </a:ext>
                </a:extLst>
              </a:tr>
              <a:tr h="126533">
                <a:tc>
                  <a:txBody>
                    <a:bodyPr/>
                    <a:lstStyle/>
                    <a:p>
                      <a:pPr algn="l"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所在地</a:t>
                      </a:r>
                    </a:p>
                  </a:txBody>
                  <a:tcPr marL="36000" marR="36000" marT="3174" marB="3600" anchor="ctr">
                    <a:solidFill>
                      <a:schemeClr val="accent6">
                        <a:lumMod val="20000"/>
                        <a:lumOff val="80000"/>
                      </a:schemeClr>
                    </a:solidFill>
                  </a:tcPr>
                </a:tc>
                <a:tc>
                  <a:txBody>
                    <a:bodyPr/>
                    <a:lstStyle/>
                    <a:p>
                      <a:pPr marL="0" marR="0" lvl="0" indent="0" algn="l" defTabSz="914063" rtl="0" eaLnBrk="1" fontAlgn="ctr" latinLnBrk="0" hangingPunct="1">
                        <a:lnSpc>
                          <a:spcPct val="100000"/>
                        </a:lnSpc>
                        <a:spcBef>
                          <a:spcPts val="0"/>
                        </a:spcBef>
                        <a:spcAft>
                          <a:spcPts val="0"/>
                        </a:spcAft>
                        <a:buClrTx/>
                        <a:buSzTx/>
                        <a:buFontTx/>
                        <a:buNone/>
                        <a:tabLst/>
                        <a:defRPr/>
                      </a:pPr>
                      <a:r>
                        <a:rPr lang="ja-JP" altLang="en-US" sz="1000" b="0">
                          <a:latin typeface="ＭＳ Ｐゴシック" panose="020B0600070205080204" pitchFamily="50" charset="-128"/>
                          <a:ea typeface="ＭＳ Ｐゴシック" panose="020B0600070205080204" pitchFamily="50" charset="-128"/>
                        </a:rPr>
                        <a:t>住所を</a:t>
                      </a:r>
                      <a:r>
                        <a:rPr lang="en-US" altLang="ja-JP" sz="1000" b="0">
                          <a:latin typeface="ＭＳ Ｐゴシック" panose="020B0600070205080204" pitchFamily="50" charset="-128"/>
                          <a:ea typeface="ＭＳ Ｐゴシック" panose="020B0600070205080204" pitchFamily="50" charset="-128"/>
                        </a:rPr>
                        <a:t>4</a:t>
                      </a:r>
                      <a:r>
                        <a:rPr lang="ja-JP" altLang="en-US" sz="1000" b="0">
                          <a:latin typeface="ＭＳ Ｐゴシック" panose="020B0600070205080204" pitchFamily="50" charset="-128"/>
                          <a:ea typeface="ＭＳ Ｐゴシック" panose="020B0600070205080204" pitchFamily="50" charset="-128"/>
                        </a:rPr>
                        <a:t>分割で記載（例：東京都</a:t>
                      </a:r>
                      <a:r>
                        <a:rPr lang="en-US" altLang="ja-JP" sz="1000" b="0">
                          <a:latin typeface="ＭＳ Ｐゴシック" panose="020B0600070205080204" pitchFamily="50" charset="-128"/>
                          <a:ea typeface="ＭＳ Ｐゴシック" panose="020B0600070205080204" pitchFamily="50" charset="-128"/>
                        </a:rPr>
                        <a:t>/</a:t>
                      </a:r>
                      <a:r>
                        <a:rPr lang="zh-CN" altLang="en-US" sz="1000" b="0">
                          <a:latin typeface="ＭＳ Ｐゴシック" panose="020B0600070205080204" pitchFamily="50" charset="-128"/>
                          <a:ea typeface="ＭＳ Ｐゴシック" panose="020B0600070205080204" pitchFamily="50" charset="-128"/>
                        </a:rPr>
                        <a:t>千代田区</a:t>
                      </a:r>
                      <a:r>
                        <a:rPr lang="en-US" altLang="zh-CN" sz="1000" b="0">
                          <a:latin typeface="ＭＳ Ｐゴシック" panose="020B0600070205080204" pitchFamily="50" charset="-128"/>
                          <a:ea typeface="ＭＳ Ｐゴシック" panose="020B0600070205080204" pitchFamily="50" charset="-128"/>
                        </a:rPr>
                        <a:t>/</a:t>
                      </a:r>
                      <a:r>
                        <a:rPr lang="zh-CN" altLang="en-US" sz="1000" b="0">
                          <a:latin typeface="ＭＳ Ｐゴシック" panose="020B0600070205080204" pitchFamily="50" charset="-128"/>
                          <a:ea typeface="ＭＳ Ｐゴシック" panose="020B0600070205080204" pitchFamily="50" charset="-128"/>
                        </a:rPr>
                        <a:t>永田町</a:t>
                      </a:r>
                      <a:r>
                        <a:rPr lang="en-US" altLang="zh-CN" sz="1000" b="0">
                          <a:latin typeface="ＭＳ Ｐゴシック" panose="020B0600070205080204" pitchFamily="50" charset="-128"/>
                          <a:ea typeface="ＭＳ Ｐゴシック" panose="020B0600070205080204" pitchFamily="50" charset="-128"/>
                        </a:rPr>
                        <a:t>/1-10-1</a:t>
                      </a:r>
                      <a:r>
                        <a:rPr lang="ja-JP" altLang="en-US" sz="1000" b="0">
                          <a:latin typeface="ＭＳ Ｐゴシック" panose="020B0600070205080204" pitchFamily="50" charset="-128"/>
                          <a:ea typeface="ＭＳ Ｐゴシック" panose="020B0600070205080204" pitchFamily="50" charset="-128"/>
                        </a:rPr>
                        <a:t>）</a:t>
                      </a:r>
                      <a:endParaRPr lang="en-US" altLang="ja-JP" sz="1000" b="0">
                        <a:latin typeface="ＭＳ Ｐゴシック" panose="020B0600070205080204" pitchFamily="50" charset="-128"/>
                        <a:ea typeface="ＭＳ Ｐゴシック" panose="020B0600070205080204" pitchFamily="50" charset="-128"/>
                      </a:endParaRPr>
                    </a:p>
                  </a:txBody>
                  <a:tcPr marL="36000" marR="36000" marT="3174" marB="3600" anchor="ctr">
                    <a:solidFill>
                      <a:schemeClr val="accent6">
                        <a:lumMod val="20000"/>
                        <a:lumOff val="80000"/>
                      </a:schemeClr>
                    </a:solidFill>
                  </a:tcPr>
                </a:tc>
                <a:extLst>
                  <a:ext uri="{0D108BD9-81ED-4DB2-BD59-A6C34878D82A}">
                    <a16:rowId xmlns:a16="http://schemas.microsoft.com/office/drawing/2014/main" val="10008"/>
                  </a:ext>
                </a:extLst>
              </a:tr>
              <a:tr h="126533">
                <a:tc>
                  <a:txBody>
                    <a:bodyPr/>
                    <a:lstStyle/>
                    <a:p>
                      <a:pPr algn="l" fontAlgn="ctr"/>
                      <a:r>
                        <a:rPr lang="ja-JP" altLang="en-US" sz="1000" u="none" strike="noStrike">
                          <a:effectLst/>
                          <a:latin typeface="ＭＳ Ｐゴシック" panose="020B0600070205080204" pitchFamily="50" charset="-128"/>
                          <a:ea typeface="ＭＳ Ｐゴシック" panose="020B0600070205080204" pitchFamily="50" charset="-128"/>
                        </a:rPr>
                        <a:t>方書</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174" marB="3600" anchor="ctr">
                    <a:solidFill>
                      <a:schemeClr val="accent6">
                        <a:lumMod val="20000"/>
                        <a:lumOff val="80000"/>
                      </a:schemeClr>
                    </a:solidFill>
                  </a:tcPr>
                </a:tc>
                <a:tc>
                  <a:txBody>
                    <a:bodyPr/>
                    <a:lstStyle/>
                    <a:p>
                      <a:pPr algn="l"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（ビル名等）</a:t>
                      </a:r>
                    </a:p>
                  </a:txBody>
                  <a:tcPr marL="36000" marR="36000" marT="3174" marB="3600" anchor="ctr">
                    <a:solidFill>
                      <a:schemeClr val="accent6">
                        <a:lumMod val="20000"/>
                        <a:lumOff val="80000"/>
                      </a:schemeClr>
                    </a:solidFill>
                  </a:tcPr>
                </a:tc>
                <a:extLst>
                  <a:ext uri="{0D108BD9-81ED-4DB2-BD59-A6C34878D82A}">
                    <a16:rowId xmlns:a16="http://schemas.microsoft.com/office/drawing/2014/main" val="10009"/>
                  </a:ext>
                </a:extLst>
              </a:tr>
              <a:tr h="126533">
                <a:tc>
                  <a:txBody>
                    <a:bodyPr/>
                    <a:lstStyle/>
                    <a:p>
                      <a:pPr algn="l" fontAlgn="ctr"/>
                      <a:r>
                        <a:rPr lang="ja-JP" altLang="en-US" sz="1000" u="none" strike="noStrike">
                          <a:effectLst/>
                          <a:latin typeface="ＭＳ Ｐゴシック" panose="020B0600070205080204" pitchFamily="50" charset="-128"/>
                          <a:ea typeface="ＭＳ Ｐゴシック" panose="020B0600070205080204" pitchFamily="50" charset="-128"/>
                        </a:rPr>
                        <a:t>緯度</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174" marB="3600" anchor="ctr">
                    <a:solidFill>
                      <a:schemeClr val="accent6">
                        <a:lumMod val="20000"/>
                        <a:lumOff val="80000"/>
                      </a:schemeClr>
                    </a:solidFill>
                  </a:tcPr>
                </a:tc>
                <a:tc>
                  <a:txBody>
                    <a:bodyPr/>
                    <a:lstStyle/>
                    <a:p>
                      <a:pPr algn="l" fontAlgn="ctr"/>
                      <a:r>
                        <a:rPr lang="ja-JP" altLang="en-US" sz="1000">
                          <a:latin typeface="ＭＳ Ｐゴシック" panose="020B0600070205080204" pitchFamily="50" charset="-128"/>
                          <a:ea typeface="ＭＳ Ｐゴシック" panose="020B0600070205080204" pitchFamily="50" charset="-128"/>
                        </a:rPr>
                        <a:t>35.678415</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174" marB="3600" anchor="ctr">
                    <a:solidFill>
                      <a:schemeClr val="accent6">
                        <a:lumMod val="20000"/>
                        <a:lumOff val="80000"/>
                      </a:schemeClr>
                    </a:solidFill>
                  </a:tcPr>
                </a:tc>
                <a:extLst>
                  <a:ext uri="{0D108BD9-81ED-4DB2-BD59-A6C34878D82A}">
                    <a16:rowId xmlns:a16="http://schemas.microsoft.com/office/drawing/2014/main" val="10010"/>
                  </a:ext>
                </a:extLst>
              </a:tr>
              <a:tr h="118825">
                <a:tc>
                  <a:txBody>
                    <a:bodyPr/>
                    <a:lstStyle/>
                    <a:p>
                      <a:pPr algn="l" fontAlgn="ctr"/>
                      <a:r>
                        <a:rPr lang="ja-JP" altLang="en-US" sz="1000" u="none" strike="noStrike">
                          <a:effectLst/>
                          <a:latin typeface="ＭＳ Ｐゴシック" panose="020B0600070205080204" pitchFamily="50" charset="-128"/>
                          <a:ea typeface="ＭＳ Ｐゴシック" panose="020B0600070205080204" pitchFamily="50" charset="-128"/>
                        </a:rPr>
                        <a:t>経度</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174" marB="3600" anchor="ctr">
                    <a:solidFill>
                      <a:schemeClr val="accent6">
                        <a:lumMod val="20000"/>
                        <a:lumOff val="80000"/>
                      </a:schemeClr>
                    </a:solidFill>
                  </a:tcPr>
                </a:tc>
                <a:tc>
                  <a:txBody>
                    <a:bodyPr/>
                    <a:lstStyle/>
                    <a:p>
                      <a:pPr marL="0" marR="0" lvl="0" indent="0" algn="l" defTabSz="914063" rtl="0" eaLnBrk="1" fontAlgn="ctr" latinLnBrk="0" hangingPunct="1">
                        <a:lnSpc>
                          <a:spcPct val="100000"/>
                        </a:lnSpc>
                        <a:spcBef>
                          <a:spcPts val="0"/>
                        </a:spcBef>
                        <a:spcAft>
                          <a:spcPts val="0"/>
                        </a:spcAft>
                        <a:buClrTx/>
                        <a:buSzTx/>
                        <a:buFontTx/>
                        <a:buNone/>
                        <a:tabLst/>
                        <a:defRPr/>
                      </a:pPr>
                      <a:r>
                        <a:rPr lang="ja-JP" altLang="en-US" sz="1000">
                          <a:latin typeface="ＭＳ Ｐゴシック" panose="020B0600070205080204" pitchFamily="50" charset="-128"/>
                          <a:ea typeface="ＭＳ Ｐゴシック" panose="020B0600070205080204" pitchFamily="50" charset="-128"/>
                        </a:rPr>
                        <a:t>139.739841</a:t>
                      </a:r>
                    </a:p>
                  </a:txBody>
                  <a:tcPr marL="36000" marR="36000" marT="3174" marB="3600" anchor="ctr">
                    <a:solidFill>
                      <a:schemeClr val="accent6">
                        <a:lumMod val="20000"/>
                        <a:lumOff val="80000"/>
                      </a:schemeClr>
                    </a:solidFill>
                  </a:tcPr>
                </a:tc>
                <a:extLst>
                  <a:ext uri="{0D108BD9-81ED-4DB2-BD59-A6C34878D82A}">
                    <a16:rowId xmlns:a16="http://schemas.microsoft.com/office/drawing/2014/main" val="10011"/>
                  </a:ext>
                </a:extLst>
              </a:tr>
              <a:tr h="126533">
                <a:tc>
                  <a:txBody>
                    <a:bodyPr/>
                    <a:lstStyle/>
                    <a:p>
                      <a:pPr algn="l" fontAlgn="ctr"/>
                      <a:r>
                        <a:rPr lang="ja-JP" altLang="en-US" sz="1000" u="none" strike="noStrike">
                          <a:effectLst/>
                          <a:latin typeface="ＭＳ Ｐゴシック" panose="020B0600070205080204" pitchFamily="50" charset="-128"/>
                          <a:ea typeface="ＭＳ Ｐゴシック" panose="020B0600070205080204" pitchFamily="50" charset="-128"/>
                        </a:rPr>
                        <a:t>電話番号</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174" marB="3600" anchor="ctr">
                    <a:solidFill>
                      <a:schemeClr val="accent4">
                        <a:lumMod val="20000"/>
                        <a:lumOff val="80000"/>
                      </a:schemeClr>
                    </a:solidFill>
                  </a:tcPr>
                </a:tc>
                <a:tc>
                  <a:txBody>
                    <a:bodyPr/>
                    <a:lstStyle/>
                    <a:p>
                      <a:pPr marL="0" marR="0" lvl="0" indent="0" algn="l" defTabSz="914063" rtl="0" eaLnBrk="1" fontAlgn="ctr" latinLnBrk="0" hangingPunct="1">
                        <a:lnSpc>
                          <a:spcPct val="100000"/>
                        </a:lnSpc>
                        <a:spcBef>
                          <a:spcPts val="0"/>
                        </a:spcBef>
                        <a:spcAft>
                          <a:spcPts val="0"/>
                        </a:spcAft>
                        <a:buClrTx/>
                        <a:buSzTx/>
                        <a:buFontTx/>
                        <a:buNone/>
                        <a:tabLst/>
                        <a:defRPr/>
                      </a:pPr>
                      <a:r>
                        <a:rPr lang="en-US" altLang="ja-JP" sz="1000" b="0">
                          <a:latin typeface="ＭＳ Ｐゴシック" panose="020B0600070205080204" pitchFamily="50" charset="-128"/>
                          <a:ea typeface="ＭＳ Ｐゴシック" panose="020B0600070205080204" pitchFamily="50" charset="-128"/>
                        </a:rPr>
                        <a:t>03-3581-2331</a:t>
                      </a:r>
                      <a:endParaRPr kumimoji="1" lang="ja-JP" altLang="en-US" sz="1000" b="0">
                        <a:latin typeface="ＭＳ Ｐゴシック" panose="020B0600070205080204" pitchFamily="50" charset="-128"/>
                        <a:ea typeface="ＭＳ Ｐゴシック" panose="020B0600070205080204" pitchFamily="50" charset="-128"/>
                      </a:endParaRPr>
                    </a:p>
                  </a:txBody>
                  <a:tcPr marL="36000" marR="36000" marT="3174" marB="3600" anchor="ctr">
                    <a:solidFill>
                      <a:schemeClr val="accent4">
                        <a:lumMod val="20000"/>
                        <a:lumOff val="80000"/>
                      </a:schemeClr>
                    </a:solidFill>
                  </a:tcPr>
                </a:tc>
                <a:extLst>
                  <a:ext uri="{0D108BD9-81ED-4DB2-BD59-A6C34878D82A}">
                    <a16:rowId xmlns:a16="http://schemas.microsoft.com/office/drawing/2014/main" val="10012"/>
                  </a:ext>
                </a:extLst>
              </a:tr>
              <a:tr h="126533">
                <a:tc>
                  <a:txBody>
                    <a:bodyPr/>
                    <a:lstStyle/>
                    <a:p>
                      <a:pPr algn="l" fontAlgn="ctr"/>
                      <a:r>
                        <a:rPr lang="ja-JP" altLang="en-US" sz="1000" u="none" strike="noStrike">
                          <a:effectLst/>
                          <a:latin typeface="ＭＳ Ｐゴシック" panose="020B0600070205080204" pitchFamily="50" charset="-128"/>
                          <a:ea typeface="ＭＳ Ｐゴシック" panose="020B0600070205080204" pitchFamily="50" charset="-128"/>
                        </a:rPr>
                        <a:t>法人番号</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174" marB="3600" anchor="ctr">
                    <a:solidFill>
                      <a:schemeClr val="accent5">
                        <a:lumMod val="20000"/>
                        <a:lumOff val="80000"/>
                      </a:schemeClr>
                    </a:solidFill>
                  </a:tcPr>
                </a:tc>
                <a:tc>
                  <a:txBody>
                    <a:bodyPr/>
                    <a:lstStyle/>
                    <a:p>
                      <a:pPr algn="l" fontAlgn="ctr"/>
                      <a:r>
                        <a:rPr lang="en-US" altLang="ja-JP" sz="1000">
                          <a:effectLst/>
                          <a:latin typeface="ＭＳ Ｐゴシック" panose="020B0600070205080204" pitchFamily="50" charset="-128"/>
                          <a:ea typeface="ＭＳ Ｐゴシック" panose="020B0600070205080204" pitchFamily="50" charset="-128"/>
                        </a:rPr>
                        <a:t>1000011000005 </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174" marB="3600" anchor="ctr">
                    <a:solidFill>
                      <a:schemeClr val="accent5">
                        <a:lumMod val="20000"/>
                        <a:lumOff val="80000"/>
                      </a:schemeClr>
                    </a:solidFill>
                  </a:tcPr>
                </a:tc>
                <a:extLst>
                  <a:ext uri="{0D108BD9-81ED-4DB2-BD59-A6C34878D82A}">
                    <a16:rowId xmlns:a16="http://schemas.microsoft.com/office/drawing/2014/main" val="10013"/>
                  </a:ext>
                </a:extLst>
              </a:tr>
              <a:tr h="126533">
                <a:tc>
                  <a:txBody>
                    <a:bodyPr/>
                    <a:lstStyle/>
                    <a:p>
                      <a:pPr algn="l" fontAlgn="ctr"/>
                      <a:r>
                        <a:rPr lang="ja-JP" altLang="en-US" sz="1000" u="none" strike="noStrike">
                          <a:effectLst/>
                          <a:latin typeface="ＭＳ Ｐゴシック" panose="020B0600070205080204" pitchFamily="50" charset="-128"/>
                          <a:ea typeface="ＭＳ Ｐゴシック" panose="020B0600070205080204" pitchFamily="50" charset="-128"/>
                        </a:rPr>
                        <a:t>団体名</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174" marB="3600" anchor="ctr">
                    <a:solidFill>
                      <a:schemeClr val="accent5">
                        <a:lumMod val="20000"/>
                        <a:lumOff val="80000"/>
                      </a:schemeClr>
                    </a:solidFill>
                  </a:tcPr>
                </a:tc>
                <a:tc>
                  <a:txBody>
                    <a:bodyPr/>
                    <a:lstStyle/>
                    <a:p>
                      <a:pPr algn="l"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国立国会図書館</a:t>
                      </a:r>
                    </a:p>
                  </a:txBody>
                  <a:tcPr marL="36000" marR="36000" marT="3174" marB="3600" anchor="ctr">
                    <a:solidFill>
                      <a:schemeClr val="accent5">
                        <a:lumMod val="20000"/>
                        <a:lumOff val="80000"/>
                      </a:schemeClr>
                    </a:solidFill>
                  </a:tcPr>
                </a:tc>
                <a:extLst>
                  <a:ext uri="{0D108BD9-81ED-4DB2-BD59-A6C34878D82A}">
                    <a16:rowId xmlns:a16="http://schemas.microsoft.com/office/drawing/2014/main" val="10014"/>
                  </a:ext>
                </a:extLst>
              </a:tr>
              <a:tr h="126533">
                <a:tc>
                  <a:txBody>
                    <a:bodyPr/>
                    <a:lstStyle/>
                    <a:p>
                      <a:pPr algn="l" fontAlgn="ctr"/>
                      <a:r>
                        <a:rPr lang="ja-JP" altLang="en-US" sz="1000" u="none" strike="noStrike">
                          <a:effectLst/>
                          <a:latin typeface="ＭＳ Ｐゴシック" panose="020B0600070205080204" pitchFamily="50" charset="-128"/>
                          <a:ea typeface="ＭＳ Ｐゴシック" panose="020B0600070205080204" pitchFamily="50" charset="-128"/>
                        </a:rPr>
                        <a:t>利用可能曜日</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174" marB="3600" anchor="ctr">
                    <a:solidFill>
                      <a:schemeClr val="accent3">
                        <a:lumMod val="20000"/>
                        <a:lumOff val="80000"/>
                      </a:schemeClr>
                    </a:solidFill>
                  </a:tcPr>
                </a:tc>
                <a:tc>
                  <a:txBody>
                    <a:bodyPr/>
                    <a:lstStyle/>
                    <a:p>
                      <a:pPr algn="l" fontAlgn="ct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174" marB="3600" anchor="ctr">
                    <a:solidFill>
                      <a:schemeClr val="accent3">
                        <a:lumMod val="20000"/>
                        <a:lumOff val="80000"/>
                      </a:schemeClr>
                    </a:solidFill>
                  </a:tcPr>
                </a:tc>
                <a:extLst>
                  <a:ext uri="{0D108BD9-81ED-4DB2-BD59-A6C34878D82A}">
                    <a16:rowId xmlns:a16="http://schemas.microsoft.com/office/drawing/2014/main" val="10015"/>
                  </a:ext>
                </a:extLst>
              </a:tr>
              <a:tr h="126533">
                <a:tc>
                  <a:txBody>
                    <a:bodyPr/>
                    <a:lstStyle/>
                    <a:p>
                      <a:pPr algn="l" fontAlgn="ctr"/>
                      <a:r>
                        <a:rPr lang="ja-JP" altLang="en-US" sz="1000" u="none" strike="noStrike">
                          <a:effectLst/>
                          <a:latin typeface="ＭＳ Ｐゴシック" panose="020B0600070205080204" pitchFamily="50" charset="-128"/>
                          <a:ea typeface="ＭＳ Ｐゴシック" panose="020B0600070205080204" pitchFamily="50" charset="-128"/>
                        </a:rPr>
                        <a:t>開始時間</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174" marB="3600" anchor="ctr">
                    <a:solidFill>
                      <a:schemeClr val="accent3">
                        <a:lumMod val="20000"/>
                        <a:lumOff val="80000"/>
                      </a:schemeClr>
                    </a:solidFill>
                  </a:tcPr>
                </a:tc>
                <a:tc>
                  <a:txBody>
                    <a:bodyPr/>
                    <a:lstStyle/>
                    <a:p>
                      <a:pPr algn="l" fontAlgn="ctr"/>
                      <a:r>
                        <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rPr>
                        <a:t>9:30</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174" marB="3600" anchor="ctr">
                    <a:solidFill>
                      <a:schemeClr val="accent3">
                        <a:lumMod val="20000"/>
                        <a:lumOff val="80000"/>
                      </a:schemeClr>
                    </a:solidFill>
                  </a:tcPr>
                </a:tc>
                <a:extLst>
                  <a:ext uri="{0D108BD9-81ED-4DB2-BD59-A6C34878D82A}">
                    <a16:rowId xmlns:a16="http://schemas.microsoft.com/office/drawing/2014/main" val="10016"/>
                  </a:ext>
                </a:extLst>
              </a:tr>
              <a:tr h="126533">
                <a:tc>
                  <a:txBody>
                    <a:bodyPr/>
                    <a:lstStyle/>
                    <a:p>
                      <a:pPr algn="l" fontAlgn="ctr"/>
                      <a:r>
                        <a:rPr lang="ja-JP" altLang="en-US" sz="1000" u="none" strike="noStrike">
                          <a:effectLst/>
                          <a:latin typeface="ＭＳ Ｐゴシック" panose="020B0600070205080204" pitchFamily="50" charset="-128"/>
                          <a:ea typeface="ＭＳ Ｐゴシック" panose="020B0600070205080204" pitchFamily="50" charset="-128"/>
                        </a:rPr>
                        <a:t>終了時間</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174" marB="3600" anchor="ctr">
                    <a:solidFill>
                      <a:schemeClr val="accent3">
                        <a:lumMod val="20000"/>
                        <a:lumOff val="80000"/>
                      </a:schemeClr>
                    </a:solidFill>
                  </a:tcPr>
                </a:tc>
                <a:tc>
                  <a:txBody>
                    <a:bodyPr/>
                    <a:lstStyle/>
                    <a:p>
                      <a:pPr algn="l" fontAlgn="ctr"/>
                      <a:r>
                        <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rPr>
                        <a:t>19:00</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174" marB="3600" anchor="ctr">
                    <a:solidFill>
                      <a:schemeClr val="accent3">
                        <a:lumMod val="20000"/>
                        <a:lumOff val="80000"/>
                      </a:schemeClr>
                    </a:solidFill>
                  </a:tcPr>
                </a:tc>
                <a:extLst>
                  <a:ext uri="{0D108BD9-81ED-4DB2-BD59-A6C34878D82A}">
                    <a16:rowId xmlns:a16="http://schemas.microsoft.com/office/drawing/2014/main" val="10017"/>
                  </a:ext>
                </a:extLst>
              </a:tr>
              <a:tr h="126533">
                <a:tc>
                  <a:txBody>
                    <a:bodyPr/>
                    <a:lstStyle/>
                    <a:p>
                      <a:pPr algn="l" fontAlgn="ctr"/>
                      <a:r>
                        <a:rPr kumimoji="1" lang="zh-TW" altLang="en-US" sz="1000" u="none" strike="noStrike" kern="1200">
                          <a:solidFill>
                            <a:schemeClr val="tx1"/>
                          </a:solidFill>
                          <a:effectLst/>
                          <a:latin typeface="ＭＳ Ｐゴシック" panose="020B0600070205080204" pitchFamily="50" charset="-128"/>
                          <a:ea typeface="ＭＳ Ｐゴシック" panose="020B0600070205080204" pitchFamily="50" charset="-128"/>
                          <a:cs typeface="+mn-cs"/>
                        </a:rPr>
                        <a:t>利用可能日時特記事項</a:t>
                      </a:r>
                    </a:p>
                  </a:txBody>
                  <a:tcPr marL="36000" marR="36000" marT="3174" marB="3600" anchor="ctr">
                    <a:solidFill>
                      <a:schemeClr val="accent3">
                        <a:lumMod val="20000"/>
                        <a:lumOff val="80000"/>
                      </a:schemeClr>
                    </a:solidFill>
                  </a:tcPr>
                </a:tc>
                <a:tc>
                  <a:txBody>
                    <a:bodyPr/>
                    <a:lstStyle/>
                    <a:p>
                      <a:pPr algn="l"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土曜日は</a:t>
                      </a:r>
                      <a:r>
                        <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rPr>
                        <a:t>17:00</a:t>
                      </a:r>
                    </a:p>
                    <a:p>
                      <a:pPr algn="l"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休館日：日曜日、国民の祝日・休日、年末年始、第</a:t>
                      </a:r>
                      <a:r>
                        <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rPr>
                        <a:t>3</a:t>
                      </a: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水曜日</a:t>
                      </a:r>
                      <a:endParaRPr lang="zh-TW"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174" marB="3600" anchor="ctr">
                    <a:solidFill>
                      <a:schemeClr val="accent3">
                        <a:lumMod val="20000"/>
                        <a:lumOff val="80000"/>
                      </a:schemeClr>
                    </a:solidFill>
                  </a:tcPr>
                </a:tc>
                <a:extLst>
                  <a:ext uri="{0D108BD9-81ED-4DB2-BD59-A6C34878D82A}">
                    <a16:rowId xmlns:a16="http://schemas.microsoft.com/office/drawing/2014/main" val="10018"/>
                  </a:ext>
                </a:extLst>
              </a:tr>
              <a:tr h="126533">
                <a:tc>
                  <a:txBody>
                    <a:bodyPr/>
                    <a:lstStyle/>
                    <a:p>
                      <a:pPr algn="l" fontAlgn="ctr"/>
                      <a:r>
                        <a:rPr lang="ja-JP" altLang="en-US" sz="1000" u="none" strike="noStrike">
                          <a:effectLst/>
                          <a:latin typeface="ＭＳ Ｐゴシック" panose="020B0600070205080204" pitchFamily="50" charset="-128"/>
                          <a:ea typeface="ＭＳ Ｐゴシック" panose="020B0600070205080204" pitchFamily="50" charset="-128"/>
                        </a:rPr>
                        <a:t>説明</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174" marB="3600" anchor="ctr">
                    <a:solidFill>
                      <a:schemeClr val="accent5">
                        <a:lumMod val="20000"/>
                        <a:lumOff val="80000"/>
                      </a:schemeClr>
                    </a:solidFill>
                  </a:tcPr>
                </a:tc>
                <a:tc>
                  <a:txBody>
                    <a:bodyPr/>
                    <a:lstStyle/>
                    <a:p>
                      <a:pPr algn="l"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図書館資料の閲覧、貸出し、複写などの図書館サービス</a:t>
                      </a:r>
                    </a:p>
                  </a:txBody>
                  <a:tcPr marL="36000" marR="36000" marT="3174" marB="3600" anchor="ctr">
                    <a:solidFill>
                      <a:schemeClr val="accent5">
                        <a:lumMod val="20000"/>
                        <a:lumOff val="80000"/>
                      </a:schemeClr>
                    </a:solidFill>
                  </a:tcPr>
                </a:tc>
                <a:extLst>
                  <a:ext uri="{0D108BD9-81ED-4DB2-BD59-A6C34878D82A}">
                    <a16:rowId xmlns:a16="http://schemas.microsoft.com/office/drawing/2014/main" val="10019"/>
                  </a:ext>
                </a:extLst>
              </a:tr>
              <a:tr h="126533">
                <a:tc>
                  <a:txBody>
                    <a:bodyPr/>
                    <a:lstStyle/>
                    <a:p>
                      <a:pPr algn="l" fontAlgn="ctr"/>
                      <a:r>
                        <a:rPr lang="ja-JP" altLang="en-US" sz="1000" u="none" strike="noStrike">
                          <a:effectLst/>
                          <a:latin typeface="ＭＳ Ｐゴシック" panose="020B0600070205080204" pitchFamily="50" charset="-128"/>
                          <a:ea typeface="ＭＳ Ｐゴシック" panose="020B0600070205080204" pitchFamily="50" charset="-128"/>
                        </a:rPr>
                        <a:t>バリアフリー情報</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174" marB="3600" anchor="ctr">
                    <a:solidFill>
                      <a:schemeClr val="accent2">
                        <a:lumMod val="20000"/>
                        <a:lumOff val="80000"/>
                      </a:schemeClr>
                    </a:solidFill>
                  </a:tcPr>
                </a:tc>
                <a:tc>
                  <a:txBody>
                    <a:bodyPr/>
                    <a:lstStyle/>
                    <a:p>
                      <a:pPr algn="l" fontAlgn="ct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174" marB="3600" anchor="ctr">
                    <a:solidFill>
                      <a:schemeClr val="accent2">
                        <a:lumMod val="20000"/>
                        <a:lumOff val="80000"/>
                      </a:schemeClr>
                    </a:solidFill>
                  </a:tcPr>
                </a:tc>
                <a:extLst>
                  <a:ext uri="{0D108BD9-81ED-4DB2-BD59-A6C34878D82A}">
                    <a16:rowId xmlns:a16="http://schemas.microsoft.com/office/drawing/2014/main" val="10020"/>
                  </a:ext>
                </a:extLst>
              </a:tr>
              <a:tr h="126533">
                <a:tc>
                  <a:txBody>
                    <a:bodyPr/>
                    <a:lstStyle/>
                    <a:p>
                      <a:pPr algn="l" fontAlgn="ctr"/>
                      <a:r>
                        <a:rPr lang="en-US" sz="1000" u="none" strike="noStrike">
                          <a:effectLst/>
                          <a:latin typeface="ＭＳ Ｐゴシック" panose="020B0600070205080204" pitchFamily="50" charset="-128"/>
                          <a:ea typeface="ＭＳ Ｐゴシック" panose="020B0600070205080204" pitchFamily="50" charset="-128"/>
                        </a:rPr>
                        <a:t>URL</a:t>
                      </a:r>
                      <a:endParaRPr 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174" marB="3600" anchor="ctr">
                    <a:solidFill>
                      <a:schemeClr val="accent5">
                        <a:lumMod val="20000"/>
                        <a:lumOff val="80000"/>
                      </a:schemeClr>
                    </a:solidFill>
                  </a:tcPr>
                </a:tc>
                <a:tc>
                  <a:txBody>
                    <a:bodyPr/>
                    <a:lstStyle/>
                    <a:p>
                      <a:pPr algn="l" fontAlgn="ctr"/>
                      <a:r>
                        <a:rPr lang="en-US" sz="1000" b="0" i="0" u="none" strike="noStrike">
                          <a:solidFill>
                            <a:srgbClr val="000000"/>
                          </a:solidFill>
                          <a:effectLst/>
                          <a:latin typeface="ＭＳ Ｐゴシック" panose="020B0600070205080204" pitchFamily="50" charset="-128"/>
                          <a:ea typeface="ＭＳ Ｐゴシック" panose="020B0600070205080204" pitchFamily="50" charset="-128"/>
                        </a:rPr>
                        <a:t>http://www.ndl.go.jp/index.html</a:t>
                      </a:r>
                    </a:p>
                  </a:txBody>
                  <a:tcPr marL="36000" marR="36000" marT="3174" marB="3600" anchor="ctr">
                    <a:solidFill>
                      <a:schemeClr val="accent5">
                        <a:lumMod val="20000"/>
                        <a:lumOff val="80000"/>
                      </a:schemeClr>
                    </a:solidFill>
                  </a:tcPr>
                </a:tc>
                <a:extLst>
                  <a:ext uri="{0D108BD9-81ED-4DB2-BD59-A6C34878D82A}">
                    <a16:rowId xmlns:a16="http://schemas.microsoft.com/office/drawing/2014/main" val="10021"/>
                  </a:ext>
                </a:extLst>
              </a:tr>
              <a:tr h="126533">
                <a:tc>
                  <a:txBody>
                    <a:bodyPr/>
                    <a:lstStyle/>
                    <a:p>
                      <a:pPr algn="l" fontAlgn="ctr"/>
                      <a:r>
                        <a:rPr lang="ja-JP" altLang="en-US" sz="1000" u="none" strike="noStrike">
                          <a:effectLst/>
                          <a:latin typeface="ＭＳ Ｐゴシック" panose="020B0600070205080204" pitchFamily="50" charset="-128"/>
                          <a:ea typeface="ＭＳ Ｐゴシック" panose="020B0600070205080204" pitchFamily="50" charset="-128"/>
                        </a:rPr>
                        <a:t>備考</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174" marB="3600" anchor="ctr">
                    <a:solidFill>
                      <a:schemeClr val="accent5">
                        <a:lumMod val="20000"/>
                        <a:lumOff val="80000"/>
                      </a:schemeClr>
                    </a:solidFill>
                  </a:tcPr>
                </a:tc>
                <a:tc>
                  <a:txBody>
                    <a:bodyPr/>
                    <a:lstStyle/>
                    <a:p>
                      <a:pPr algn="l"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18</a:t>
                      </a: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歳以上の方であればどなたでも利用できます。</a:t>
                      </a:r>
                    </a:p>
                  </a:txBody>
                  <a:tcPr marL="36000" marR="36000" marT="3174" marB="3600" anchor="ctr">
                    <a:solidFill>
                      <a:schemeClr val="accent5">
                        <a:lumMod val="20000"/>
                        <a:lumOff val="80000"/>
                      </a:schemeClr>
                    </a:solidFill>
                  </a:tcPr>
                </a:tc>
                <a:extLst>
                  <a:ext uri="{0D108BD9-81ED-4DB2-BD59-A6C34878D82A}">
                    <a16:rowId xmlns:a16="http://schemas.microsoft.com/office/drawing/2014/main" val="10022"/>
                  </a:ext>
                </a:extLst>
              </a:tr>
            </a:tbl>
          </a:graphicData>
        </a:graphic>
      </p:graphicFrame>
      <p:sp>
        <p:nvSpPr>
          <p:cNvPr id="49" name="右中かっこ 48">
            <a:extLst>
              <a:ext uri="{FF2B5EF4-FFF2-40B4-BE49-F238E27FC236}">
                <a16:creationId xmlns:a16="http://schemas.microsoft.com/office/drawing/2014/main" id="{96CAF4F8-A3C4-7F3F-C1F8-743FB1DDCD90}"/>
              </a:ext>
            </a:extLst>
          </p:cNvPr>
          <p:cNvSpPr/>
          <p:nvPr/>
        </p:nvSpPr>
        <p:spPr>
          <a:xfrm>
            <a:off x="3152800" y="2617789"/>
            <a:ext cx="158997" cy="43204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右中かっこ 49">
            <a:extLst>
              <a:ext uri="{FF2B5EF4-FFF2-40B4-BE49-F238E27FC236}">
                <a16:creationId xmlns:a16="http://schemas.microsoft.com/office/drawing/2014/main" id="{27FA899E-5013-CA59-88C2-5ED37764F41D}"/>
              </a:ext>
            </a:extLst>
          </p:cNvPr>
          <p:cNvSpPr/>
          <p:nvPr/>
        </p:nvSpPr>
        <p:spPr>
          <a:xfrm>
            <a:off x="3152800" y="2041725"/>
            <a:ext cx="158997" cy="50405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左中かっこ 50">
            <a:extLst>
              <a:ext uri="{FF2B5EF4-FFF2-40B4-BE49-F238E27FC236}">
                <a16:creationId xmlns:a16="http://schemas.microsoft.com/office/drawing/2014/main" id="{F1B533FB-2767-245B-18D5-267E6E0E6FDE}"/>
              </a:ext>
            </a:extLst>
          </p:cNvPr>
          <p:cNvSpPr/>
          <p:nvPr/>
        </p:nvSpPr>
        <p:spPr>
          <a:xfrm>
            <a:off x="4259842" y="3729913"/>
            <a:ext cx="169605" cy="799577"/>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2" name="直線矢印コネクタ 51">
            <a:extLst>
              <a:ext uri="{FF2B5EF4-FFF2-40B4-BE49-F238E27FC236}">
                <a16:creationId xmlns:a16="http://schemas.microsoft.com/office/drawing/2014/main" id="{263FBE02-9B35-D686-77F9-908D55309469}"/>
              </a:ext>
            </a:extLst>
          </p:cNvPr>
          <p:cNvCxnSpPr>
            <a:cxnSpLocks/>
            <a:stCxn id="50" idx="1"/>
            <a:endCxn id="51" idx="1"/>
          </p:cNvCxnSpPr>
          <p:nvPr/>
        </p:nvCxnSpPr>
        <p:spPr>
          <a:xfrm>
            <a:off x="3311797" y="2293753"/>
            <a:ext cx="948045" cy="1835949"/>
          </a:xfrm>
          <a:prstGeom prst="straightConnector1">
            <a:avLst/>
          </a:prstGeom>
          <a:ln>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3" name="左中かっこ 52">
            <a:extLst>
              <a:ext uri="{FF2B5EF4-FFF2-40B4-BE49-F238E27FC236}">
                <a16:creationId xmlns:a16="http://schemas.microsoft.com/office/drawing/2014/main" id="{7C3D6B84-C9AF-1574-6661-8F1618018578}"/>
              </a:ext>
            </a:extLst>
          </p:cNvPr>
          <p:cNvSpPr/>
          <p:nvPr/>
        </p:nvSpPr>
        <p:spPr>
          <a:xfrm>
            <a:off x="4242549" y="2627944"/>
            <a:ext cx="221078" cy="62486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左中かっこ 53">
            <a:extLst>
              <a:ext uri="{FF2B5EF4-FFF2-40B4-BE49-F238E27FC236}">
                <a16:creationId xmlns:a16="http://schemas.microsoft.com/office/drawing/2014/main" id="{A0D2A46F-F081-C9C0-AEDE-73A1A716E50C}"/>
              </a:ext>
            </a:extLst>
          </p:cNvPr>
          <p:cNvSpPr/>
          <p:nvPr/>
        </p:nvSpPr>
        <p:spPr>
          <a:xfrm>
            <a:off x="4268924" y="3261046"/>
            <a:ext cx="186517" cy="13682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5" name="直線矢印コネクタ 54">
            <a:extLst>
              <a:ext uri="{FF2B5EF4-FFF2-40B4-BE49-F238E27FC236}">
                <a16:creationId xmlns:a16="http://schemas.microsoft.com/office/drawing/2014/main" id="{DC68B3A7-035C-EA47-16EB-2DA9E3D56964}"/>
              </a:ext>
            </a:extLst>
          </p:cNvPr>
          <p:cNvCxnSpPr>
            <a:cxnSpLocks/>
            <a:endCxn id="54" idx="1"/>
          </p:cNvCxnSpPr>
          <p:nvPr/>
        </p:nvCxnSpPr>
        <p:spPr>
          <a:xfrm flipV="1">
            <a:off x="2269471" y="3329460"/>
            <a:ext cx="1999453" cy="803375"/>
          </a:xfrm>
          <a:prstGeom prst="straightConnector1">
            <a:avLst/>
          </a:prstGeom>
          <a:ln>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6" name="直線矢印コネクタ 55">
            <a:extLst>
              <a:ext uri="{FF2B5EF4-FFF2-40B4-BE49-F238E27FC236}">
                <a16:creationId xmlns:a16="http://schemas.microsoft.com/office/drawing/2014/main" id="{34DB9A70-8251-AB60-5660-21825E28D6B2}"/>
              </a:ext>
            </a:extLst>
          </p:cNvPr>
          <p:cNvCxnSpPr>
            <a:cxnSpLocks/>
            <a:endCxn id="70" idx="1"/>
          </p:cNvCxnSpPr>
          <p:nvPr/>
        </p:nvCxnSpPr>
        <p:spPr>
          <a:xfrm>
            <a:off x="3142927" y="4294526"/>
            <a:ext cx="1116916" cy="462873"/>
          </a:xfrm>
          <a:prstGeom prst="straightConnector1">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7" name="直線矢印コネクタ 56">
            <a:extLst>
              <a:ext uri="{FF2B5EF4-FFF2-40B4-BE49-F238E27FC236}">
                <a16:creationId xmlns:a16="http://schemas.microsoft.com/office/drawing/2014/main" id="{667BDB42-0D7F-A1E7-52A0-F584FBFB20CE}"/>
              </a:ext>
            </a:extLst>
          </p:cNvPr>
          <p:cNvCxnSpPr>
            <a:cxnSpLocks/>
            <a:stCxn id="49" idx="1"/>
            <a:endCxn id="53" idx="1"/>
          </p:cNvCxnSpPr>
          <p:nvPr/>
        </p:nvCxnSpPr>
        <p:spPr>
          <a:xfrm>
            <a:off x="3311797" y="2833813"/>
            <a:ext cx="930752" cy="106562"/>
          </a:xfrm>
          <a:prstGeom prst="straightConnector1">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8" name="左中かっこ 57">
            <a:extLst>
              <a:ext uri="{FF2B5EF4-FFF2-40B4-BE49-F238E27FC236}">
                <a16:creationId xmlns:a16="http://schemas.microsoft.com/office/drawing/2014/main" id="{C7A0AFA8-D62E-4602-E20E-7B052CAA2CB7}"/>
              </a:ext>
            </a:extLst>
          </p:cNvPr>
          <p:cNvSpPr/>
          <p:nvPr/>
        </p:nvSpPr>
        <p:spPr>
          <a:xfrm>
            <a:off x="4243324" y="1660775"/>
            <a:ext cx="224982" cy="29427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左中かっこ 58">
            <a:extLst>
              <a:ext uri="{FF2B5EF4-FFF2-40B4-BE49-F238E27FC236}">
                <a16:creationId xmlns:a16="http://schemas.microsoft.com/office/drawing/2014/main" id="{C31F29A8-1110-E371-B82D-0A230BBEF90D}"/>
              </a:ext>
            </a:extLst>
          </p:cNvPr>
          <p:cNvSpPr/>
          <p:nvPr/>
        </p:nvSpPr>
        <p:spPr>
          <a:xfrm>
            <a:off x="4277109" y="1347815"/>
            <a:ext cx="171835" cy="14194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0" name="直線矢印コネクタ 59">
            <a:extLst>
              <a:ext uri="{FF2B5EF4-FFF2-40B4-BE49-F238E27FC236}">
                <a16:creationId xmlns:a16="http://schemas.microsoft.com/office/drawing/2014/main" id="{7DCE16F5-8683-AD40-9F0F-45C195BDB7CE}"/>
              </a:ext>
            </a:extLst>
          </p:cNvPr>
          <p:cNvCxnSpPr>
            <a:cxnSpLocks/>
            <a:stCxn id="49" idx="1"/>
            <a:endCxn id="58" idx="1"/>
          </p:cNvCxnSpPr>
          <p:nvPr/>
        </p:nvCxnSpPr>
        <p:spPr>
          <a:xfrm flipV="1">
            <a:off x="3311797" y="1807913"/>
            <a:ext cx="931527" cy="1025900"/>
          </a:xfrm>
          <a:prstGeom prst="straightConnector1">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1" name="直線矢印コネクタ 60">
            <a:extLst>
              <a:ext uri="{FF2B5EF4-FFF2-40B4-BE49-F238E27FC236}">
                <a16:creationId xmlns:a16="http://schemas.microsoft.com/office/drawing/2014/main" id="{2A67FAD3-1638-79DB-2868-58AFAEE53057}"/>
              </a:ext>
            </a:extLst>
          </p:cNvPr>
          <p:cNvCxnSpPr>
            <a:cxnSpLocks/>
            <a:stCxn id="49" idx="1"/>
            <a:endCxn id="59" idx="1"/>
          </p:cNvCxnSpPr>
          <p:nvPr/>
        </p:nvCxnSpPr>
        <p:spPr>
          <a:xfrm flipV="1">
            <a:off x="3311797" y="1418790"/>
            <a:ext cx="965312" cy="1415023"/>
          </a:xfrm>
          <a:prstGeom prst="straightConnector1">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2" name="左中かっこ 61">
            <a:extLst>
              <a:ext uri="{FF2B5EF4-FFF2-40B4-BE49-F238E27FC236}">
                <a16:creationId xmlns:a16="http://schemas.microsoft.com/office/drawing/2014/main" id="{BD0F5049-DD00-78F3-6382-3F982BC767F6}"/>
              </a:ext>
            </a:extLst>
          </p:cNvPr>
          <p:cNvSpPr/>
          <p:nvPr/>
        </p:nvSpPr>
        <p:spPr>
          <a:xfrm>
            <a:off x="4268924" y="1975605"/>
            <a:ext cx="172035" cy="63941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3" name="直線矢印コネクタ 62">
            <a:extLst>
              <a:ext uri="{FF2B5EF4-FFF2-40B4-BE49-F238E27FC236}">
                <a16:creationId xmlns:a16="http://schemas.microsoft.com/office/drawing/2014/main" id="{F479E114-54D9-F38F-AB51-6828CB2E66E4}"/>
              </a:ext>
            </a:extLst>
          </p:cNvPr>
          <p:cNvCxnSpPr>
            <a:cxnSpLocks/>
            <a:endCxn id="62" idx="1"/>
          </p:cNvCxnSpPr>
          <p:nvPr/>
        </p:nvCxnSpPr>
        <p:spPr>
          <a:xfrm>
            <a:off x="3152800" y="1337877"/>
            <a:ext cx="1116124" cy="9574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4" name="左中かっこ 63">
            <a:extLst>
              <a:ext uri="{FF2B5EF4-FFF2-40B4-BE49-F238E27FC236}">
                <a16:creationId xmlns:a16="http://schemas.microsoft.com/office/drawing/2014/main" id="{E913FA49-F478-7C96-55CA-3395E4A3AECC}"/>
              </a:ext>
            </a:extLst>
          </p:cNvPr>
          <p:cNvSpPr/>
          <p:nvPr/>
        </p:nvSpPr>
        <p:spPr>
          <a:xfrm>
            <a:off x="4283406" y="1507154"/>
            <a:ext cx="146041" cy="15074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5" name="直線矢印コネクタ 64">
            <a:extLst>
              <a:ext uri="{FF2B5EF4-FFF2-40B4-BE49-F238E27FC236}">
                <a16:creationId xmlns:a16="http://schemas.microsoft.com/office/drawing/2014/main" id="{85CFD680-C2D7-5720-C9EC-5973CF010078}"/>
              </a:ext>
            </a:extLst>
          </p:cNvPr>
          <p:cNvCxnSpPr>
            <a:cxnSpLocks/>
            <a:endCxn id="64" idx="1"/>
          </p:cNvCxnSpPr>
          <p:nvPr/>
        </p:nvCxnSpPr>
        <p:spPr>
          <a:xfrm>
            <a:off x="3159097" y="1349337"/>
            <a:ext cx="1124309" cy="2331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6" name="左中かっこ 65">
            <a:extLst>
              <a:ext uri="{FF2B5EF4-FFF2-40B4-BE49-F238E27FC236}">
                <a16:creationId xmlns:a16="http://schemas.microsoft.com/office/drawing/2014/main" id="{D20B3E65-B029-D19B-DE4F-9A9149BC6815}"/>
              </a:ext>
            </a:extLst>
          </p:cNvPr>
          <p:cNvSpPr/>
          <p:nvPr/>
        </p:nvSpPr>
        <p:spPr>
          <a:xfrm>
            <a:off x="4255209" y="4534310"/>
            <a:ext cx="199382" cy="14405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7" name="直線矢印コネクタ 66">
            <a:extLst>
              <a:ext uri="{FF2B5EF4-FFF2-40B4-BE49-F238E27FC236}">
                <a16:creationId xmlns:a16="http://schemas.microsoft.com/office/drawing/2014/main" id="{E35503FC-C4C1-7BA9-ADD1-9BA8B741348C}"/>
              </a:ext>
            </a:extLst>
          </p:cNvPr>
          <p:cNvCxnSpPr>
            <a:cxnSpLocks/>
            <a:endCxn id="66" idx="1"/>
          </p:cNvCxnSpPr>
          <p:nvPr/>
        </p:nvCxnSpPr>
        <p:spPr>
          <a:xfrm>
            <a:off x="3139085" y="1346421"/>
            <a:ext cx="1116124" cy="32599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8" name="左中かっこ 67">
            <a:extLst>
              <a:ext uri="{FF2B5EF4-FFF2-40B4-BE49-F238E27FC236}">
                <a16:creationId xmlns:a16="http://schemas.microsoft.com/office/drawing/2014/main" id="{572A3AB6-BD5A-C310-24E6-D7981F88AB82}"/>
              </a:ext>
            </a:extLst>
          </p:cNvPr>
          <p:cNvSpPr/>
          <p:nvPr/>
        </p:nvSpPr>
        <p:spPr>
          <a:xfrm>
            <a:off x="4249427" y="4846120"/>
            <a:ext cx="191532" cy="31324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9" name="直線矢印コネクタ 68">
            <a:extLst>
              <a:ext uri="{FF2B5EF4-FFF2-40B4-BE49-F238E27FC236}">
                <a16:creationId xmlns:a16="http://schemas.microsoft.com/office/drawing/2014/main" id="{8FB37079-0057-973D-CD05-3271C3881A55}"/>
              </a:ext>
            </a:extLst>
          </p:cNvPr>
          <p:cNvCxnSpPr>
            <a:cxnSpLocks/>
            <a:endCxn id="68" idx="1"/>
          </p:cNvCxnSpPr>
          <p:nvPr/>
        </p:nvCxnSpPr>
        <p:spPr>
          <a:xfrm>
            <a:off x="3133303" y="1345713"/>
            <a:ext cx="1116124" cy="36570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0" name="左中かっこ 69">
            <a:extLst>
              <a:ext uri="{FF2B5EF4-FFF2-40B4-BE49-F238E27FC236}">
                <a16:creationId xmlns:a16="http://schemas.microsoft.com/office/drawing/2014/main" id="{FB42B00D-64CA-6545-DF8C-16A08631BDAE}"/>
              </a:ext>
            </a:extLst>
          </p:cNvPr>
          <p:cNvSpPr/>
          <p:nvPr/>
        </p:nvSpPr>
        <p:spPr>
          <a:xfrm>
            <a:off x="4259843" y="4677873"/>
            <a:ext cx="176102" cy="15905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左中かっこ 70">
            <a:extLst>
              <a:ext uri="{FF2B5EF4-FFF2-40B4-BE49-F238E27FC236}">
                <a16:creationId xmlns:a16="http://schemas.microsoft.com/office/drawing/2014/main" id="{7D2DF1F6-CEB7-770D-5784-BD06BA325F8A}"/>
              </a:ext>
            </a:extLst>
          </p:cNvPr>
          <p:cNvSpPr/>
          <p:nvPr/>
        </p:nvSpPr>
        <p:spPr>
          <a:xfrm>
            <a:off x="4243324" y="3410796"/>
            <a:ext cx="231345" cy="315983"/>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2" name="直線矢印コネクタ 71">
            <a:extLst>
              <a:ext uri="{FF2B5EF4-FFF2-40B4-BE49-F238E27FC236}">
                <a16:creationId xmlns:a16="http://schemas.microsoft.com/office/drawing/2014/main" id="{E97D14CE-DE2B-5ED7-C78A-1AD4D1B8DC0B}"/>
              </a:ext>
            </a:extLst>
          </p:cNvPr>
          <p:cNvCxnSpPr>
            <a:cxnSpLocks/>
            <a:endCxn id="71" idx="1"/>
          </p:cNvCxnSpPr>
          <p:nvPr/>
        </p:nvCxnSpPr>
        <p:spPr>
          <a:xfrm>
            <a:off x="3145424" y="1295810"/>
            <a:ext cx="1097900" cy="22729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3" name="角丸四角形 76">
            <a:extLst>
              <a:ext uri="{FF2B5EF4-FFF2-40B4-BE49-F238E27FC236}">
                <a16:creationId xmlns:a16="http://schemas.microsoft.com/office/drawing/2014/main" id="{3BA88464-45EA-39CA-DD9B-2C7D2A55DE67}"/>
              </a:ext>
            </a:extLst>
          </p:cNvPr>
          <p:cNvSpPr/>
          <p:nvPr/>
        </p:nvSpPr>
        <p:spPr>
          <a:xfrm>
            <a:off x="1810969" y="6093266"/>
            <a:ext cx="7515909" cy="707854"/>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74" name="屈折矢印 77">
            <a:extLst>
              <a:ext uri="{FF2B5EF4-FFF2-40B4-BE49-F238E27FC236}">
                <a16:creationId xmlns:a16="http://schemas.microsoft.com/office/drawing/2014/main" id="{03229DC0-4D2C-9D2D-1BF7-4F37DDA9540B}"/>
              </a:ext>
            </a:extLst>
          </p:cNvPr>
          <p:cNvSpPr/>
          <p:nvPr/>
        </p:nvSpPr>
        <p:spPr>
          <a:xfrm flipH="1">
            <a:off x="1136459" y="6131609"/>
            <a:ext cx="458652" cy="394539"/>
          </a:xfrm>
          <a:prstGeom prst="bentUpArrow">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75" name="右矢印 78">
            <a:extLst>
              <a:ext uri="{FF2B5EF4-FFF2-40B4-BE49-F238E27FC236}">
                <a16:creationId xmlns:a16="http://schemas.microsoft.com/office/drawing/2014/main" id="{3EDC61A6-A9BA-F004-140C-97C28D78CC0A}"/>
              </a:ext>
            </a:extLst>
          </p:cNvPr>
          <p:cNvSpPr/>
          <p:nvPr/>
        </p:nvSpPr>
        <p:spPr>
          <a:xfrm rot="18194209">
            <a:off x="942400" y="4805646"/>
            <a:ext cx="410517" cy="248292"/>
          </a:xfrm>
          <a:prstGeom prst="rightArrow">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76" name="右矢印 79">
            <a:extLst>
              <a:ext uri="{FF2B5EF4-FFF2-40B4-BE49-F238E27FC236}">
                <a16:creationId xmlns:a16="http://schemas.microsoft.com/office/drawing/2014/main" id="{EA5076DA-F136-C008-F187-C0D5641CC61B}"/>
              </a:ext>
            </a:extLst>
          </p:cNvPr>
          <p:cNvSpPr/>
          <p:nvPr/>
        </p:nvSpPr>
        <p:spPr>
          <a:xfrm>
            <a:off x="3633427" y="1164484"/>
            <a:ext cx="410517" cy="248292"/>
          </a:xfrm>
          <a:prstGeom prst="rightArrow">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77" name="テキスト ボックス 76">
            <a:extLst>
              <a:ext uri="{FF2B5EF4-FFF2-40B4-BE49-F238E27FC236}">
                <a16:creationId xmlns:a16="http://schemas.microsoft.com/office/drawing/2014/main" id="{F34BC08B-7789-9E09-9CAF-C1678309A442}"/>
              </a:ext>
            </a:extLst>
          </p:cNvPr>
          <p:cNvSpPr txBox="1"/>
          <p:nvPr/>
        </p:nvSpPr>
        <p:spPr bwMode="auto">
          <a:xfrm>
            <a:off x="-118211" y="6524824"/>
            <a:ext cx="1943092" cy="323133"/>
          </a:xfrm>
          <a:prstGeom prst="rect">
            <a:avLst/>
          </a:prstGeom>
          <a:noFill/>
          <a:ln w="9525" algn="ctr">
            <a:noFill/>
            <a:miter lim="800000"/>
            <a:headEnd/>
            <a:tailEnd/>
          </a:ln>
          <a:effectLst/>
        </p:spPr>
        <p:txBody>
          <a:bodyPr wrap="none" lIns="91406" tIns="45704" rIns="91406" bIns="45704" rtlCol="0">
            <a:spAutoFit/>
          </a:bodyPr>
          <a:lstStyle/>
          <a:p>
            <a:r>
              <a:rPr kumimoji="1" lang="ja-JP" altLang="en-US" sz="1500" b="0">
                <a:solidFill>
                  <a:srgbClr val="FF0000"/>
                </a:solidFill>
                <a:latin typeface="Meiryo UI" panose="020B0604030504040204" pitchFamily="50" charset="-128"/>
                <a:ea typeface="Meiryo UI" panose="020B0604030504040204" pitchFamily="50" charset="-128"/>
                <a:cs typeface="Meiryo UI" panose="020B0604030504040204" pitchFamily="50" charset="-128"/>
              </a:rPr>
              <a:t>１．データ記述の原則</a:t>
            </a:r>
          </a:p>
        </p:txBody>
      </p:sp>
      <p:sp>
        <p:nvSpPr>
          <p:cNvPr id="78" name="テキスト ボックス 77">
            <a:extLst>
              <a:ext uri="{FF2B5EF4-FFF2-40B4-BE49-F238E27FC236}">
                <a16:creationId xmlns:a16="http://schemas.microsoft.com/office/drawing/2014/main" id="{869CF7A0-DCDA-98AD-5544-398FD9C34F78}"/>
              </a:ext>
            </a:extLst>
          </p:cNvPr>
          <p:cNvSpPr txBox="1"/>
          <p:nvPr/>
        </p:nvSpPr>
        <p:spPr bwMode="auto">
          <a:xfrm>
            <a:off x="-43551" y="3908949"/>
            <a:ext cx="1467101" cy="738631"/>
          </a:xfrm>
          <a:prstGeom prst="rect">
            <a:avLst/>
          </a:prstGeom>
          <a:noFill/>
          <a:ln w="9525" algn="ctr">
            <a:noFill/>
            <a:miter lim="800000"/>
            <a:headEnd/>
            <a:tailEnd/>
          </a:ln>
          <a:effectLst/>
        </p:spPr>
        <p:txBody>
          <a:bodyPr wrap="square" lIns="91406" tIns="45704" rIns="91406" bIns="45704" rtlCol="0">
            <a:spAutoFit/>
          </a:bodyPr>
          <a:lstStyle/>
          <a:p>
            <a:pPr marL="266700" indent="-266700"/>
            <a:r>
              <a:rPr kumimoji="1" lang="ja-JP" altLang="en-US" sz="1400" b="0">
                <a:solidFill>
                  <a:srgbClr val="FF0000"/>
                </a:solidFill>
                <a:latin typeface="Meiryo UI" panose="020B0604030504040204" pitchFamily="50" charset="-128"/>
                <a:ea typeface="Meiryo UI" panose="020B0604030504040204" pitchFamily="50" charset="-128"/>
                <a:cs typeface="Meiryo UI" panose="020B0604030504040204" pitchFamily="50" charset="-128"/>
              </a:rPr>
              <a:t>２．基本データ項目を目的に合わせて選択</a:t>
            </a:r>
          </a:p>
        </p:txBody>
      </p:sp>
      <p:sp>
        <p:nvSpPr>
          <p:cNvPr id="79" name="テキスト ボックス 78">
            <a:extLst>
              <a:ext uri="{FF2B5EF4-FFF2-40B4-BE49-F238E27FC236}">
                <a16:creationId xmlns:a16="http://schemas.microsoft.com/office/drawing/2014/main" id="{0982B715-010A-3C2D-8850-8E77BF5B0E09}"/>
              </a:ext>
            </a:extLst>
          </p:cNvPr>
          <p:cNvSpPr txBox="1"/>
          <p:nvPr/>
        </p:nvSpPr>
        <p:spPr bwMode="auto">
          <a:xfrm>
            <a:off x="1423550" y="622087"/>
            <a:ext cx="5751124" cy="323133"/>
          </a:xfrm>
          <a:prstGeom prst="rect">
            <a:avLst/>
          </a:prstGeom>
          <a:noFill/>
          <a:ln w="9525" algn="ctr">
            <a:noFill/>
            <a:miter lim="800000"/>
            <a:headEnd/>
            <a:tailEnd/>
          </a:ln>
          <a:effectLst/>
        </p:spPr>
        <p:txBody>
          <a:bodyPr wrap="square" lIns="91406" tIns="45704" rIns="91406" bIns="45704" rtlCol="0">
            <a:spAutoFit/>
          </a:bodyPr>
          <a:lstStyle/>
          <a:p>
            <a:pPr marL="266700" indent="-266700"/>
            <a:r>
              <a:rPr kumimoji="1" lang="ja-JP" altLang="en-US" sz="15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３．汎用的な構造化モデルを、現場で使う平坦なデータセットにして展開</a:t>
            </a:r>
          </a:p>
        </p:txBody>
      </p:sp>
      <p:sp>
        <p:nvSpPr>
          <p:cNvPr id="80" name="テキスト ボックス 79">
            <a:extLst>
              <a:ext uri="{FF2B5EF4-FFF2-40B4-BE49-F238E27FC236}">
                <a16:creationId xmlns:a16="http://schemas.microsoft.com/office/drawing/2014/main" id="{D28818D5-96C4-186B-4CC9-833B7166A618}"/>
              </a:ext>
            </a:extLst>
          </p:cNvPr>
          <p:cNvSpPr txBox="1"/>
          <p:nvPr/>
        </p:nvSpPr>
        <p:spPr bwMode="auto">
          <a:xfrm>
            <a:off x="33408" y="993243"/>
            <a:ext cx="2894412" cy="677076"/>
          </a:xfrm>
          <a:prstGeom prst="rect">
            <a:avLst/>
          </a:prstGeom>
          <a:noFill/>
          <a:ln w="9525" algn="ctr">
            <a:noFill/>
            <a:miter lim="800000"/>
            <a:headEnd/>
            <a:tailEnd/>
          </a:ln>
          <a:effectLst/>
        </p:spPr>
        <p:txBody>
          <a:bodyPr wrap="square" lIns="91406" tIns="45704" rIns="91406" bIns="45704" rtlCol="0">
            <a:spAutoFit/>
          </a:bodyPr>
          <a:lstStyle/>
          <a:p>
            <a:pPr marL="266700" indent="-266700"/>
            <a:r>
              <a:rPr kumimoji="1" lang="en-US" altLang="ja-JP" sz="1400" u="sng" dirty="0">
                <a:latin typeface="Meiryo UI" panose="020B0604030504040204" pitchFamily="50" charset="-128"/>
                <a:ea typeface="Meiryo UI" panose="020B0604030504040204" pitchFamily="50" charset="-128"/>
                <a:cs typeface="Meiryo UI" panose="020B0604030504040204" pitchFamily="50" charset="-128"/>
              </a:rPr>
              <a:t>GIF</a:t>
            </a:r>
            <a:r>
              <a:rPr kumimoji="1" lang="ja-JP" altLang="en-US" sz="1400" u="sng" dirty="0">
                <a:latin typeface="Meiryo UI" panose="020B0604030504040204" pitchFamily="50" charset="-128"/>
                <a:ea typeface="Meiryo UI" panose="020B0604030504040204" pitchFamily="50" charset="-128"/>
                <a:cs typeface="Meiryo UI" panose="020B0604030504040204" pitchFamily="50" charset="-128"/>
              </a:rPr>
              <a:t>実装データモデル（テンプレート）</a:t>
            </a:r>
            <a:endParaRPr kumimoji="1" lang="en-US" altLang="ja-JP" sz="1400" u="sng" dirty="0">
              <a:latin typeface="Meiryo UI" panose="020B0604030504040204" pitchFamily="50" charset="-128"/>
              <a:ea typeface="Meiryo UI" panose="020B0604030504040204" pitchFamily="50" charset="-128"/>
              <a:cs typeface="Meiryo UI" panose="020B0604030504040204" pitchFamily="50" charset="-128"/>
            </a:endParaRPr>
          </a:p>
          <a:p>
            <a:pPr marL="266700" indent="-266700"/>
            <a:r>
              <a:rPr lang="ja-JP" altLang="en-US" sz="1200" b="0" dirty="0">
                <a:latin typeface="Meiryo UI" panose="020B0604030504040204" pitchFamily="50" charset="-128"/>
                <a:ea typeface="Meiryo UI" panose="020B0604030504040204" pitchFamily="50" charset="-128"/>
                <a:cs typeface="Meiryo UI" panose="020B0604030504040204" pitchFamily="50" charset="-128"/>
              </a:rPr>
              <a:t>一般に使われるモデルを構造化</a:t>
            </a:r>
            <a:endParaRPr lang="en-US" altLang="ja-JP" sz="1200" b="0" dirty="0">
              <a:latin typeface="Meiryo UI" panose="020B0604030504040204" pitchFamily="50" charset="-128"/>
              <a:ea typeface="Meiryo UI" panose="020B0604030504040204" pitchFamily="50" charset="-128"/>
              <a:cs typeface="Meiryo UI" panose="020B0604030504040204" pitchFamily="50" charset="-128"/>
            </a:endParaRPr>
          </a:p>
          <a:p>
            <a:pPr marL="266700" indent="-266700"/>
            <a:r>
              <a:rPr lang="ja-JP" altLang="en-US" sz="1200" b="0" dirty="0">
                <a:latin typeface="Meiryo UI" panose="020B0604030504040204" pitchFamily="50" charset="-128"/>
                <a:ea typeface="Meiryo UI" panose="020B0604030504040204" pitchFamily="50" charset="-128"/>
                <a:cs typeface="Meiryo UI" panose="020B0604030504040204" pitchFamily="50" charset="-128"/>
              </a:rPr>
              <a:t>して提示</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1" name="テキスト ボックス 80">
            <a:extLst>
              <a:ext uri="{FF2B5EF4-FFF2-40B4-BE49-F238E27FC236}">
                <a16:creationId xmlns:a16="http://schemas.microsoft.com/office/drawing/2014/main" id="{4C5A7720-CCDE-3842-50DC-61BD20EA35A6}"/>
              </a:ext>
            </a:extLst>
          </p:cNvPr>
          <p:cNvSpPr txBox="1"/>
          <p:nvPr/>
        </p:nvSpPr>
        <p:spPr bwMode="auto">
          <a:xfrm>
            <a:off x="4329300" y="867803"/>
            <a:ext cx="5543292" cy="523188"/>
          </a:xfrm>
          <a:prstGeom prst="rect">
            <a:avLst/>
          </a:prstGeom>
          <a:noFill/>
          <a:ln w="9525" algn="ctr">
            <a:noFill/>
            <a:miter lim="800000"/>
            <a:headEnd/>
            <a:tailEnd/>
          </a:ln>
          <a:effectLst/>
        </p:spPr>
        <p:txBody>
          <a:bodyPr wrap="square" lIns="91406" tIns="45704" rIns="91406" bIns="45704" rtlCol="0">
            <a:spAutoFit/>
          </a:bodyPr>
          <a:lstStyle/>
          <a:p>
            <a:pPr marL="266700" indent="-266700"/>
            <a:r>
              <a:rPr kumimoji="1" lang="ja-JP" altLang="en-US" sz="1600" u="sng" dirty="0">
                <a:latin typeface="Meiryo UI" panose="020B0604030504040204" pitchFamily="50" charset="-128"/>
                <a:ea typeface="Meiryo UI" panose="020B0604030504040204" pitchFamily="50" charset="-128"/>
                <a:cs typeface="Meiryo UI" panose="020B0604030504040204" pitchFamily="50" charset="-128"/>
              </a:rPr>
              <a:t>自治体標準オープンデータセット（旧推奨データセット）</a:t>
            </a:r>
            <a:endParaRPr kumimoji="1" lang="en-US" altLang="ja-JP" sz="1600" u="sng" dirty="0">
              <a:latin typeface="Meiryo UI" panose="020B0604030504040204" pitchFamily="50" charset="-128"/>
              <a:ea typeface="Meiryo UI" panose="020B0604030504040204" pitchFamily="50" charset="-128"/>
              <a:cs typeface="Meiryo UI" panose="020B0604030504040204" pitchFamily="50" charset="-128"/>
            </a:endParaRPr>
          </a:p>
          <a:p>
            <a:pPr marL="266700" indent="-266700"/>
            <a:r>
              <a:rPr lang="ja-JP" altLang="en-US" sz="1200" b="0" dirty="0">
                <a:latin typeface="Meiryo UI" panose="020B0604030504040204" pitchFamily="50" charset="-128"/>
                <a:ea typeface="Meiryo UI" panose="020B0604030504040204" pitchFamily="50" charset="-128"/>
                <a:cs typeface="Meiryo UI" panose="020B0604030504040204" pitchFamily="50" charset="-128"/>
              </a:rPr>
              <a:t>官民データ法を推進するためにデータ項目を絞ったセット。項目は概略イメージのサンプル。</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a:extLst>
              <a:ext uri="{FF2B5EF4-FFF2-40B4-BE49-F238E27FC236}">
                <a16:creationId xmlns:a16="http://schemas.microsoft.com/office/drawing/2014/main" id="{4DA7C679-D40E-0C19-A723-6DC50998D61F}"/>
              </a:ext>
            </a:extLst>
          </p:cNvPr>
          <p:cNvSpPr txBox="1"/>
          <p:nvPr/>
        </p:nvSpPr>
        <p:spPr>
          <a:xfrm>
            <a:off x="33409" y="188276"/>
            <a:ext cx="9773578" cy="338554"/>
          </a:xfrm>
          <a:prstGeom prst="rect">
            <a:avLst/>
          </a:prstGeom>
          <a:noFill/>
        </p:spPr>
        <p:txBody>
          <a:bodyPr wrap="square">
            <a:spAutoFit/>
          </a:bodyPr>
          <a:lstStyle/>
          <a:p>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（参考）</a:t>
            </a: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GIF</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データモデルと自治体標準オープンデータセット（旧推奨データセット）の関係（公共施設の例）</a:t>
            </a:r>
            <a:endParaRPr lang="ja-JP" altLang="en-US" sz="1600" dirty="0"/>
          </a:p>
        </p:txBody>
      </p:sp>
    </p:spTree>
    <p:extLst>
      <p:ext uri="{BB962C8B-B14F-4D97-AF65-F5344CB8AC3E}">
        <p14:creationId xmlns:p14="http://schemas.microsoft.com/office/powerpoint/2010/main" val="989283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E3E49435-1628-D44A-8620-6BDF3E2B21D6}"/>
              </a:ext>
            </a:extLst>
          </p:cNvPr>
          <p:cNvSpPr>
            <a:spLocks noGrp="1"/>
          </p:cNvSpPr>
          <p:nvPr>
            <p:ph type="title"/>
          </p:nvPr>
        </p:nvSpPr>
        <p:spPr>
          <a:xfrm>
            <a:off x="648000" y="409801"/>
            <a:ext cx="8771208" cy="757130"/>
          </a:xfrm>
        </p:spPr>
        <p:txBody>
          <a:bodyPr/>
          <a:lstStyle/>
          <a:p>
            <a:r>
              <a:rPr lang="ja-JP" altLang="en-US" sz="2400" b="0" dirty="0">
                <a:latin typeface="Meiryo UI" panose="020B0604030504040204" pitchFamily="50" charset="-128"/>
                <a:ea typeface="Meiryo UI" panose="020B0604030504040204" pitchFamily="50" charset="-128"/>
                <a:cs typeface="Meiryo UI" panose="020B0604030504040204" pitchFamily="50" charset="-128"/>
              </a:rPr>
              <a:t>自治体標準オープンデータセット（旧：推奨データセット）一覧（１）</a:t>
            </a:r>
            <a:endParaRPr kumimoji="1" lang="ja-JP" altLang="en-US" sz="2400" dirty="0"/>
          </a:p>
        </p:txBody>
      </p:sp>
      <p:graphicFrame>
        <p:nvGraphicFramePr>
          <p:cNvPr id="2" name="表 5">
            <a:extLst>
              <a:ext uri="{FF2B5EF4-FFF2-40B4-BE49-F238E27FC236}">
                <a16:creationId xmlns:a16="http://schemas.microsoft.com/office/drawing/2014/main" id="{F2133F96-18F2-D623-6193-1255825D04C5}"/>
              </a:ext>
            </a:extLst>
          </p:cNvPr>
          <p:cNvGraphicFramePr>
            <a:graphicFrameLocks noGrp="1"/>
          </p:cNvGraphicFramePr>
          <p:nvPr>
            <p:extLst>
              <p:ext uri="{D42A27DB-BD31-4B8C-83A1-F6EECF244321}">
                <p14:modId xmlns:p14="http://schemas.microsoft.com/office/powerpoint/2010/main" val="1506819851"/>
              </p:ext>
            </p:extLst>
          </p:nvPr>
        </p:nvGraphicFramePr>
        <p:xfrm>
          <a:off x="800406" y="1117596"/>
          <a:ext cx="8244000" cy="5251220"/>
        </p:xfrm>
        <a:graphic>
          <a:graphicData uri="http://schemas.openxmlformats.org/drawingml/2006/table">
            <a:tbl>
              <a:tblPr firstRow="1" bandRow="1">
                <a:tableStyleId>{5C22544A-7EE6-4342-B048-85BDC9FD1C3A}</a:tableStyleId>
              </a:tblPr>
              <a:tblGrid>
                <a:gridCol w="324000">
                  <a:extLst>
                    <a:ext uri="{9D8B030D-6E8A-4147-A177-3AD203B41FA5}">
                      <a16:colId xmlns:a16="http://schemas.microsoft.com/office/drawing/2014/main" val="24517288"/>
                    </a:ext>
                  </a:extLst>
                </a:gridCol>
                <a:gridCol w="360000">
                  <a:extLst>
                    <a:ext uri="{9D8B030D-6E8A-4147-A177-3AD203B41FA5}">
                      <a16:colId xmlns:a16="http://schemas.microsoft.com/office/drawing/2014/main" val="2818752283"/>
                    </a:ext>
                  </a:extLst>
                </a:gridCol>
                <a:gridCol w="2412000">
                  <a:extLst>
                    <a:ext uri="{9D8B030D-6E8A-4147-A177-3AD203B41FA5}">
                      <a16:colId xmlns:a16="http://schemas.microsoft.com/office/drawing/2014/main" val="821182656"/>
                    </a:ext>
                  </a:extLst>
                </a:gridCol>
                <a:gridCol w="1260000">
                  <a:extLst>
                    <a:ext uri="{9D8B030D-6E8A-4147-A177-3AD203B41FA5}">
                      <a16:colId xmlns:a16="http://schemas.microsoft.com/office/drawing/2014/main" val="898148459"/>
                    </a:ext>
                  </a:extLst>
                </a:gridCol>
                <a:gridCol w="720000">
                  <a:extLst>
                    <a:ext uri="{9D8B030D-6E8A-4147-A177-3AD203B41FA5}">
                      <a16:colId xmlns:a16="http://schemas.microsoft.com/office/drawing/2014/main" val="77075721"/>
                    </a:ext>
                  </a:extLst>
                </a:gridCol>
                <a:gridCol w="1008000">
                  <a:extLst>
                    <a:ext uri="{9D8B030D-6E8A-4147-A177-3AD203B41FA5}">
                      <a16:colId xmlns:a16="http://schemas.microsoft.com/office/drawing/2014/main" val="1077764152"/>
                    </a:ext>
                  </a:extLst>
                </a:gridCol>
                <a:gridCol w="720000">
                  <a:extLst>
                    <a:ext uri="{9D8B030D-6E8A-4147-A177-3AD203B41FA5}">
                      <a16:colId xmlns:a16="http://schemas.microsoft.com/office/drawing/2014/main" val="2930684930"/>
                    </a:ext>
                  </a:extLst>
                </a:gridCol>
                <a:gridCol w="720000">
                  <a:extLst>
                    <a:ext uri="{9D8B030D-6E8A-4147-A177-3AD203B41FA5}">
                      <a16:colId xmlns:a16="http://schemas.microsoft.com/office/drawing/2014/main" val="3969362235"/>
                    </a:ext>
                  </a:extLst>
                </a:gridCol>
                <a:gridCol w="720000">
                  <a:extLst>
                    <a:ext uri="{9D8B030D-6E8A-4147-A177-3AD203B41FA5}">
                      <a16:colId xmlns:a16="http://schemas.microsoft.com/office/drawing/2014/main" val="3846163384"/>
                    </a:ext>
                  </a:extLst>
                </a:gridCol>
              </a:tblGrid>
              <a:tr h="216000">
                <a:tc>
                  <a:txBody>
                    <a:bodyPr/>
                    <a:lstStyle/>
                    <a:p>
                      <a:pPr marL="0" lvl="0" indent="0" algn="l" rtl="0">
                        <a:spcBef>
                          <a:spcPts val="0"/>
                        </a:spcBef>
                        <a:spcAft>
                          <a:spcPts val="0"/>
                        </a:spcAft>
                        <a:buNone/>
                      </a:pPr>
                      <a:r>
                        <a:rPr lang="ja" sz="800">
                          <a:solidFill>
                            <a:schemeClr val="lt1"/>
                          </a:solidFill>
                          <a:latin typeface="Meiryo UI" panose="020B0604030504040204" pitchFamily="50" charset="-128"/>
                          <a:ea typeface="Meiryo UI" panose="020B0604030504040204" pitchFamily="50" charset="-128"/>
                        </a:rPr>
                        <a:t>No</a:t>
                      </a:r>
                      <a:endParaRPr sz="800">
                        <a:solidFill>
                          <a:schemeClr val="lt1"/>
                        </a:solidFill>
                        <a:latin typeface="Meiryo UI" panose="020B0604030504040204" pitchFamily="50" charset="-128"/>
                        <a:ea typeface="Meiryo UI" panose="020B0604030504040204" pitchFamily="50" charset="-128"/>
                      </a:endParaRPr>
                    </a:p>
                  </a:txBody>
                  <a:tcPr marL="42100" marR="42100" marT="52925" marB="52925" anchor="ctr"/>
                </a:tc>
                <a:tc>
                  <a:txBody>
                    <a:bodyPr/>
                    <a:lstStyle/>
                    <a:p>
                      <a:pPr marL="0" lvl="0" indent="0" algn="ctr" rtl="0">
                        <a:spcBef>
                          <a:spcPts val="0"/>
                        </a:spcBef>
                        <a:spcAft>
                          <a:spcPts val="0"/>
                        </a:spcAft>
                        <a:buNone/>
                      </a:pPr>
                      <a:r>
                        <a:rPr lang="ja" sz="800">
                          <a:solidFill>
                            <a:schemeClr val="lt1"/>
                          </a:solidFill>
                          <a:latin typeface="Meiryo UI" panose="020B0604030504040204" pitchFamily="50" charset="-128"/>
                          <a:ea typeface="Meiryo UI" panose="020B0604030504040204" pitchFamily="50" charset="-128"/>
                          <a:cs typeface="M PLUS 1p"/>
                          <a:sym typeface="M PLUS 1p"/>
                        </a:rPr>
                        <a:t>旧No</a:t>
                      </a:r>
                      <a:endParaRPr sz="800">
                        <a:solidFill>
                          <a:schemeClr val="lt1"/>
                        </a:solidFill>
                        <a:latin typeface="Meiryo UI" panose="020B0604030504040204" pitchFamily="50" charset="-128"/>
                        <a:ea typeface="Meiryo UI" panose="020B0604030504040204" pitchFamily="50" charset="-128"/>
                        <a:cs typeface="M PLUS 1p"/>
                        <a:sym typeface="M PLUS 1p"/>
                      </a:endParaRPr>
                    </a:p>
                  </a:txBody>
                  <a:tcPr marL="42100" marR="42100" marT="52925" marB="52925" anchor="ctr"/>
                </a:tc>
                <a:tc>
                  <a:txBody>
                    <a:bodyPr/>
                    <a:lstStyle/>
                    <a:p>
                      <a:pPr marL="0" lvl="0" indent="0" algn="l" rtl="0">
                        <a:spcBef>
                          <a:spcPts val="0"/>
                        </a:spcBef>
                        <a:spcAft>
                          <a:spcPts val="0"/>
                        </a:spcAft>
                        <a:buNone/>
                      </a:pPr>
                      <a:r>
                        <a:rPr lang="ja" sz="800">
                          <a:solidFill>
                            <a:schemeClr val="lt1"/>
                          </a:solidFill>
                          <a:latin typeface="Meiryo UI" panose="020B0604030504040204" pitchFamily="50" charset="-128"/>
                          <a:ea typeface="Meiryo UI" panose="020B0604030504040204" pitchFamily="50" charset="-128"/>
                          <a:cs typeface="M PLUS 1p"/>
                          <a:sym typeface="M PLUS 1p"/>
                        </a:rPr>
                        <a:t>データセット名</a:t>
                      </a:r>
                      <a:endParaRPr sz="800">
                        <a:solidFill>
                          <a:schemeClr val="lt1"/>
                        </a:solidFill>
                        <a:latin typeface="Meiryo UI" panose="020B0604030504040204" pitchFamily="50" charset="-128"/>
                        <a:ea typeface="Meiryo UI" panose="020B0604030504040204" pitchFamily="50" charset="-128"/>
                        <a:cs typeface="M PLUS 1p"/>
                        <a:sym typeface="M PLUS 1p"/>
                      </a:endParaRPr>
                    </a:p>
                  </a:txBody>
                  <a:tcPr marL="42100" marR="42100" marT="52925" marB="52925" anchor="ctr"/>
                </a:tc>
                <a:tc>
                  <a:txBody>
                    <a:bodyPr/>
                    <a:lstStyle/>
                    <a:p>
                      <a:pPr marL="0" lvl="0" indent="0" algn="l" rtl="0">
                        <a:lnSpc>
                          <a:spcPct val="125000"/>
                        </a:lnSpc>
                        <a:spcBef>
                          <a:spcPts val="0"/>
                        </a:spcBef>
                        <a:spcAft>
                          <a:spcPts val="0"/>
                        </a:spcAft>
                        <a:buClr>
                          <a:schemeClr val="dk1"/>
                        </a:buClr>
                        <a:buSzPts val="1100"/>
                        <a:buFont typeface="Arial"/>
                        <a:buNone/>
                      </a:pPr>
                      <a:r>
                        <a:rPr lang="ja" sz="800">
                          <a:solidFill>
                            <a:schemeClr val="lt1"/>
                          </a:solidFill>
                          <a:latin typeface="Meiryo UI" panose="020B0604030504040204" pitchFamily="50" charset="-128"/>
                          <a:ea typeface="Meiryo UI" panose="020B0604030504040204" pitchFamily="50" charset="-128"/>
                          <a:cs typeface="M PLUS 1p"/>
                          <a:sym typeface="M PLUS 1p"/>
                        </a:rPr>
                        <a:t>初めて取り組む基礎自治体</a:t>
                      </a:r>
                      <a:endParaRPr sz="800">
                        <a:solidFill>
                          <a:schemeClr val="lt1"/>
                        </a:solidFill>
                        <a:latin typeface="Meiryo UI" panose="020B0604030504040204" pitchFamily="50" charset="-128"/>
                        <a:ea typeface="Meiryo UI" panose="020B0604030504040204" pitchFamily="50" charset="-128"/>
                        <a:cs typeface="M PLUS 1p"/>
                        <a:sym typeface="M PLUS 1p"/>
                      </a:endParaRPr>
                    </a:p>
                  </a:txBody>
                  <a:tcPr marL="42100" marR="42100" marT="52925" marB="52925" anchor="ctr"/>
                </a:tc>
                <a:tc>
                  <a:txBody>
                    <a:bodyPr/>
                    <a:lstStyle/>
                    <a:p>
                      <a:pPr marL="0" lvl="0" indent="0" algn="ctr" rtl="0">
                        <a:spcBef>
                          <a:spcPts val="0"/>
                        </a:spcBef>
                        <a:spcAft>
                          <a:spcPts val="0"/>
                        </a:spcAft>
                        <a:buNone/>
                      </a:pPr>
                      <a:r>
                        <a:rPr lang="ja" sz="800">
                          <a:solidFill>
                            <a:schemeClr val="lt1"/>
                          </a:solidFill>
                          <a:latin typeface="Meiryo UI" panose="020B0604030504040204" pitchFamily="50" charset="-128"/>
                          <a:ea typeface="Meiryo UI" panose="020B0604030504040204" pitchFamily="50" charset="-128"/>
                          <a:cs typeface="M PLUS 1p"/>
                          <a:sym typeface="M PLUS 1p"/>
                        </a:rPr>
                        <a:t>基礎自治体</a:t>
                      </a:r>
                      <a:endParaRPr sz="800">
                        <a:solidFill>
                          <a:schemeClr val="lt1"/>
                        </a:solidFill>
                        <a:latin typeface="Meiryo UI" panose="020B0604030504040204" pitchFamily="50" charset="-128"/>
                        <a:ea typeface="Meiryo UI" panose="020B0604030504040204" pitchFamily="50" charset="-128"/>
                        <a:cs typeface="M PLUS 1p"/>
                        <a:sym typeface="M PLUS 1p"/>
                      </a:endParaRPr>
                    </a:p>
                  </a:txBody>
                  <a:tcPr marL="42100" marR="42100" marT="52925" marB="52925" anchor="ctr"/>
                </a:tc>
                <a:tc>
                  <a:txBody>
                    <a:bodyPr/>
                    <a:lstStyle/>
                    <a:p>
                      <a:pPr marL="0" lvl="0" indent="0" algn="ctr" rtl="0">
                        <a:spcBef>
                          <a:spcPts val="0"/>
                        </a:spcBef>
                        <a:spcAft>
                          <a:spcPts val="0"/>
                        </a:spcAft>
                        <a:buNone/>
                      </a:pPr>
                      <a:r>
                        <a:rPr lang="ja" sz="800" dirty="0">
                          <a:solidFill>
                            <a:schemeClr val="lt1"/>
                          </a:solidFill>
                          <a:latin typeface="Meiryo UI" panose="020B0604030504040204" pitchFamily="50" charset="-128"/>
                          <a:ea typeface="Meiryo UI" panose="020B0604030504040204" pitchFamily="50" charset="-128"/>
                          <a:cs typeface="M PLUS 1p"/>
                          <a:sym typeface="M PLUS 1p"/>
                        </a:rPr>
                        <a:t>一部事務組合等</a:t>
                      </a:r>
                      <a:r>
                        <a:rPr lang="en-US" altLang="ja" sz="800" dirty="0">
                          <a:solidFill>
                            <a:schemeClr val="lt1"/>
                          </a:solidFill>
                          <a:latin typeface="Meiryo UI" panose="020B0604030504040204" pitchFamily="50" charset="-128"/>
                          <a:ea typeface="Meiryo UI" panose="020B0604030504040204" pitchFamily="50" charset="-128"/>
                          <a:cs typeface="M PLUS 1p"/>
                          <a:sym typeface="M PLUS 1p"/>
                        </a:rPr>
                        <a:t>*1</a:t>
                      </a:r>
                      <a:endParaRPr sz="800" dirty="0">
                        <a:solidFill>
                          <a:schemeClr val="lt1"/>
                        </a:solidFill>
                        <a:latin typeface="Meiryo UI" panose="020B0604030504040204" pitchFamily="50" charset="-128"/>
                        <a:ea typeface="Meiryo UI" panose="020B0604030504040204" pitchFamily="50" charset="-128"/>
                        <a:cs typeface="M PLUS 1p"/>
                        <a:sym typeface="M PLUS 1p"/>
                      </a:endParaRPr>
                    </a:p>
                  </a:txBody>
                  <a:tcPr marL="42100" marR="42100" marT="52925" marB="52925" anchor="ctr"/>
                </a:tc>
                <a:tc>
                  <a:txBody>
                    <a:bodyPr/>
                    <a:lstStyle/>
                    <a:p>
                      <a:pPr marL="0" lvl="0" indent="0" algn="ctr" rtl="0">
                        <a:spcBef>
                          <a:spcPts val="0"/>
                        </a:spcBef>
                        <a:spcAft>
                          <a:spcPts val="0"/>
                        </a:spcAft>
                        <a:buNone/>
                      </a:pPr>
                      <a:r>
                        <a:rPr lang="ja" sz="800">
                          <a:solidFill>
                            <a:schemeClr val="lt1"/>
                          </a:solidFill>
                          <a:latin typeface="Meiryo UI" panose="020B0604030504040204" pitchFamily="50" charset="-128"/>
                          <a:ea typeface="Meiryo UI" panose="020B0604030504040204" pitchFamily="50" charset="-128"/>
                          <a:cs typeface="M PLUS 1p"/>
                          <a:sym typeface="M PLUS 1p"/>
                        </a:rPr>
                        <a:t>都道府県</a:t>
                      </a:r>
                      <a:endParaRPr sz="800">
                        <a:solidFill>
                          <a:schemeClr val="lt1"/>
                        </a:solidFill>
                        <a:latin typeface="Meiryo UI" panose="020B0604030504040204" pitchFamily="50" charset="-128"/>
                        <a:ea typeface="Meiryo UI" panose="020B0604030504040204" pitchFamily="50" charset="-128"/>
                        <a:cs typeface="M PLUS 1p"/>
                        <a:sym typeface="M PLUS 1p"/>
                      </a:endParaRPr>
                    </a:p>
                  </a:txBody>
                  <a:tcPr marL="42100" marR="42100" marT="52925" marB="52925" anchor="ctr"/>
                </a:tc>
                <a:tc>
                  <a:txBody>
                    <a:bodyPr/>
                    <a:lstStyle/>
                    <a:p>
                      <a:pPr marL="0" lvl="0" indent="0" algn="ctr" rtl="0">
                        <a:spcBef>
                          <a:spcPts val="0"/>
                        </a:spcBef>
                        <a:spcAft>
                          <a:spcPts val="0"/>
                        </a:spcAft>
                        <a:buNone/>
                      </a:pPr>
                      <a:r>
                        <a:rPr lang="ja" sz="800">
                          <a:solidFill>
                            <a:schemeClr val="lt1"/>
                          </a:solidFill>
                          <a:latin typeface="Meiryo UI" panose="020B0604030504040204" pitchFamily="50" charset="-128"/>
                          <a:ea typeface="Meiryo UI" panose="020B0604030504040204" pitchFamily="50" charset="-128"/>
                          <a:cs typeface="M PLUS 1p"/>
                          <a:sym typeface="M PLUS 1p"/>
                        </a:rPr>
                        <a:t>国</a:t>
                      </a:r>
                      <a:endParaRPr sz="800">
                        <a:solidFill>
                          <a:schemeClr val="lt1"/>
                        </a:solidFill>
                        <a:latin typeface="Meiryo UI" panose="020B0604030504040204" pitchFamily="50" charset="-128"/>
                        <a:ea typeface="Meiryo UI" panose="020B0604030504040204" pitchFamily="50" charset="-128"/>
                        <a:cs typeface="M PLUS 1p"/>
                        <a:sym typeface="M PLUS 1p"/>
                      </a:endParaRPr>
                    </a:p>
                  </a:txBody>
                  <a:tcPr marL="42100" marR="42100" marT="52925" marB="52925" anchor="ctr"/>
                </a:tc>
                <a:tc>
                  <a:txBody>
                    <a:bodyPr/>
                    <a:lstStyle/>
                    <a:p>
                      <a:pPr marL="0" lvl="0" indent="0" algn="ctr" rtl="0">
                        <a:spcBef>
                          <a:spcPts val="0"/>
                        </a:spcBef>
                        <a:spcAft>
                          <a:spcPts val="0"/>
                        </a:spcAft>
                        <a:buNone/>
                      </a:pPr>
                      <a:r>
                        <a:rPr lang="ja" sz="800">
                          <a:solidFill>
                            <a:schemeClr val="lt1"/>
                          </a:solidFill>
                          <a:latin typeface="Meiryo UI" panose="020B0604030504040204" pitchFamily="50" charset="-128"/>
                          <a:ea typeface="Meiryo UI" panose="020B0604030504040204" pitchFamily="50" charset="-128"/>
                          <a:cs typeface="M PLUS 1p"/>
                          <a:sym typeface="M PLUS 1p"/>
                        </a:rPr>
                        <a:t>民間</a:t>
                      </a:r>
                      <a:endParaRPr sz="800">
                        <a:solidFill>
                          <a:schemeClr val="lt1"/>
                        </a:solidFill>
                        <a:latin typeface="Meiryo UI" panose="020B0604030504040204" pitchFamily="50" charset="-128"/>
                        <a:ea typeface="Meiryo UI" panose="020B0604030504040204" pitchFamily="50" charset="-128"/>
                        <a:cs typeface="M PLUS 1p"/>
                        <a:sym typeface="M PLUS 1p"/>
                      </a:endParaRPr>
                    </a:p>
                  </a:txBody>
                  <a:tcPr marL="42100" marR="42100" marT="52925" marB="52925" anchor="ctr"/>
                </a:tc>
                <a:extLst>
                  <a:ext uri="{0D108BD9-81ED-4DB2-BD59-A6C34878D82A}">
                    <a16:rowId xmlns:a16="http://schemas.microsoft.com/office/drawing/2014/main" val="4242960132"/>
                  </a:ext>
                </a:extLst>
              </a:tr>
              <a:tr h="216000">
                <a:tc>
                  <a:txBody>
                    <a:bodyPr/>
                    <a:lstStyle/>
                    <a:p>
                      <a:pPr marL="0" lvl="0" indent="0" algn="r" rtl="0">
                        <a:spcBef>
                          <a:spcPts val="0"/>
                        </a:spcBef>
                        <a:spcAft>
                          <a:spcPts val="0"/>
                        </a:spcAft>
                        <a:buNone/>
                      </a:pPr>
                      <a:r>
                        <a:rPr lang="en-US" sz="800">
                          <a:solidFill>
                            <a:schemeClr val="tx1"/>
                          </a:solidFill>
                          <a:latin typeface="Meiryo UI" panose="020B0604030504040204" pitchFamily="50" charset="-128"/>
                          <a:ea typeface="Meiryo UI" panose="020B0604030504040204" pitchFamily="50" charset="-128"/>
                        </a:rPr>
                        <a:t>1</a:t>
                      </a:r>
                    </a:p>
                  </a:txBody>
                  <a:tcPr marL="42100" marR="42100" marT="52925" marB="52925"/>
                </a:tc>
                <a:tc>
                  <a:txBody>
                    <a:bodyPr/>
                    <a:lstStyle/>
                    <a:p>
                      <a:pPr marL="0" lvl="0" indent="0" algn="r" rtl="0">
                        <a:spcBef>
                          <a:spcPts val="0"/>
                        </a:spcBef>
                        <a:spcAft>
                          <a:spcPts val="0"/>
                        </a:spcAft>
                        <a:buNone/>
                      </a:pPr>
                      <a:r>
                        <a:rPr lang="ja" sz="800">
                          <a:latin typeface="Meiryo UI" panose="020B0604030504040204" pitchFamily="50" charset="-128"/>
                          <a:ea typeface="Meiryo UI" panose="020B0604030504040204" pitchFamily="50" charset="-128"/>
                          <a:cs typeface="M PLUS 1p"/>
                          <a:sym typeface="M PLUS 1p"/>
                        </a:rPr>
                        <a:t>12</a:t>
                      </a:r>
                      <a:endParaRPr sz="800">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l" rtl="0">
                        <a:spcBef>
                          <a:spcPts val="0"/>
                        </a:spcBef>
                        <a:spcAft>
                          <a:spcPts val="0"/>
                        </a:spcAft>
                        <a:buNone/>
                      </a:pPr>
                      <a:r>
                        <a:rPr lang="ja" sz="800">
                          <a:latin typeface="Meiryo UI" panose="020B0604030504040204" pitchFamily="50" charset="-128"/>
                          <a:ea typeface="Meiryo UI" panose="020B0604030504040204" pitchFamily="50" charset="-128"/>
                          <a:cs typeface="M PLUS 1p"/>
                          <a:sym typeface="M PLUS 1p"/>
                        </a:rPr>
                        <a:t>公共施設一覧</a:t>
                      </a:r>
                      <a:endParaRPr sz="800">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extLst>
                  <a:ext uri="{0D108BD9-81ED-4DB2-BD59-A6C34878D82A}">
                    <a16:rowId xmlns:a16="http://schemas.microsoft.com/office/drawing/2014/main" val="870356964"/>
                  </a:ext>
                </a:extLst>
              </a:tr>
              <a:tr h="216000">
                <a:tc>
                  <a:txBody>
                    <a:bodyPr/>
                    <a:lstStyle/>
                    <a:p>
                      <a:pPr marL="0" lvl="0" indent="0" algn="r" rtl="0">
                        <a:spcBef>
                          <a:spcPts val="0"/>
                        </a:spcBef>
                        <a:spcAft>
                          <a:spcPts val="0"/>
                        </a:spcAft>
                        <a:buNone/>
                      </a:pPr>
                      <a:r>
                        <a:rPr lang="en-US" sz="800">
                          <a:solidFill>
                            <a:schemeClr val="tx1"/>
                          </a:solidFill>
                          <a:latin typeface="Meiryo UI" panose="020B0604030504040204" pitchFamily="50" charset="-128"/>
                          <a:ea typeface="Meiryo UI" panose="020B0604030504040204" pitchFamily="50" charset="-128"/>
                        </a:rPr>
                        <a:t>2</a:t>
                      </a:r>
                    </a:p>
                  </a:txBody>
                  <a:tcPr marL="42100" marR="42100" marT="52925" marB="52925"/>
                </a:tc>
                <a:tc>
                  <a:txBody>
                    <a:bodyPr/>
                    <a:lstStyle/>
                    <a:p>
                      <a:pPr marL="0" lvl="0" indent="0" algn="r" rtl="0">
                        <a:spcBef>
                          <a:spcPts val="0"/>
                        </a:spcBef>
                        <a:spcAft>
                          <a:spcPts val="0"/>
                        </a:spcAft>
                        <a:buNone/>
                      </a:pPr>
                      <a:r>
                        <a:rPr lang="ja" sz="800">
                          <a:latin typeface="Meiryo UI" panose="020B0604030504040204" pitchFamily="50" charset="-128"/>
                          <a:ea typeface="Meiryo UI" panose="020B0604030504040204" pitchFamily="50" charset="-128"/>
                          <a:cs typeface="M PLUS 1p"/>
                          <a:sym typeface="M PLUS 1p"/>
                        </a:rPr>
                        <a:t>4</a:t>
                      </a:r>
                      <a:endParaRPr sz="800">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l" rtl="0">
                        <a:spcBef>
                          <a:spcPts val="0"/>
                        </a:spcBef>
                        <a:spcAft>
                          <a:spcPts val="0"/>
                        </a:spcAft>
                        <a:buNone/>
                      </a:pPr>
                      <a:r>
                        <a:rPr lang="ja" sz="800">
                          <a:latin typeface="Meiryo UI" panose="020B0604030504040204" pitchFamily="50" charset="-128"/>
                          <a:ea typeface="Meiryo UI" panose="020B0604030504040204" pitchFamily="50" charset="-128"/>
                          <a:cs typeface="M PLUS 1p"/>
                          <a:sym typeface="M PLUS 1p"/>
                        </a:rPr>
                        <a:t>文化財一覧</a:t>
                      </a:r>
                      <a:endParaRPr sz="800">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extLst>
                  <a:ext uri="{0D108BD9-81ED-4DB2-BD59-A6C34878D82A}">
                    <a16:rowId xmlns:a16="http://schemas.microsoft.com/office/drawing/2014/main" val="507671585"/>
                  </a:ext>
                </a:extLst>
              </a:tr>
              <a:tr h="216000">
                <a:tc>
                  <a:txBody>
                    <a:bodyPr/>
                    <a:lstStyle/>
                    <a:p>
                      <a:pPr marL="0" lvl="0" indent="0" algn="r" rtl="0">
                        <a:spcBef>
                          <a:spcPts val="0"/>
                        </a:spcBef>
                        <a:spcAft>
                          <a:spcPts val="0"/>
                        </a:spcAft>
                        <a:buNone/>
                      </a:pPr>
                      <a:r>
                        <a:rPr lang="en-US" sz="800">
                          <a:solidFill>
                            <a:schemeClr val="tx1"/>
                          </a:solidFill>
                          <a:latin typeface="Meiryo UI" panose="020B0604030504040204" pitchFamily="50" charset="-128"/>
                          <a:ea typeface="Meiryo UI" panose="020B0604030504040204" pitchFamily="50" charset="-128"/>
                        </a:rPr>
                        <a:t>3</a:t>
                      </a:r>
                    </a:p>
                  </a:txBody>
                  <a:tcPr marL="42100" marR="42100" marT="52925" marB="52925"/>
                </a:tc>
                <a:tc>
                  <a:txBody>
                    <a:bodyPr/>
                    <a:lstStyle/>
                    <a:p>
                      <a:pPr marL="0" lvl="0" indent="0" algn="r" rtl="0">
                        <a:spcBef>
                          <a:spcPts val="0"/>
                        </a:spcBef>
                        <a:spcAft>
                          <a:spcPts val="0"/>
                        </a:spcAft>
                        <a:buNone/>
                      </a:pPr>
                      <a:r>
                        <a:rPr lang="ja" sz="800">
                          <a:latin typeface="Meiryo UI" panose="020B0604030504040204" pitchFamily="50" charset="-128"/>
                          <a:ea typeface="Meiryo UI" panose="020B0604030504040204" pitchFamily="50" charset="-128"/>
                          <a:cs typeface="M PLUS 1p"/>
                          <a:sym typeface="M PLUS 1p"/>
                        </a:rPr>
                        <a:t>10</a:t>
                      </a:r>
                      <a:endParaRPr sz="800">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l" rtl="0">
                        <a:spcBef>
                          <a:spcPts val="0"/>
                        </a:spcBef>
                        <a:spcAft>
                          <a:spcPts val="0"/>
                        </a:spcAft>
                        <a:buNone/>
                      </a:pPr>
                      <a:r>
                        <a:rPr lang="ja" sz="800">
                          <a:latin typeface="Meiryo UI" panose="020B0604030504040204" pitchFamily="50" charset="-128"/>
                          <a:ea typeface="Meiryo UI" panose="020B0604030504040204" pitchFamily="50" charset="-128"/>
                          <a:cs typeface="M PLUS 1p"/>
                          <a:sym typeface="M PLUS 1p"/>
                        </a:rPr>
                        <a:t>指定緊急避難場所一覧</a:t>
                      </a:r>
                      <a:endParaRPr sz="800">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extLst>
                  <a:ext uri="{0D108BD9-81ED-4DB2-BD59-A6C34878D82A}">
                    <a16:rowId xmlns:a16="http://schemas.microsoft.com/office/drawing/2014/main" val="193029024"/>
                  </a:ext>
                </a:extLst>
              </a:tr>
              <a:tr h="216000">
                <a:tc>
                  <a:txBody>
                    <a:bodyPr/>
                    <a:lstStyle/>
                    <a:p>
                      <a:pPr marL="0" lvl="0" indent="0" algn="r" rtl="0">
                        <a:spcBef>
                          <a:spcPts val="0"/>
                        </a:spcBef>
                        <a:spcAft>
                          <a:spcPts val="0"/>
                        </a:spcAft>
                        <a:buNone/>
                      </a:pPr>
                      <a:r>
                        <a:rPr lang="en-US" sz="800">
                          <a:solidFill>
                            <a:schemeClr val="tx1"/>
                          </a:solidFill>
                          <a:latin typeface="Meiryo UI" panose="020B0604030504040204" pitchFamily="50" charset="-128"/>
                          <a:ea typeface="Meiryo UI" panose="020B0604030504040204" pitchFamily="50" charset="-128"/>
                        </a:rPr>
                        <a:t>4</a:t>
                      </a:r>
                    </a:p>
                  </a:txBody>
                  <a:tcPr marL="42100" marR="42100" marT="52925" marB="52925"/>
                </a:tc>
                <a:tc>
                  <a:txBody>
                    <a:bodyPr/>
                    <a:lstStyle/>
                    <a:p>
                      <a:pPr marL="0" lvl="0" indent="0" algn="r" rtl="0">
                        <a:spcBef>
                          <a:spcPts val="0"/>
                        </a:spcBef>
                        <a:spcAft>
                          <a:spcPts val="0"/>
                        </a:spcAft>
                        <a:buNone/>
                      </a:pPr>
                      <a:r>
                        <a:rPr lang="ja" sz="800">
                          <a:latin typeface="Meiryo UI" panose="020B0604030504040204" pitchFamily="50" charset="-128"/>
                          <a:ea typeface="Meiryo UI" panose="020B0604030504040204" pitchFamily="50" charset="-128"/>
                          <a:cs typeface="M PLUS 1p"/>
                          <a:sym typeface="M PLUS 1p"/>
                        </a:rPr>
                        <a:t>11</a:t>
                      </a:r>
                      <a:endParaRPr sz="800">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l" rtl="0">
                        <a:spcBef>
                          <a:spcPts val="0"/>
                        </a:spcBef>
                        <a:spcAft>
                          <a:spcPts val="0"/>
                        </a:spcAft>
                        <a:buNone/>
                      </a:pPr>
                      <a:r>
                        <a:rPr lang="ja" sz="800">
                          <a:latin typeface="Meiryo UI" panose="020B0604030504040204" pitchFamily="50" charset="-128"/>
                          <a:ea typeface="Meiryo UI" panose="020B0604030504040204" pitchFamily="50" charset="-128"/>
                          <a:cs typeface="M PLUS 1p"/>
                          <a:sym typeface="M PLUS 1p"/>
                        </a:rPr>
                        <a:t>地域・年齢別人口</a:t>
                      </a:r>
                      <a:endParaRPr sz="800">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extLst>
                  <a:ext uri="{0D108BD9-81ED-4DB2-BD59-A6C34878D82A}">
                    <a16:rowId xmlns:a16="http://schemas.microsoft.com/office/drawing/2014/main" val="105985546"/>
                  </a:ext>
                </a:extLst>
              </a:tr>
              <a:tr h="216000">
                <a:tc>
                  <a:txBody>
                    <a:bodyPr/>
                    <a:lstStyle/>
                    <a:p>
                      <a:pPr marL="0" lvl="0" indent="0" algn="r" rtl="0">
                        <a:spcBef>
                          <a:spcPts val="0"/>
                        </a:spcBef>
                        <a:spcAft>
                          <a:spcPts val="0"/>
                        </a:spcAft>
                        <a:buNone/>
                      </a:pPr>
                      <a:r>
                        <a:rPr lang="en-US" sz="800">
                          <a:solidFill>
                            <a:schemeClr val="tx1"/>
                          </a:solidFill>
                          <a:latin typeface="Meiryo UI" panose="020B0604030504040204" pitchFamily="50" charset="-128"/>
                          <a:ea typeface="Meiryo UI" panose="020B0604030504040204" pitchFamily="50" charset="-128"/>
                        </a:rPr>
                        <a:t>5</a:t>
                      </a:r>
                    </a:p>
                  </a:txBody>
                  <a:tcPr marL="42100" marR="42100" marT="52925" marB="52925"/>
                </a:tc>
                <a:tc>
                  <a:txBody>
                    <a:bodyPr/>
                    <a:lstStyle/>
                    <a:p>
                      <a:pPr marL="0" lvl="0" indent="0" algn="r" rtl="0">
                        <a:spcBef>
                          <a:spcPts val="0"/>
                        </a:spcBef>
                        <a:spcAft>
                          <a:spcPts val="0"/>
                        </a:spcAft>
                        <a:buNone/>
                      </a:pPr>
                      <a:r>
                        <a:rPr lang="ja" sz="800">
                          <a:latin typeface="Meiryo UI" panose="020B0604030504040204" pitchFamily="50" charset="-128"/>
                          <a:ea typeface="Meiryo UI" panose="020B0604030504040204" pitchFamily="50" charset="-128"/>
                          <a:cs typeface="M PLUS 1p"/>
                          <a:sym typeface="M PLUS 1p"/>
                        </a:rPr>
                        <a:t>13</a:t>
                      </a:r>
                      <a:endParaRPr sz="800">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l" rtl="0">
                        <a:spcBef>
                          <a:spcPts val="0"/>
                        </a:spcBef>
                        <a:spcAft>
                          <a:spcPts val="0"/>
                        </a:spcAft>
                        <a:buNone/>
                      </a:pPr>
                      <a:r>
                        <a:rPr lang="ja" sz="800">
                          <a:latin typeface="Meiryo UI" panose="020B0604030504040204" pitchFamily="50" charset="-128"/>
                          <a:ea typeface="Meiryo UI" panose="020B0604030504040204" pitchFamily="50" charset="-128"/>
                          <a:cs typeface="M PLUS 1p"/>
                          <a:sym typeface="M PLUS 1p"/>
                        </a:rPr>
                        <a:t>子育て施設一覧</a:t>
                      </a:r>
                      <a:endParaRPr sz="800">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extLst>
                  <a:ext uri="{0D108BD9-81ED-4DB2-BD59-A6C34878D82A}">
                    <a16:rowId xmlns:a16="http://schemas.microsoft.com/office/drawing/2014/main" val="3711981632"/>
                  </a:ext>
                </a:extLst>
              </a:tr>
              <a:tr h="216000">
                <a:tc>
                  <a:txBody>
                    <a:bodyPr/>
                    <a:lstStyle/>
                    <a:p>
                      <a:pPr marL="0" lvl="0" indent="0" algn="r" rtl="0">
                        <a:spcBef>
                          <a:spcPts val="0"/>
                        </a:spcBef>
                        <a:spcAft>
                          <a:spcPts val="0"/>
                        </a:spcAft>
                        <a:buNone/>
                      </a:pPr>
                      <a:r>
                        <a:rPr lang="en-US" sz="800">
                          <a:solidFill>
                            <a:schemeClr val="tx1"/>
                          </a:solidFill>
                          <a:latin typeface="Meiryo UI" panose="020B0604030504040204" pitchFamily="50" charset="-128"/>
                          <a:ea typeface="Meiryo UI" panose="020B0604030504040204" pitchFamily="50" charset="-128"/>
                          <a:cs typeface="M PLUS 1p"/>
                          <a:sym typeface="M PLUS 1p"/>
                        </a:rPr>
                        <a:t>6</a:t>
                      </a:r>
                    </a:p>
                  </a:txBody>
                  <a:tcPr marL="42100" marR="42100" marT="52925" marB="52925"/>
                </a:tc>
                <a:tc>
                  <a:txBody>
                    <a:bodyPr/>
                    <a:lstStyle/>
                    <a:p>
                      <a:pPr marL="0" lvl="0" indent="0" algn="r" rtl="0">
                        <a:spcBef>
                          <a:spcPts val="0"/>
                        </a:spcBef>
                        <a:spcAft>
                          <a:spcPts val="0"/>
                        </a:spcAft>
                        <a:buNone/>
                      </a:pPr>
                      <a:r>
                        <a:rPr lang="ja" sz="800">
                          <a:latin typeface="Meiryo UI" panose="020B0604030504040204" pitchFamily="50" charset="-128"/>
                          <a:ea typeface="Meiryo UI" panose="020B0604030504040204" pitchFamily="50" charset="-128"/>
                          <a:cs typeface="M PLUS 1p"/>
                          <a:sym typeface="M PLUS 1p"/>
                        </a:rPr>
                        <a:t>14</a:t>
                      </a:r>
                      <a:endParaRPr sz="800">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l" rtl="0">
                        <a:spcBef>
                          <a:spcPts val="0"/>
                        </a:spcBef>
                        <a:spcAft>
                          <a:spcPts val="0"/>
                        </a:spcAft>
                        <a:buNone/>
                      </a:pPr>
                      <a:r>
                        <a:rPr lang="ja" sz="800">
                          <a:latin typeface="Meiryo UI" panose="020B0604030504040204" pitchFamily="50" charset="-128"/>
                          <a:ea typeface="Meiryo UI" panose="020B0604030504040204" pitchFamily="50" charset="-128"/>
                          <a:cs typeface="M PLUS 1p"/>
                          <a:sym typeface="M PLUS 1p"/>
                        </a:rPr>
                        <a:t>オープンデータ一覧</a:t>
                      </a:r>
                      <a:endParaRPr sz="800">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extLst>
                  <a:ext uri="{0D108BD9-81ED-4DB2-BD59-A6C34878D82A}">
                    <a16:rowId xmlns:a16="http://schemas.microsoft.com/office/drawing/2014/main" val="3969304270"/>
                  </a:ext>
                </a:extLst>
              </a:tr>
              <a:tr h="216000">
                <a:tc>
                  <a:txBody>
                    <a:bodyPr/>
                    <a:lstStyle/>
                    <a:p>
                      <a:pPr marL="0" lvl="0" indent="0" algn="r" rtl="0">
                        <a:spcBef>
                          <a:spcPts val="0"/>
                        </a:spcBef>
                        <a:spcAft>
                          <a:spcPts val="0"/>
                        </a:spcAft>
                        <a:buNone/>
                      </a:pPr>
                      <a:r>
                        <a:rPr lang="en-US" sz="800">
                          <a:solidFill>
                            <a:schemeClr val="tx1"/>
                          </a:solidFill>
                          <a:latin typeface="Meiryo UI" panose="020B0604030504040204" pitchFamily="50" charset="-128"/>
                          <a:ea typeface="Meiryo UI" panose="020B0604030504040204" pitchFamily="50" charset="-128"/>
                        </a:rPr>
                        <a:t>7</a:t>
                      </a:r>
                    </a:p>
                  </a:txBody>
                  <a:tcPr marL="42100" marR="42100" marT="52925" marB="52925"/>
                </a:tc>
                <a:tc>
                  <a:txBody>
                    <a:bodyPr/>
                    <a:lstStyle/>
                    <a:p>
                      <a:pPr marL="0" lvl="0" indent="0" algn="r" rtl="0">
                        <a:spcBef>
                          <a:spcPts val="0"/>
                        </a:spcBef>
                        <a:spcAft>
                          <a:spcPts val="0"/>
                        </a:spcAft>
                        <a:buNone/>
                      </a:pPr>
                      <a:r>
                        <a:rPr lang="ja" sz="800">
                          <a:latin typeface="Meiryo UI" panose="020B0604030504040204" pitchFamily="50" charset="-128"/>
                          <a:ea typeface="Meiryo UI" panose="020B0604030504040204" pitchFamily="50" charset="-128"/>
                          <a:cs typeface="M PLUS 1p"/>
                          <a:sym typeface="M PLUS 1p"/>
                        </a:rPr>
                        <a:t>7</a:t>
                      </a:r>
                      <a:endParaRPr sz="800">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l" rtl="0">
                        <a:spcBef>
                          <a:spcPts val="0"/>
                        </a:spcBef>
                        <a:spcAft>
                          <a:spcPts val="0"/>
                        </a:spcAft>
                        <a:buNone/>
                      </a:pPr>
                      <a:r>
                        <a:rPr lang="ja" sz="800">
                          <a:latin typeface="Meiryo UI" panose="020B0604030504040204" pitchFamily="50" charset="-128"/>
                          <a:ea typeface="Meiryo UI" panose="020B0604030504040204" pitchFamily="50" charset="-128"/>
                          <a:cs typeface="M PLUS 1p"/>
                          <a:sym typeface="M PLUS 1p"/>
                        </a:rPr>
                        <a:t>公衆無線LANアクセスポイント一覧</a:t>
                      </a:r>
                      <a:endParaRPr sz="800">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extLst>
                  <a:ext uri="{0D108BD9-81ED-4DB2-BD59-A6C34878D82A}">
                    <a16:rowId xmlns:a16="http://schemas.microsoft.com/office/drawing/2014/main" val="3944128180"/>
                  </a:ext>
                </a:extLst>
              </a:tr>
              <a:tr h="216000">
                <a:tc>
                  <a:txBody>
                    <a:bodyPr/>
                    <a:lstStyle/>
                    <a:p>
                      <a:pPr marL="0" lvl="0" indent="0" algn="r" rtl="0">
                        <a:spcBef>
                          <a:spcPts val="0"/>
                        </a:spcBef>
                        <a:spcAft>
                          <a:spcPts val="0"/>
                        </a:spcAft>
                        <a:buNone/>
                      </a:pPr>
                      <a:r>
                        <a:rPr lang="en-US" sz="800">
                          <a:solidFill>
                            <a:schemeClr val="tx1"/>
                          </a:solidFill>
                          <a:latin typeface="Meiryo UI" panose="020B0604030504040204" pitchFamily="50" charset="-128"/>
                          <a:ea typeface="Meiryo UI" panose="020B0604030504040204" pitchFamily="50" charset="-128"/>
                        </a:rPr>
                        <a:t>8</a:t>
                      </a:r>
                    </a:p>
                  </a:txBody>
                  <a:tcPr marL="42100" marR="42100" marT="52925" marB="52925"/>
                </a:tc>
                <a:tc>
                  <a:txBody>
                    <a:bodyPr/>
                    <a:lstStyle/>
                    <a:p>
                      <a:pPr marL="0" lvl="0" indent="0" algn="r" rtl="0">
                        <a:spcBef>
                          <a:spcPts val="0"/>
                        </a:spcBef>
                        <a:spcAft>
                          <a:spcPts val="0"/>
                        </a:spcAft>
                        <a:buNone/>
                      </a:pPr>
                      <a:r>
                        <a:rPr lang="ja" sz="800">
                          <a:latin typeface="Meiryo UI" panose="020B0604030504040204" pitchFamily="50" charset="-128"/>
                          <a:ea typeface="Meiryo UI" panose="020B0604030504040204" pitchFamily="50" charset="-128"/>
                          <a:cs typeface="M PLUS 1p"/>
                          <a:sym typeface="M PLUS 1p"/>
                        </a:rPr>
                        <a:t>1</a:t>
                      </a:r>
                      <a:endParaRPr sz="800">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l" rtl="0">
                        <a:spcBef>
                          <a:spcPts val="0"/>
                        </a:spcBef>
                        <a:spcAft>
                          <a:spcPts val="0"/>
                        </a:spcAft>
                        <a:buNone/>
                      </a:pPr>
                      <a:r>
                        <a:rPr lang="ja" sz="800">
                          <a:latin typeface="Meiryo UI" panose="020B0604030504040204" pitchFamily="50" charset="-128"/>
                          <a:ea typeface="Meiryo UI" panose="020B0604030504040204" pitchFamily="50" charset="-128"/>
                          <a:cs typeface="M PLUS 1p"/>
                          <a:sym typeface="M PLUS 1p"/>
                        </a:rPr>
                        <a:t>AED設置箇所一覧</a:t>
                      </a:r>
                      <a:endParaRPr sz="800">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endParaRPr sz="800">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endParaRPr sz="800">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endParaRPr sz="800">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r>
                        <a:rPr lang="ja" sz="800">
                          <a:latin typeface="Meiryo UI" panose="020B0604030504040204" pitchFamily="50" charset="-128"/>
                          <a:ea typeface="Meiryo UI" panose="020B0604030504040204" pitchFamily="50" charset="-128"/>
                          <a:cs typeface="M PLUS 1p"/>
                          <a:sym typeface="M PLUS 1p"/>
                        </a:rPr>
                        <a:t>○</a:t>
                      </a:r>
                      <a:endParaRPr sz="800">
                        <a:latin typeface="Meiryo UI" panose="020B0604030504040204" pitchFamily="50" charset="-128"/>
                        <a:ea typeface="Meiryo UI" panose="020B0604030504040204" pitchFamily="50" charset="-128"/>
                        <a:cs typeface="M PLUS 1p"/>
                        <a:sym typeface="M PLUS 1p"/>
                      </a:endParaRPr>
                    </a:p>
                  </a:txBody>
                  <a:tcPr marL="42100" marR="42100" marT="52925" marB="52925"/>
                </a:tc>
                <a:extLst>
                  <a:ext uri="{0D108BD9-81ED-4DB2-BD59-A6C34878D82A}">
                    <a16:rowId xmlns:a16="http://schemas.microsoft.com/office/drawing/2014/main" val="1108894491"/>
                  </a:ext>
                </a:extLst>
              </a:tr>
              <a:tr h="216000">
                <a:tc>
                  <a:txBody>
                    <a:bodyPr/>
                    <a:lstStyle/>
                    <a:p>
                      <a:pPr marL="0" lvl="0" indent="0" algn="r" rtl="0">
                        <a:spcBef>
                          <a:spcPts val="0"/>
                        </a:spcBef>
                        <a:spcAft>
                          <a:spcPts val="0"/>
                        </a:spcAft>
                        <a:buNone/>
                      </a:pPr>
                      <a:r>
                        <a:rPr lang="en-US" sz="800">
                          <a:solidFill>
                            <a:schemeClr val="tx1"/>
                          </a:solidFill>
                          <a:latin typeface="Meiryo UI" panose="020B0604030504040204" pitchFamily="50" charset="-128"/>
                          <a:ea typeface="Meiryo UI" panose="020B0604030504040204" pitchFamily="50" charset="-128"/>
                        </a:rPr>
                        <a:t>9</a:t>
                      </a:r>
                    </a:p>
                  </a:txBody>
                  <a:tcPr marL="42100" marR="42100" marT="52925" marB="52925"/>
                </a:tc>
                <a:tc>
                  <a:txBody>
                    <a:bodyPr/>
                    <a:lstStyle/>
                    <a:p>
                      <a:pPr marL="0" lvl="0" indent="0" algn="r" rtl="0">
                        <a:spcBef>
                          <a:spcPts val="0"/>
                        </a:spcBef>
                        <a:spcAft>
                          <a:spcPts val="0"/>
                        </a:spcAft>
                        <a:buNone/>
                      </a:pPr>
                      <a:r>
                        <a:rPr lang="ja" sz="800">
                          <a:latin typeface="Meiryo UI" panose="020B0604030504040204" pitchFamily="50" charset="-128"/>
                          <a:ea typeface="Meiryo UI" panose="020B0604030504040204" pitchFamily="50" charset="-128"/>
                          <a:cs typeface="M PLUS 1p"/>
                          <a:sym typeface="M PLUS 1p"/>
                        </a:rPr>
                        <a:t>2</a:t>
                      </a:r>
                      <a:endParaRPr sz="800">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l" rtl="0">
                        <a:spcBef>
                          <a:spcPts val="0"/>
                        </a:spcBef>
                        <a:spcAft>
                          <a:spcPts val="0"/>
                        </a:spcAft>
                        <a:buNone/>
                      </a:pPr>
                      <a:r>
                        <a:rPr lang="ja" sz="800">
                          <a:latin typeface="Meiryo UI" panose="020B0604030504040204" pitchFamily="50" charset="-128"/>
                          <a:ea typeface="Meiryo UI" panose="020B0604030504040204" pitchFamily="50" charset="-128"/>
                          <a:cs typeface="M PLUS 1p"/>
                          <a:sym typeface="M PLUS 1p"/>
                        </a:rPr>
                        <a:t>介護サービス事業所一覧</a:t>
                      </a:r>
                      <a:endParaRPr sz="800">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extLst>
                  <a:ext uri="{0D108BD9-81ED-4DB2-BD59-A6C34878D82A}">
                    <a16:rowId xmlns:a16="http://schemas.microsoft.com/office/drawing/2014/main" val="1721701535"/>
                  </a:ext>
                </a:extLst>
              </a:tr>
              <a:tr h="216000">
                <a:tc>
                  <a:txBody>
                    <a:bodyPr/>
                    <a:lstStyle/>
                    <a:p>
                      <a:pPr marL="0" lvl="0" indent="0" algn="r" rtl="0">
                        <a:spcBef>
                          <a:spcPts val="0"/>
                        </a:spcBef>
                        <a:spcAft>
                          <a:spcPts val="0"/>
                        </a:spcAft>
                        <a:buNone/>
                      </a:pPr>
                      <a:r>
                        <a:rPr lang="en-US" altLang="ja" sz="800">
                          <a:solidFill>
                            <a:schemeClr val="tx1"/>
                          </a:solidFill>
                          <a:latin typeface="Meiryo UI" panose="020B0604030504040204" pitchFamily="50" charset="-128"/>
                          <a:ea typeface="Meiryo UI" panose="020B0604030504040204" pitchFamily="50" charset="-128"/>
                        </a:rPr>
                        <a:t>10</a:t>
                      </a:r>
                      <a:endParaRPr lang="ja" altLang="en-US" sz="800">
                        <a:solidFill>
                          <a:schemeClr val="tx1"/>
                        </a:solidFill>
                        <a:latin typeface="Meiryo UI" panose="020B0604030504040204" pitchFamily="50" charset="-128"/>
                        <a:ea typeface="Meiryo UI" panose="020B0604030504040204" pitchFamily="50" charset="-128"/>
                      </a:endParaRPr>
                    </a:p>
                  </a:txBody>
                  <a:tcPr marL="42100" marR="42100" marT="52925" marB="52925"/>
                </a:tc>
                <a:tc>
                  <a:txBody>
                    <a:bodyPr/>
                    <a:lstStyle/>
                    <a:p>
                      <a:pPr marL="0" lvl="0" indent="0" algn="r" rtl="0">
                        <a:spcBef>
                          <a:spcPts val="0"/>
                        </a:spcBef>
                        <a:spcAft>
                          <a:spcPts val="0"/>
                        </a:spcAft>
                        <a:buNone/>
                      </a:pPr>
                      <a:r>
                        <a:rPr lang="ja" sz="800">
                          <a:latin typeface="Meiryo UI" panose="020B0604030504040204" pitchFamily="50" charset="-128"/>
                          <a:ea typeface="Meiryo UI" panose="020B0604030504040204" pitchFamily="50" charset="-128"/>
                          <a:cs typeface="M PLUS 1p"/>
                          <a:sym typeface="M PLUS 1p"/>
                        </a:rPr>
                        <a:t>3</a:t>
                      </a:r>
                      <a:endParaRPr sz="800">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l" rtl="0">
                        <a:spcBef>
                          <a:spcPts val="0"/>
                        </a:spcBef>
                        <a:spcAft>
                          <a:spcPts val="0"/>
                        </a:spcAft>
                        <a:buNone/>
                      </a:pPr>
                      <a:r>
                        <a:rPr lang="ja" sz="800">
                          <a:latin typeface="Meiryo UI" panose="020B0604030504040204" pitchFamily="50" charset="-128"/>
                          <a:ea typeface="Meiryo UI" panose="020B0604030504040204" pitchFamily="50" charset="-128"/>
                          <a:cs typeface="M PLUS 1p"/>
                          <a:sym typeface="M PLUS 1p"/>
                        </a:rPr>
                        <a:t>医療機関一覧</a:t>
                      </a:r>
                      <a:endParaRPr sz="800">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extLst>
                  <a:ext uri="{0D108BD9-81ED-4DB2-BD59-A6C34878D82A}">
                    <a16:rowId xmlns:a16="http://schemas.microsoft.com/office/drawing/2014/main" val="472823117"/>
                  </a:ext>
                </a:extLst>
              </a:tr>
              <a:tr h="216000">
                <a:tc>
                  <a:txBody>
                    <a:bodyPr/>
                    <a:lstStyle/>
                    <a:p>
                      <a:pPr marL="0" lvl="0" indent="0" algn="r" rtl="0">
                        <a:spcBef>
                          <a:spcPts val="0"/>
                        </a:spcBef>
                        <a:spcAft>
                          <a:spcPts val="0"/>
                        </a:spcAft>
                        <a:buNone/>
                      </a:pPr>
                      <a:r>
                        <a:rPr lang="en-US" altLang="ja" sz="800">
                          <a:solidFill>
                            <a:schemeClr val="tx1"/>
                          </a:solidFill>
                          <a:latin typeface="Meiryo UI" panose="020B0604030504040204" pitchFamily="50" charset="-128"/>
                          <a:ea typeface="Meiryo UI" panose="020B0604030504040204" pitchFamily="50" charset="-128"/>
                        </a:rPr>
                        <a:t>11</a:t>
                      </a:r>
                      <a:endParaRPr lang="ja" altLang="en-US" sz="800">
                        <a:solidFill>
                          <a:schemeClr val="tx1"/>
                        </a:solidFill>
                        <a:latin typeface="Meiryo UI" panose="020B0604030504040204" pitchFamily="50" charset="-128"/>
                        <a:ea typeface="Meiryo UI" panose="020B0604030504040204" pitchFamily="50" charset="-128"/>
                      </a:endParaRPr>
                    </a:p>
                  </a:txBody>
                  <a:tcPr marL="42100" marR="42100" marT="52925" marB="52925"/>
                </a:tc>
                <a:tc>
                  <a:txBody>
                    <a:bodyPr/>
                    <a:lstStyle/>
                    <a:p>
                      <a:pPr marL="0" lvl="0" indent="0" algn="r" rtl="0">
                        <a:spcBef>
                          <a:spcPts val="0"/>
                        </a:spcBef>
                        <a:spcAft>
                          <a:spcPts val="0"/>
                        </a:spcAft>
                        <a:buNone/>
                      </a:pPr>
                      <a:r>
                        <a:rPr lang="ja" sz="800">
                          <a:latin typeface="Meiryo UI" panose="020B0604030504040204" pitchFamily="50" charset="-128"/>
                          <a:ea typeface="Meiryo UI" panose="020B0604030504040204" pitchFamily="50" charset="-128"/>
                          <a:cs typeface="M PLUS 1p"/>
                          <a:sym typeface="M PLUS 1p"/>
                        </a:rPr>
                        <a:t>5</a:t>
                      </a:r>
                      <a:endParaRPr sz="800">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l" rtl="0">
                        <a:spcBef>
                          <a:spcPts val="0"/>
                        </a:spcBef>
                        <a:spcAft>
                          <a:spcPts val="0"/>
                        </a:spcAft>
                        <a:buNone/>
                      </a:pPr>
                      <a:r>
                        <a:rPr lang="ja" sz="800">
                          <a:latin typeface="Meiryo UI" panose="020B0604030504040204" pitchFamily="50" charset="-128"/>
                          <a:ea typeface="Meiryo UI" panose="020B0604030504040204" pitchFamily="50" charset="-128"/>
                          <a:cs typeface="M PLUS 1p"/>
                          <a:sym typeface="M PLUS 1p"/>
                        </a:rPr>
                        <a:t>観光施設一覧</a:t>
                      </a:r>
                      <a:endParaRPr sz="800">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extLst>
                  <a:ext uri="{0D108BD9-81ED-4DB2-BD59-A6C34878D82A}">
                    <a16:rowId xmlns:a16="http://schemas.microsoft.com/office/drawing/2014/main" val="582279951"/>
                  </a:ext>
                </a:extLst>
              </a:tr>
              <a:tr h="216000">
                <a:tc>
                  <a:txBody>
                    <a:bodyPr/>
                    <a:lstStyle/>
                    <a:p>
                      <a:pPr marL="0" lvl="0" indent="0" algn="r" rtl="0">
                        <a:spcBef>
                          <a:spcPts val="0"/>
                        </a:spcBef>
                        <a:spcAft>
                          <a:spcPts val="0"/>
                        </a:spcAft>
                        <a:buNone/>
                      </a:pPr>
                      <a:r>
                        <a:rPr lang="en-US" altLang="ja" sz="800">
                          <a:solidFill>
                            <a:schemeClr val="tx1"/>
                          </a:solidFill>
                          <a:latin typeface="Meiryo UI" panose="020B0604030504040204" pitchFamily="50" charset="-128"/>
                          <a:ea typeface="Meiryo UI" panose="020B0604030504040204" pitchFamily="50" charset="-128"/>
                        </a:rPr>
                        <a:t>12</a:t>
                      </a:r>
                      <a:endParaRPr lang="ja" altLang="en-US" sz="800">
                        <a:solidFill>
                          <a:schemeClr val="tx1"/>
                        </a:solidFill>
                        <a:latin typeface="Meiryo UI" panose="020B0604030504040204" pitchFamily="50" charset="-128"/>
                        <a:ea typeface="Meiryo UI" panose="020B0604030504040204" pitchFamily="50" charset="-128"/>
                      </a:endParaRPr>
                    </a:p>
                  </a:txBody>
                  <a:tcPr marL="42100" marR="42100" marT="52925" marB="52925"/>
                </a:tc>
                <a:tc>
                  <a:txBody>
                    <a:bodyPr/>
                    <a:lstStyle/>
                    <a:p>
                      <a:pPr marL="0" lvl="0" indent="0" algn="r" rtl="0">
                        <a:spcBef>
                          <a:spcPts val="0"/>
                        </a:spcBef>
                        <a:spcAft>
                          <a:spcPts val="0"/>
                        </a:spcAft>
                        <a:buNone/>
                      </a:pPr>
                      <a:r>
                        <a:rPr lang="ja" sz="800">
                          <a:latin typeface="Meiryo UI" panose="020B0604030504040204" pitchFamily="50" charset="-128"/>
                          <a:ea typeface="Meiryo UI" panose="020B0604030504040204" pitchFamily="50" charset="-128"/>
                          <a:cs typeface="M PLUS 1p"/>
                          <a:sym typeface="M PLUS 1p"/>
                        </a:rPr>
                        <a:t>6</a:t>
                      </a:r>
                      <a:endParaRPr sz="800">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l" rtl="0">
                        <a:spcBef>
                          <a:spcPts val="0"/>
                        </a:spcBef>
                        <a:spcAft>
                          <a:spcPts val="0"/>
                        </a:spcAft>
                        <a:buNone/>
                      </a:pPr>
                      <a:r>
                        <a:rPr lang="ja" sz="800">
                          <a:latin typeface="Meiryo UI" panose="020B0604030504040204" pitchFamily="50" charset="-128"/>
                          <a:ea typeface="Meiryo UI" panose="020B0604030504040204" pitchFamily="50" charset="-128"/>
                          <a:cs typeface="M PLUS 1p"/>
                          <a:sym typeface="M PLUS 1p"/>
                        </a:rPr>
                        <a:t>イベント一覧</a:t>
                      </a:r>
                      <a:endParaRPr sz="800">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extLst>
                  <a:ext uri="{0D108BD9-81ED-4DB2-BD59-A6C34878D82A}">
                    <a16:rowId xmlns:a16="http://schemas.microsoft.com/office/drawing/2014/main" val="1535467417"/>
                  </a:ext>
                </a:extLst>
              </a:tr>
              <a:tr h="216000">
                <a:tc>
                  <a:txBody>
                    <a:bodyPr/>
                    <a:lstStyle/>
                    <a:p>
                      <a:pPr marL="0" lvl="0" indent="0" algn="r" rtl="0">
                        <a:spcBef>
                          <a:spcPts val="0"/>
                        </a:spcBef>
                        <a:spcAft>
                          <a:spcPts val="0"/>
                        </a:spcAft>
                        <a:buNone/>
                      </a:pPr>
                      <a:r>
                        <a:rPr lang="en-US" altLang="ja" sz="800">
                          <a:solidFill>
                            <a:schemeClr val="tx1"/>
                          </a:solidFill>
                          <a:latin typeface="Meiryo UI" panose="020B0604030504040204" pitchFamily="50" charset="-128"/>
                          <a:ea typeface="Meiryo UI" panose="020B0604030504040204" pitchFamily="50" charset="-128"/>
                        </a:rPr>
                        <a:t>13</a:t>
                      </a:r>
                      <a:endParaRPr lang="ja" altLang="en-US" sz="800">
                        <a:solidFill>
                          <a:schemeClr val="tx1"/>
                        </a:solidFill>
                        <a:latin typeface="Meiryo UI" panose="020B0604030504040204" pitchFamily="50" charset="-128"/>
                        <a:ea typeface="Meiryo UI" panose="020B0604030504040204" pitchFamily="50" charset="-128"/>
                      </a:endParaRPr>
                    </a:p>
                  </a:txBody>
                  <a:tcPr marL="42100" marR="42100" marT="52925" marB="52925"/>
                </a:tc>
                <a:tc>
                  <a:txBody>
                    <a:bodyPr/>
                    <a:lstStyle/>
                    <a:p>
                      <a:pPr marL="0" lvl="0" indent="0" algn="r" rtl="0">
                        <a:spcBef>
                          <a:spcPts val="0"/>
                        </a:spcBef>
                        <a:spcAft>
                          <a:spcPts val="0"/>
                        </a:spcAft>
                        <a:buNone/>
                      </a:pPr>
                      <a:r>
                        <a:rPr lang="ja" sz="800">
                          <a:latin typeface="Meiryo UI" panose="020B0604030504040204" pitchFamily="50" charset="-128"/>
                          <a:ea typeface="Meiryo UI" panose="020B0604030504040204" pitchFamily="50" charset="-128"/>
                          <a:cs typeface="M PLUS 1p"/>
                          <a:sym typeface="M PLUS 1p"/>
                        </a:rPr>
                        <a:t>8</a:t>
                      </a:r>
                      <a:endParaRPr sz="800">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l" rtl="0">
                        <a:spcBef>
                          <a:spcPts val="0"/>
                        </a:spcBef>
                        <a:spcAft>
                          <a:spcPts val="0"/>
                        </a:spcAft>
                        <a:buNone/>
                      </a:pPr>
                      <a:r>
                        <a:rPr lang="ja" sz="800">
                          <a:latin typeface="Meiryo UI" panose="020B0604030504040204" pitchFamily="50" charset="-128"/>
                          <a:ea typeface="Meiryo UI" panose="020B0604030504040204" pitchFamily="50" charset="-128"/>
                          <a:cs typeface="M PLUS 1p"/>
                          <a:sym typeface="M PLUS 1p"/>
                        </a:rPr>
                        <a:t>公衆トイレ一覧</a:t>
                      </a:r>
                      <a:endParaRPr sz="800">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extLst>
                  <a:ext uri="{0D108BD9-81ED-4DB2-BD59-A6C34878D82A}">
                    <a16:rowId xmlns:a16="http://schemas.microsoft.com/office/drawing/2014/main" val="1361303339"/>
                  </a:ext>
                </a:extLst>
              </a:tr>
              <a:tr h="216000">
                <a:tc>
                  <a:txBody>
                    <a:bodyPr/>
                    <a:lstStyle/>
                    <a:p>
                      <a:pPr marL="0" lvl="0" indent="0" algn="r" rtl="0">
                        <a:spcBef>
                          <a:spcPts val="0"/>
                        </a:spcBef>
                        <a:spcAft>
                          <a:spcPts val="0"/>
                        </a:spcAft>
                        <a:buNone/>
                      </a:pPr>
                      <a:r>
                        <a:rPr lang="en-US" altLang="ja" sz="800">
                          <a:solidFill>
                            <a:schemeClr val="tx1"/>
                          </a:solidFill>
                          <a:latin typeface="Meiryo UI" panose="020B0604030504040204" pitchFamily="50" charset="-128"/>
                          <a:ea typeface="Meiryo UI" panose="020B0604030504040204" pitchFamily="50" charset="-128"/>
                        </a:rPr>
                        <a:t>14</a:t>
                      </a:r>
                      <a:endParaRPr lang="ja" altLang="en-US" sz="800">
                        <a:solidFill>
                          <a:schemeClr val="tx1"/>
                        </a:solidFill>
                        <a:latin typeface="Meiryo UI" panose="020B0604030504040204" pitchFamily="50" charset="-128"/>
                        <a:ea typeface="Meiryo UI" panose="020B0604030504040204" pitchFamily="50" charset="-128"/>
                      </a:endParaRPr>
                    </a:p>
                  </a:txBody>
                  <a:tcPr marL="42100" marR="42100" marT="52925" marB="52925"/>
                </a:tc>
                <a:tc>
                  <a:txBody>
                    <a:bodyPr/>
                    <a:lstStyle/>
                    <a:p>
                      <a:pPr marL="0" lvl="0" indent="0" algn="r" rtl="0">
                        <a:spcBef>
                          <a:spcPts val="0"/>
                        </a:spcBef>
                        <a:spcAft>
                          <a:spcPts val="0"/>
                        </a:spcAft>
                        <a:buNone/>
                      </a:pPr>
                      <a:r>
                        <a:rPr lang="ja" sz="800">
                          <a:latin typeface="Meiryo UI" panose="020B0604030504040204" pitchFamily="50" charset="-128"/>
                          <a:ea typeface="Meiryo UI" panose="020B0604030504040204" pitchFamily="50" charset="-128"/>
                          <a:cs typeface="M PLUS 1p"/>
                          <a:sym typeface="M PLUS 1p"/>
                        </a:rPr>
                        <a:t>9</a:t>
                      </a:r>
                      <a:endParaRPr sz="800">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l" rtl="0">
                        <a:spcBef>
                          <a:spcPts val="0"/>
                        </a:spcBef>
                        <a:spcAft>
                          <a:spcPts val="0"/>
                        </a:spcAft>
                        <a:buNone/>
                      </a:pPr>
                      <a:r>
                        <a:rPr lang="ja" sz="800">
                          <a:latin typeface="Meiryo UI" panose="020B0604030504040204" pitchFamily="50" charset="-128"/>
                          <a:ea typeface="Meiryo UI" panose="020B0604030504040204" pitchFamily="50" charset="-128"/>
                          <a:cs typeface="M PLUS 1p"/>
                          <a:sym typeface="M PLUS 1p"/>
                        </a:rPr>
                        <a:t>消防水利施設一覧</a:t>
                      </a:r>
                      <a:endParaRPr sz="800">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extLst>
                  <a:ext uri="{0D108BD9-81ED-4DB2-BD59-A6C34878D82A}">
                    <a16:rowId xmlns:a16="http://schemas.microsoft.com/office/drawing/2014/main" val="2562329081"/>
                  </a:ext>
                </a:extLst>
              </a:tr>
              <a:tr h="216000">
                <a:tc>
                  <a:txBody>
                    <a:bodyPr/>
                    <a:lstStyle/>
                    <a:p>
                      <a:pPr marL="0" lvl="0" indent="0" algn="r" rtl="0">
                        <a:spcBef>
                          <a:spcPts val="0"/>
                        </a:spcBef>
                        <a:spcAft>
                          <a:spcPts val="0"/>
                        </a:spcAft>
                        <a:buNone/>
                      </a:pPr>
                      <a:r>
                        <a:rPr lang="en-US" altLang="ja" sz="800">
                          <a:solidFill>
                            <a:schemeClr val="tx1"/>
                          </a:solidFill>
                          <a:latin typeface="Meiryo UI" panose="020B0604030504040204" pitchFamily="50" charset="-128"/>
                          <a:ea typeface="Meiryo UI" panose="020B0604030504040204" pitchFamily="50" charset="-128"/>
                          <a:cs typeface="M PLUS 1p"/>
                          <a:sym typeface="M PLUS 1p"/>
                        </a:rPr>
                        <a:t>15</a:t>
                      </a:r>
                      <a:endParaRPr lang="ja" altLang="en-US" sz="800">
                        <a:solidFill>
                          <a:schemeClr val="tx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r" rtl="0">
                        <a:spcBef>
                          <a:spcPts val="0"/>
                        </a:spcBef>
                        <a:spcAft>
                          <a:spcPts val="0"/>
                        </a:spcAft>
                        <a:buNone/>
                      </a:pPr>
                      <a:r>
                        <a:rPr lang="ja" sz="800">
                          <a:latin typeface="Meiryo UI" panose="020B0604030504040204" pitchFamily="50" charset="-128"/>
                          <a:ea typeface="Meiryo UI" panose="020B0604030504040204" pitchFamily="50" charset="-128"/>
                          <a:cs typeface="M PLUS 1p"/>
                          <a:sym typeface="M PLUS 1p"/>
                        </a:rPr>
                        <a:t>A1</a:t>
                      </a:r>
                      <a:endParaRPr sz="800">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l" rtl="0">
                        <a:spcBef>
                          <a:spcPts val="0"/>
                        </a:spcBef>
                        <a:spcAft>
                          <a:spcPts val="0"/>
                        </a:spcAft>
                        <a:buNone/>
                      </a:pPr>
                      <a:r>
                        <a:rPr lang="ja" sz="800">
                          <a:latin typeface="Meiryo UI" panose="020B0604030504040204" pitchFamily="50" charset="-128"/>
                          <a:ea typeface="Meiryo UI" panose="020B0604030504040204" pitchFamily="50" charset="-128"/>
                          <a:cs typeface="M PLUS 1p"/>
                          <a:sym typeface="M PLUS 1p"/>
                        </a:rPr>
                        <a:t>食品等営業許可・届出一覧</a:t>
                      </a:r>
                      <a:endParaRPr sz="800">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extLst>
                  <a:ext uri="{0D108BD9-81ED-4DB2-BD59-A6C34878D82A}">
                    <a16:rowId xmlns:a16="http://schemas.microsoft.com/office/drawing/2014/main" val="322370992"/>
                  </a:ext>
                </a:extLst>
              </a:tr>
              <a:tr h="216000">
                <a:tc>
                  <a:txBody>
                    <a:bodyPr/>
                    <a:lstStyle/>
                    <a:p>
                      <a:pPr marL="0" lvl="0" indent="0" algn="r" rtl="0">
                        <a:spcBef>
                          <a:spcPts val="0"/>
                        </a:spcBef>
                        <a:spcAft>
                          <a:spcPts val="0"/>
                        </a:spcAft>
                        <a:buNone/>
                      </a:pPr>
                      <a:r>
                        <a:rPr lang="en-US" altLang="ja" sz="800">
                          <a:solidFill>
                            <a:schemeClr val="tx1"/>
                          </a:solidFill>
                          <a:latin typeface="Meiryo UI" panose="020B0604030504040204" pitchFamily="50" charset="-128"/>
                          <a:ea typeface="Meiryo UI" panose="020B0604030504040204" pitchFamily="50" charset="-128"/>
                          <a:cs typeface="M PLUS 1p"/>
                          <a:sym typeface="M PLUS 1p"/>
                        </a:rPr>
                        <a:t>16</a:t>
                      </a:r>
                      <a:endParaRPr lang="ja" altLang="en-US" sz="800">
                        <a:solidFill>
                          <a:schemeClr val="tx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r" rtl="0">
                        <a:spcBef>
                          <a:spcPts val="0"/>
                        </a:spcBef>
                        <a:spcAft>
                          <a:spcPts val="0"/>
                        </a:spcAft>
                        <a:buNone/>
                      </a:pPr>
                      <a:r>
                        <a:rPr lang="ja" sz="800">
                          <a:latin typeface="Meiryo UI" panose="020B0604030504040204" pitchFamily="50" charset="-128"/>
                          <a:ea typeface="Meiryo UI" panose="020B0604030504040204" pitchFamily="50" charset="-128"/>
                          <a:cs typeface="M PLUS 1p"/>
                          <a:sym typeface="M PLUS 1p"/>
                        </a:rPr>
                        <a:t>A2</a:t>
                      </a:r>
                      <a:endParaRPr sz="800">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l" rtl="0">
                        <a:spcBef>
                          <a:spcPts val="0"/>
                        </a:spcBef>
                        <a:spcAft>
                          <a:spcPts val="0"/>
                        </a:spcAft>
                        <a:buNone/>
                      </a:pPr>
                      <a:r>
                        <a:rPr lang="ja" sz="800">
                          <a:latin typeface="Meiryo UI" panose="020B0604030504040204" pitchFamily="50" charset="-128"/>
                          <a:ea typeface="Meiryo UI" panose="020B0604030504040204" pitchFamily="50" charset="-128"/>
                          <a:cs typeface="M PLUS 1p"/>
                          <a:sym typeface="M PLUS 1p"/>
                        </a:rPr>
                        <a:t>学校給食献立情報</a:t>
                      </a:r>
                      <a:endParaRPr sz="800">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extLst>
                  <a:ext uri="{0D108BD9-81ED-4DB2-BD59-A6C34878D82A}">
                    <a16:rowId xmlns:a16="http://schemas.microsoft.com/office/drawing/2014/main" val="321483918"/>
                  </a:ext>
                </a:extLst>
              </a:tr>
              <a:tr h="216000">
                <a:tc>
                  <a:txBody>
                    <a:bodyPr/>
                    <a:lstStyle/>
                    <a:p>
                      <a:pPr marL="0" lvl="0" indent="0" algn="r" rtl="0">
                        <a:spcBef>
                          <a:spcPts val="0"/>
                        </a:spcBef>
                        <a:spcAft>
                          <a:spcPts val="0"/>
                        </a:spcAft>
                        <a:buNone/>
                      </a:pPr>
                      <a:r>
                        <a:rPr lang="en-US" altLang="ja" sz="800">
                          <a:solidFill>
                            <a:schemeClr val="tx1"/>
                          </a:solidFill>
                          <a:latin typeface="Meiryo UI" panose="020B0604030504040204" pitchFamily="50" charset="-128"/>
                          <a:ea typeface="Meiryo UI" panose="020B0604030504040204" pitchFamily="50" charset="-128"/>
                          <a:cs typeface="M PLUS 1p"/>
                          <a:sym typeface="M PLUS 1p"/>
                        </a:rPr>
                        <a:t>17</a:t>
                      </a:r>
                      <a:endParaRPr lang="ja" altLang="en-US" sz="800">
                        <a:solidFill>
                          <a:schemeClr val="tx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r" rtl="0">
                        <a:spcBef>
                          <a:spcPts val="0"/>
                        </a:spcBef>
                        <a:spcAft>
                          <a:spcPts val="0"/>
                        </a:spcAft>
                        <a:buNone/>
                      </a:pPr>
                      <a:r>
                        <a:rPr lang="ja" sz="800">
                          <a:latin typeface="Meiryo UI" panose="020B0604030504040204" pitchFamily="50" charset="-128"/>
                          <a:ea typeface="Meiryo UI" panose="020B0604030504040204" pitchFamily="50" charset="-128"/>
                          <a:cs typeface="M PLUS 1p"/>
                          <a:sym typeface="M PLUS 1p"/>
                        </a:rPr>
                        <a:t>A3</a:t>
                      </a:r>
                      <a:endParaRPr sz="800">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l" rtl="0">
                        <a:spcBef>
                          <a:spcPts val="0"/>
                        </a:spcBef>
                        <a:spcAft>
                          <a:spcPts val="0"/>
                        </a:spcAft>
                        <a:buNone/>
                      </a:pPr>
                      <a:r>
                        <a:rPr lang="ja" sz="800">
                          <a:latin typeface="Meiryo UI" panose="020B0604030504040204" pitchFamily="50" charset="-128"/>
                          <a:ea typeface="Meiryo UI" panose="020B0604030504040204" pitchFamily="50" charset="-128"/>
                          <a:cs typeface="M PLUS 1p"/>
                          <a:sym typeface="M PLUS 1p"/>
                        </a:rPr>
                        <a:t>小中学校通学区域情報</a:t>
                      </a:r>
                      <a:endParaRPr sz="800">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extLst>
                  <a:ext uri="{0D108BD9-81ED-4DB2-BD59-A6C34878D82A}">
                    <a16:rowId xmlns:a16="http://schemas.microsoft.com/office/drawing/2014/main" val="766523976"/>
                  </a:ext>
                </a:extLst>
              </a:tr>
              <a:tr h="216000">
                <a:tc>
                  <a:txBody>
                    <a:bodyPr/>
                    <a:lstStyle/>
                    <a:p>
                      <a:pPr marL="0" lvl="0" indent="0" algn="r" rtl="0">
                        <a:spcBef>
                          <a:spcPts val="0"/>
                        </a:spcBef>
                        <a:spcAft>
                          <a:spcPts val="0"/>
                        </a:spcAft>
                        <a:buNone/>
                      </a:pPr>
                      <a:r>
                        <a:rPr lang="en-US" sz="800">
                          <a:solidFill>
                            <a:schemeClr val="tx1"/>
                          </a:solidFill>
                          <a:latin typeface="Meiryo UI" panose="020B0604030504040204" pitchFamily="50" charset="-128"/>
                          <a:ea typeface="Meiryo UI" panose="020B0604030504040204" pitchFamily="50" charset="-128"/>
                          <a:cs typeface="M PLUS 1p"/>
                          <a:sym typeface="M PLUS 1p"/>
                        </a:rPr>
                        <a:t>18</a:t>
                      </a:r>
                    </a:p>
                  </a:txBody>
                  <a:tcPr marL="42100" marR="42100" marT="52925" marB="52925"/>
                </a:tc>
                <a:tc>
                  <a:txBody>
                    <a:bodyPr/>
                    <a:lstStyle/>
                    <a:p>
                      <a:pPr marL="0" lvl="0" indent="0" algn="r" rtl="0">
                        <a:spcBef>
                          <a:spcPts val="0"/>
                        </a:spcBef>
                        <a:spcAft>
                          <a:spcPts val="0"/>
                        </a:spcAft>
                        <a:buNone/>
                      </a:pPr>
                      <a:r>
                        <a:rPr lang="ja" sz="800">
                          <a:latin typeface="Meiryo UI" panose="020B0604030504040204" pitchFamily="50" charset="-128"/>
                          <a:ea typeface="Meiryo UI" panose="020B0604030504040204" pitchFamily="50" charset="-128"/>
                          <a:cs typeface="M PLUS 1p"/>
                          <a:sym typeface="M PLUS 1p"/>
                        </a:rPr>
                        <a:t>B1</a:t>
                      </a:r>
                      <a:endParaRPr sz="800">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l" rtl="0">
                        <a:spcBef>
                          <a:spcPts val="0"/>
                        </a:spcBef>
                        <a:spcAft>
                          <a:spcPts val="0"/>
                        </a:spcAft>
                        <a:buNone/>
                      </a:pPr>
                      <a:r>
                        <a:rPr lang="ja" sz="800">
                          <a:latin typeface="Meiryo UI" panose="020B0604030504040204" pitchFamily="50" charset="-128"/>
                          <a:ea typeface="Meiryo UI" panose="020B0604030504040204" pitchFamily="50" charset="-128"/>
                          <a:cs typeface="M PLUS 1p"/>
                          <a:sym typeface="M PLUS 1p"/>
                        </a:rPr>
                        <a:t>ボーリング柱状図</a:t>
                      </a:r>
                      <a:endParaRPr sz="800">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extLst>
                  <a:ext uri="{0D108BD9-81ED-4DB2-BD59-A6C34878D82A}">
                    <a16:rowId xmlns:a16="http://schemas.microsoft.com/office/drawing/2014/main" val="2489666430"/>
                  </a:ext>
                </a:extLst>
              </a:tr>
              <a:tr h="216000">
                <a:tc>
                  <a:txBody>
                    <a:bodyPr/>
                    <a:lstStyle/>
                    <a:p>
                      <a:pPr marL="0" lvl="0" indent="0" algn="r" rtl="0">
                        <a:spcBef>
                          <a:spcPts val="0"/>
                        </a:spcBef>
                        <a:spcAft>
                          <a:spcPts val="0"/>
                        </a:spcAft>
                        <a:buNone/>
                      </a:pPr>
                      <a:r>
                        <a:rPr lang="en-US" sz="800">
                          <a:solidFill>
                            <a:schemeClr val="tx1"/>
                          </a:solidFill>
                          <a:latin typeface="Meiryo UI" panose="020B0604030504040204" pitchFamily="50" charset="-128"/>
                          <a:ea typeface="Meiryo UI" panose="020B0604030504040204" pitchFamily="50" charset="-128"/>
                          <a:cs typeface="M PLUS 1p"/>
                          <a:sym typeface="M PLUS 1p"/>
                        </a:rPr>
                        <a:t>19</a:t>
                      </a:r>
                    </a:p>
                  </a:txBody>
                  <a:tcPr marL="42100" marR="42100" marT="52925" marB="52925"/>
                </a:tc>
                <a:tc>
                  <a:txBody>
                    <a:bodyPr/>
                    <a:lstStyle/>
                    <a:p>
                      <a:pPr marL="0" lvl="0" indent="0" algn="r" rtl="0">
                        <a:spcBef>
                          <a:spcPts val="0"/>
                        </a:spcBef>
                        <a:spcAft>
                          <a:spcPts val="0"/>
                        </a:spcAft>
                        <a:buNone/>
                      </a:pPr>
                      <a:r>
                        <a:rPr lang="ja" sz="800">
                          <a:latin typeface="Meiryo UI" panose="020B0604030504040204" pitchFamily="50" charset="-128"/>
                          <a:ea typeface="Meiryo UI" panose="020B0604030504040204" pitchFamily="50" charset="-128"/>
                          <a:cs typeface="M PLUS 1p"/>
                          <a:sym typeface="M PLUS 1p"/>
                        </a:rPr>
                        <a:t>B2</a:t>
                      </a:r>
                      <a:endParaRPr sz="800">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l" rtl="0">
                        <a:spcBef>
                          <a:spcPts val="0"/>
                        </a:spcBef>
                        <a:spcAft>
                          <a:spcPts val="0"/>
                        </a:spcAft>
                        <a:buNone/>
                      </a:pPr>
                      <a:r>
                        <a:rPr lang="ja" sz="800">
                          <a:latin typeface="Meiryo UI" panose="020B0604030504040204" pitchFamily="50" charset="-128"/>
                          <a:ea typeface="Meiryo UI" panose="020B0604030504040204" pitchFamily="50" charset="-128"/>
                          <a:cs typeface="M PLUS 1p"/>
                          <a:sym typeface="M PLUS 1p"/>
                        </a:rPr>
                        <a:t>都市計画基礎調査情報</a:t>
                      </a:r>
                      <a:endParaRPr sz="800">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extLst>
                  <a:ext uri="{0D108BD9-81ED-4DB2-BD59-A6C34878D82A}">
                    <a16:rowId xmlns:a16="http://schemas.microsoft.com/office/drawing/2014/main" val="1374910872"/>
                  </a:ext>
                </a:extLst>
              </a:tr>
              <a:tr h="216000">
                <a:tc>
                  <a:txBody>
                    <a:bodyPr/>
                    <a:lstStyle/>
                    <a:p>
                      <a:pPr marL="0" lvl="0" indent="0" algn="r" rtl="0">
                        <a:spcBef>
                          <a:spcPts val="0"/>
                        </a:spcBef>
                        <a:spcAft>
                          <a:spcPts val="0"/>
                        </a:spcAft>
                        <a:buNone/>
                      </a:pPr>
                      <a:r>
                        <a:rPr lang="en-US" altLang="ja" sz="800">
                          <a:solidFill>
                            <a:schemeClr val="tx1"/>
                          </a:solidFill>
                          <a:latin typeface="Meiryo UI" panose="020B0604030504040204" pitchFamily="50" charset="-128"/>
                          <a:ea typeface="Meiryo UI" panose="020B0604030504040204" pitchFamily="50" charset="-128"/>
                          <a:cs typeface="M PLUS 1p"/>
                          <a:sym typeface="M PLUS 1p"/>
                        </a:rPr>
                        <a:t>20</a:t>
                      </a:r>
                      <a:endParaRPr lang="ja" altLang="en-US" sz="800">
                        <a:solidFill>
                          <a:schemeClr val="tx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r" rtl="0">
                        <a:spcBef>
                          <a:spcPts val="0"/>
                        </a:spcBef>
                        <a:spcAft>
                          <a:spcPts val="0"/>
                        </a:spcAft>
                        <a:buNone/>
                      </a:pPr>
                      <a:r>
                        <a:rPr lang="ja" sz="800">
                          <a:latin typeface="Meiryo UI" panose="020B0604030504040204" pitchFamily="50" charset="-128"/>
                          <a:ea typeface="Meiryo UI" panose="020B0604030504040204" pitchFamily="50" charset="-128"/>
                          <a:cs typeface="M PLUS 1p"/>
                          <a:sym typeface="M PLUS 1p"/>
                        </a:rPr>
                        <a:t>B3</a:t>
                      </a:r>
                      <a:endParaRPr sz="800">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l" rtl="0">
                        <a:spcBef>
                          <a:spcPts val="0"/>
                        </a:spcBef>
                        <a:spcAft>
                          <a:spcPts val="0"/>
                        </a:spcAft>
                        <a:buNone/>
                      </a:pPr>
                      <a:r>
                        <a:rPr lang="ja" sz="800">
                          <a:latin typeface="Meiryo UI" panose="020B0604030504040204" pitchFamily="50" charset="-128"/>
                          <a:ea typeface="Meiryo UI" panose="020B0604030504040204" pitchFamily="50" charset="-128"/>
                          <a:cs typeface="M PLUS 1p"/>
                          <a:sym typeface="M PLUS 1p"/>
                        </a:rPr>
                        <a:t>調達情報</a:t>
                      </a:r>
                      <a:endParaRPr sz="800">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extLst>
                  <a:ext uri="{0D108BD9-81ED-4DB2-BD59-A6C34878D82A}">
                    <a16:rowId xmlns:a16="http://schemas.microsoft.com/office/drawing/2014/main" val="2003403155"/>
                  </a:ext>
                </a:extLst>
              </a:tr>
              <a:tr h="216000">
                <a:tc>
                  <a:txBody>
                    <a:bodyPr/>
                    <a:lstStyle/>
                    <a:p>
                      <a:pPr marL="0" lvl="0" indent="0" algn="r" rtl="0">
                        <a:spcBef>
                          <a:spcPts val="0"/>
                        </a:spcBef>
                        <a:spcAft>
                          <a:spcPts val="0"/>
                        </a:spcAft>
                        <a:buNone/>
                      </a:pPr>
                      <a:r>
                        <a:rPr lang="en-US" sz="800">
                          <a:solidFill>
                            <a:schemeClr val="tx1"/>
                          </a:solidFill>
                          <a:latin typeface="Meiryo UI" panose="020B0604030504040204" pitchFamily="50" charset="-128"/>
                          <a:ea typeface="Meiryo UI" panose="020B0604030504040204" pitchFamily="50" charset="-128"/>
                          <a:cs typeface="M PLUS 1p"/>
                          <a:sym typeface="M PLUS 1p"/>
                        </a:rPr>
                        <a:t>21</a:t>
                      </a:r>
                    </a:p>
                  </a:txBody>
                  <a:tcPr marL="42100" marR="42100" marT="52925" marB="52925"/>
                </a:tc>
                <a:tc>
                  <a:txBody>
                    <a:bodyPr/>
                    <a:lstStyle/>
                    <a:p>
                      <a:pPr marL="0" lvl="0" indent="0" algn="r" rtl="0">
                        <a:spcBef>
                          <a:spcPts val="0"/>
                        </a:spcBef>
                        <a:spcAft>
                          <a:spcPts val="0"/>
                        </a:spcAft>
                        <a:buNone/>
                      </a:pPr>
                      <a:r>
                        <a:rPr lang="ja" sz="800">
                          <a:latin typeface="Meiryo UI" panose="020B0604030504040204" pitchFamily="50" charset="-128"/>
                          <a:ea typeface="Meiryo UI" panose="020B0604030504040204" pitchFamily="50" charset="-128"/>
                          <a:cs typeface="M PLUS 1p"/>
                          <a:sym typeface="M PLUS 1p"/>
                        </a:rPr>
                        <a:t>B4</a:t>
                      </a:r>
                      <a:endParaRPr sz="800">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l" rtl="0">
                        <a:spcBef>
                          <a:spcPts val="0"/>
                        </a:spcBef>
                        <a:spcAft>
                          <a:spcPts val="0"/>
                        </a:spcAft>
                        <a:buNone/>
                      </a:pPr>
                      <a:r>
                        <a:rPr lang="ja" sz="800">
                          <a:latin typeface="Meiryo UI" panose="020B0604030504040204" pitchFamily="50" charset="-128"/>
                          <a:ea typeface="Meiryo UI" panose="020B0604030504040204" pitchFamily="50" charset="-128"/>
                          <a:cs typeface="M PLUS 1p"/>
                          <a:sym typeface="M PLUS 1p"/>
                        </a:rPr>
                        <a:t>標準的なバス情報フォーマット(ある場合)</a:t>
                      </a:r>
                      <a:endParaRPr sz="800">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extLst>
                  <a:ext uri="{0D108BD9-81ED-4DB2-BD59-A6C34878D82A}">
                    <a16:rowId xmlns:a16="http://schemas.microsoft.com/office/drawing/2014/main" val="719829362"/>
                  </a:ext>
                </a:extLst>
              </a:tr>
              <a:tr h="216000">
                <a:tc>
                  <a:txBody>
                    <a:bodyPr/>
                    <a:lstStyle/>
                    <a:p>
                      <a:pPr marL="0" lvl="0" indent="0" algn="r" rtl="0">
                        <a:spcBef>
                          <a:spcPts val="0"/>
                        </a:spcBef>
                        <a:spcAft>
                          <a:spcPts val="0"/>
                        </a:spcAft>
                        <a:buNone/>
                      </a:pPr>
                      <a:r>
                        <a:rPr lang="en-US" sz="800">
                          <a:solidFill>
                            <a:schemeClr val="tx1"/>
                          </a:solidFill>
                          <a:latin typeface="Meiryo UI" panose="020B0604030504040204" pitchFamily="50" charset="-128"/>
                          <a:ea typeface="Meiryo UI" panose="020B0604030504040204" pitchFamily="50" charset="-128"/>
                          <a:cs typeface="M PLUS 1p"/>
                          <a:sym typeface="M PLUS 1p"/>
                        </a:rPr>
                        <a:t>22</a:t>
                      </a:r>
                    </a:p>
                  </a:txBody>
                  <a:tcPr marL="42100" marR="42100" marT="52925" marB="52925"/>
                </a:tc>
                <a:tc>
                  <a:txBody>
                    <a:bodyPr/>
                    <a:lstStyle/>
                    <a:p>
                      <a:pPr marL="0" lvl="0" indent="0" algn="r" rtl="0">
                        <a:spcBef>
                          <a:spcPts val="0"/>
                        </a:spcBef>
                        <a:spcAft>
                          <a:spcPts val="0"/>
                        </a:spcAft>
                        <a:buNone/>
                      </a:pPr>
                      <a:r>
                        <a:rPr lang="ja" sz="800">
                          <a:latin typeface="Meiryo UI" panose="020B0604030504040204" pitchFamily="50" charset="-128"/>
                          <a:ea typeface="Meiryo UI" panose="020B0604030504040204" pitchFamily="50" charset="-128"/>
                          <a:cs typeface="M PLUS 1p"/>
                          <a:sym typeface="M PLUS 1p"/>
                        </a:rPr>
                        <a:t>B5</a:t>
                      </a:r>
                      <a:endParaRPr sz="800">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l" rtl="0">
                        <a:spcBef>
                          <a:spcPts val="0"/>
                        </a:spcBef>
                        <a:spcAft>
                          <a:spcPts val="0"/>
                        </a:spcAft>
                        <a:buNone/>
                      </a:pPr>
                      <a:r>
                        <a:rPr lang="ja" sz="800">
                          <a:latin typeface="Meiryo UI" panose="020B0604030504040204" pitchFamily="50" charset="-128"/>
                          <a:ea typeface="Meiryo UI" panose="020B0604030504040204" pitchFamily="50" charset="-128"/>
                          <a:cs typeface="M PLUS 1p"/>
                          <a:sym typeface="M PLUS 1p"/>
                        </a:rPr>
                        <a:t>支援制度情報</a:t>
                      </a:r>
                      <a:r>
                        <a:rPr lang="ja-JP" altLang="en-US" sz="800">
                          <a:latin typeface="Meiryo UI" panose="020B0604030504040204" pitchFamily="50" charset="-128"/>
                          <a:ea typeface="Meiryo UI" panose="020B0604030504040204" pitchFamily="50" charset="-128"/>
                          <a:cs typeface="M PLUS 1p"/>
                          <a:sym typeface="M PLUS 1p"/>
                        </a:rPr>
                        <a:t>（給付金）</a:t>
                      </a:r>
                      <a:endParaRPr sz="800">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a:solidFill>
                            <a:schemeClr val="dk1"/>
                          </a:solidFill>
                          <a:latin typeface="Meiryo UI" panose="020B0604030504040204" pitchFamily="50" charset="-128"/>
                          <a:ea typeface="Meiryo UI" panose="020B0604030504040204" pitchFamily="50" charset="-128"/>
                          <a:cs typeface="M PLUS 1p"/>
                          <a:sym typeface="M PLUS 1p"/>
                        </a:rPr>
                        <a:t>○</a:t>
                      </a:r>
                      <a:endParaRPr sz="80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tc>
                  <a:txBody>
                    <a:bodyPr/>
                    <a:lstStyle/>
                    <a:p>
                      <a:pPr marL="0" lvl="0" indent="0" algn="ctr" rtl="0">
                        <a:spcBef>
                          <a:spcPts val="0"/>
                        </a:spcBef>
                        <a:spcAft>
                          <a:spcPts val="0"/>
                        </a:spcAft>
                        <a:buClr>
                          <a:schemeClr val="dk1"/>
                        </a:buClr>
                        <a:buSzPts val="1100"/>
                        <a:buFont typeface="Arial"/>
                        <a:buNone/>
                      </a:pPr>
                      <a:r>
                        <a:rPr lang="ja" sz="800" dirty="0">
                          <a:solidFill>
                            <a:schemeClr val="dk1"/>
                          </a:solidFill>
                          <a:latin typeface="Meiryo UI" panose="020B0604030504040204" pitchFamily="50" charset="-128"/>
                          <a:ea typeface="Meiryo UI" panose="020B0604030504040204" pitchFamily="50" charset="-128"/>
                          <a:cs typeface="M PLUS 1p"/>
                          <a:sym typeface="M PLUS 1p"/>
                        </a:rPr>
                        <a:t>○</a:t>
                      </a:r>
                      <a:endParaRPr sz="800" dirty="0">
                        <a:solidFill>
                          <a:schemeClr val="dk1"/>
                        </a:solidFill>
                        <a:latin typeface="Meiryo UI" panose="020B0604030504040204" pitchFamily="50" charset="-128"/>
                        <a:ea typeface="Meiryo UI" panose="020B0604030504040204" pitchFamily="50" charset="-128"/>
                        <a:cs typeface="M PLUS 1p"/>
                        <a:sym typeface="M PLUS 1p"/>
                      </a:endParaRPr>
                    </a:p>
                  </a:txBody>
                  <a:tcPr marL="42100" marR="42100" marT="52925" marB="52925"/>
                </a:tc>
                <a:extLst>
                  <a:ext uri="{0D108BD9-81ED-4DB2-BD59-A6C34878D82A}">
                    <a16:rowId xmlns:a16="http://schemas.microsoft.com/office/drawing/2014/main" val="4136836813"/>
                  </a:ext>
                </a:extLst>
              </a:tr>
            </a:tbl>
          </a:graphicData>
        </a:graphic>
      </p:graphicFrame>
      <p:sp>
        <p:nvSpPr>
          <p:cNvPr id="4" name="テキスト ボックス 3">
            <a:extLst>
              <a:ext uri="{FF2B5EF4-FFF2-40B4-BE49-F238E27FC236}">
                <a16:creationId xmlns:a16="http://schemas.microsoft.com/office/drawing/2014/main" id="{BC9E1267-5B62-4916-8998-8A6D41C67E5B}"/>
              </a:ext>
            </a:extLst>
          </p:cNvPr>
          <p:cNvSpPr txBox="1"/>
          <p:nvPr/>
        </p:nvSpPr>
        <p:spPr>
          <a:xfrm>
            <a:off x="800405" y="6338655"/>
            <a:ext cx="8243999" cy="461665"/>
          </a:xfrm>
          <a:prstGeom prst="rect">
            <a:avLst/>
          </a:prstGeom>
          <a:noFill/>
        </p:spPr>
        <p:txBody>
          <a:bodyPr wrap="square" rtlCol="0">
            <a:spAutoFit/>
          </a:bodyPr>
          <a:lstStyle/>
          <a:p>
            <a:r>
              <a:rPr lang="en-US" altLang="ja-JP" sz="800" dirty="0">
                <a:latin typeface="Meiryo UI" panose="020B0604030504040204" pitchFamily="50" charset="-128"/>
                <a:ea typeface="Meiryo UI" panose="020B0604030504040204" pitchFamily="50" charset="-128"/>
              </a:rPr>
              <a:t>*1</a:t>
            </a:r>
            <a:r>
              <a:rPr lang="ja-JP" altLang="en-US" sz="800" dirty="0">
                <a:latin typeface="Meiryo UI" panose="020B0604030504040204" pitchFamily="50" charset="-128"/>
                <a:ea typeface="Meiryo UI" panose="020B0604030504040204" pitchFamily="50" charset="-128"/>
              </a:rPr>
              <a:t> </a:t>
            </a:r>
            <a:r>
              <a:rPr kumimoji="1" lang="ja-JP" altLang="en-US" sz="800" dirty="0">
                <a:latin typeface="Meiryo UI" panose="020B0604030504040204" pitchFamily="50" charset="-128"/>
                <a:ea typeface="Meiryo UI" panose="020B0604030504040204" pitchFamily="50" charset="-128"/>
              </a:rPr>
              <a:t>一部事務組合等</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広域連合など含む</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については様々な連携ケースが存在しているため、支援制度</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福祉</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、公衆無線</a:t>
            </a:r>
            <a:r>
              <a:rPr kumimoji="1" lang="en-US" altLang="ja-JP" sz="800" dirty="0">
                <a:latin typeface="Meiryo UI" panose="020B0604030504040204" pitchFamily="50" charset="-128"/>
                <a:ea typeface="Meiryo UI" panose="020B0604030504040204" pitchFamily="50" charset="-128"/>
              </a:rPr>
              <a:t>LAN</a:t>
            </a:r>
            <a:r>
              <a:rPr kumimoji="1" lang="ja-JP" altLang="en-US" sz="800" dirty="0">
                <a:latin typeface="Meiryo UI" panose="020B0604030504040204" pitchFamily="50" charset="-128"/>
                <a:ea typeface="Meiryo UI" panose="020B0604030504040204" pitchFamily="50" charset="-128"/>
              </a:rPr>
              <a:t>・観光施設・イベント・トイレ</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観光振興</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、消防水利</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消防</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、学校給食</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給食</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、オープンデータ一覧・調達情報</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一部事務組合自体の取り組み</a:t>
            </a:r>
            <a:r>
              <a:rPr kumimoji="1" lang="en-US" altLang="ja-JP" sz="800" dirty="0">
                <a:latin typeface="Meiryo UI" panose="020B0604030504040204" pitchFamily="50" charset="-128"/>
                <a:ea typeface="Meiryo UI" panose="020B0604030504040204" pitchFamily="50" charset="-128"/>
              </a:rPr>
              <a:t>)</a:t>
            </a:r>
            <a:r>
              <a:rPr kumimoji="1" lang="ja-JP" altLang="en-US" sz="800">
                <a:latin typeface="Meiryo UI" panose="020B0604030504040204" pitchFamily="50" charset="-128"/>
                <a:ea typeface="Meiryo UI" panose="020B0604030504040204" pitchFamily="50" charset="-128"/>
              </a:rPr>
              <a:t>など、総務省</a:t>
            </a:r>
            <a:r>
              <a:rPr kumimoji="1" lang="ja-JP" altLang="en-US" sz="800" dirty="0">
                <a:latin typeface="Meiryo UI" panose="020B0604030504040204" pitchFamily="50" charset="-128"/>
                <a:ea typeface="Meiryo UI" panose="020B0604030504040204" pitchFamily="50" charset="-128"/>
              </a:rPr>
              <a:t>で想定している広域行政を参考に選択</a:t>
            </a:r>
            <a:r>
              <a:rPr kumimoji="1" lang="ja-JP" altLang="en-US" sz="800">
                <a:latin typeface="Meiryo UI" panose="020B0604030504040204" pitchFamily="50" charset="-128"/>
                <a:ea typeface="Meiryo UI" panose="020B0604030504040204" pitchFamily="50" charset="-128"/>
              </a:rPr>
              <a:t>している。</a:t>
            </a:r>
            <a:r>
              <a:rPr kumimoji="1" lang="en-US" altLang="ja-JP" sz="800" dirty="0">
                <a:latin typeface="Meiryo UI" panose="020B0604030504040204" pitchFamily="50" charset="-128"/>
                <a:ea typeface="Meiryo UI" panose="020B0604030504040204" pitchFamily="50" charset="-128"/>
              </a:rPr>
              <a:t>https://www.soumu.go.jp/main_content/000658630.pdf</a:t>
            </a:r>
            <a:endParaRPr kumimoji="1" lang="ja-JP" altLang="en-US" sz="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95701376"/>
      </p:ext>
    </p:extLst>
  </p:cSld>
  <p:clrMapOvr>
    <a:masterClrMapping/>
  </p:clrMapOvr>
</p:sld>
</file>

<file path=ppt/theme/theme1.xml><?xml version="1.0" encoding="utf-8"?>
<a:theme xmlns:a="http://schemas.openxmlformats.org/drawingml/2006/main" name="デジタル庁_20210907">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DigitalAgencyCustomized">
      <a:majorFont>
        <a:latin typeface="Roboto"/>
        <a:ea typeface="游ゴシック Medium"/>
        <a:cs typeface=""/>
      </a:majorFont>
      <a:minorFont>
        <a:latin typeface="游ゴシック"/>
        <a:ea typeface="游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igital_Agency_Powerpoint_Template_JA_Wide" id="{BBEB91CB-58E1-4C2D-80C2-2798298F4F4C}" vid="{1D442F1E-F6D9-4C84-BE32-6A75489F6BA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F30E2F3A16F92B4AB9E792CF74957C4D" ma:contentTypeVersion="13" ma:contentTypeDescription="新しいドキュメントを作成します。" ma:contentTypeScope="" ma:versionID="51202850dabc88a637e01ece842b7588">
  <xsd:schema xmlns:xsd="http://www.w3.org/2001/XMLSchema" xmlns:xs="http://www.w3.org/2001/XMLSchema" xmlns:p="http://schemas.microsoft.com/office/2006/metadata/properties" xmlns:ns2="01154edc-d128-4cc9-8ba8-0a52feda84e1" xmlns:ns3="ed9888db-c08f-4880-8c8f-9300fabbe8b3" targetNamespace="http://schemas.microsoft.com/office/2006/metadata/properties" ma:root="true" ma:fieldsID="1a45b712a39053c6cc2b4e0cac594673" ns2:_="" ns3:_="">
    <xsd:import namespace="01154edc-d128-4cc9-8ba8-0a52feda84e1"/>
    <xsd:import namespace="ed9888db-c08f-4880-8c8f-9300fabbe8b3"/>
    <xsd:element name="properties">
      <xsd:complexType>
        <xsd:sequence>
          <xsd:element name="documentManagement">
            <xsd:complexType>
              <xsd:all>
                <xsd:element ref="ns2:MediaServiceMetadata" minOccurs="0"/>
                <xsd:element ref="ns2:MediaServiceFastMetadata" minOccurs="0"/>
                <xsd:element ref="ns2:MediaLengthInSecond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154edc-d128-4cc9-8ba8-0a52feda84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lcf76f155ced4ddcb4097134ff3c332f" ma:index="12"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d9888db-c08f-4880-8c8f-9300fabbe8b3"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81d3383e-2f59-4ab9-837f-b7921ffc7fe5}" ma:internalName="TaxCatchAll" ma:showField="CatchAllData" ma:web="ed9888db-c08f-4880-8c8f-9300fabbe8b3">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ed9888db-c08f-4880-8c8f-9300fabbe8b3">
      <UserInfo>
        <DisplayName>稲垣 貴則(INAGAKI Takanori)</DisplayName>
        <AccountId>33</AccountId>
        <AccountType/>
      </UserInfo>
      <UserInfo>
        <DisplayName>黒籔 誠(KUROYABU Makoto)</DisplayName>
        <AccountId>42</AccountId>
        <AccountType/>
      </UserInfo>
      <UserInfo>
        <DisplayName>坂本 秋彦(SAKAMOTO Akihiko)</DisplayName>
        <AccountId>40</AccountId>
        <AccountType/>
      </UserInfo>
      <UserInfo>
        <DisplayName>中保 友里(NAKAHO Yuri)</DisplayName>
        <AccountId>28</AccountId>
        <AccountType/>
      </UserInfo>
      <UserInfo>
        <DisplayName>由本 聖(YOSHIMOTO Syo)</DisplayName>
        <AccountId>44</AccountId>
        <AccountType/>
      </UserInfo>
      <UserInfo>
        <DisplayName>稲見 唯睦(INAMI Tadachika)</DisplayName>
        <AccountId>52</AccountId>
        <AccountType/>
      </UserInfo>
      <UserInfo>
        <DisplayName>大住 貴紀(OSUMI Takanori)</DisplayName>
        <AccountId>32</AccountId>
        <AccountType/>
      </UserInfo>
      <UserInfo>
        <DisplayName>東 修作(HIGASHI Shusaku)</DisplayName>
        <AccountId>13</AccountId>
        <AccountType/>
      </UserInfo>
      <UserInfo>
        <DisplayName>一栁 泰基(ICHIYANAGI Hiromoto)</DisplayName>
        <AccountId>50</AccountId>
        <AccountType/>
      </UserInfo>
      <UserInfo>
        <DisplayName>林 史子(HAYASHI Fumiko)</DisplayName>
        <AccountId>53</AccountId>
        <AccountType/>
      </UserInfo>
      <UserInfo>
        <DisplayName>草野 惇也(KUSANO Junya)</DisplayName>
        <AccountId>31</AccountId>
        <AccountType/>
      </UserInfo>
      <UserInfo>
        <DisplayName>角田 梨翔(TSUNODA Rika)</DisplayName>
        <AccountId>49</AccountId>
        <AccountType/>
      </UserInfo>
      <UserInfo>
        <DisplayName>武部 文美(TAKEBE Ayami)</DisplayName>
        <AccountId>56</AccountId>
        <AccountType/>
      </UserInfo>
      <UserInfo>
        <DisplayName>柴山 真美(SHIBAYAMA Mami)</DisplayName>
        <AccountId>51</AccountId>
        <AccountType/>
      </UserInfo>
      <UserInfo>
        <DisplayName>松野 奈央(MATSUNO Nao)</DisplayName>
        <AccountId>54</AccountId>
        <AccountType/>
      </UserInfo>
      <UserInfo>
        <DisplayName>長谷川 亮(HASEGAWA Ryo)</DisplayName>
        <AccountId>47</AccountId>
        <AccountType/>
      </UserInfo>
      <UserInfo>
        <DisplayName>武井 亮(TAKEI Ryo)</DisplayName>
        <AccountId>48</AccountId>
        <AccountType/>
      </UserInfo>
      <UserInfo>
        <DisplayName>米口 遥(YONEGUCHI Haruka)</DisplayName>
        <AccountId>34</AccountId>
        <AccountType/>
      </UserInfo>
      <UserInfo>
        <DisplayName>大橋 正司(OHASHI Shoji)</DisplayName>
        <AccountId>36</AccountId>
        <AccountType/>
      </UserInfo>
      <UserInfo>
        <DisplayName>桜田 啓介(SAKURADA Keisuke)</DisplayName>
        <AccountId>43</AccountId>
        <AccountType/>
      </UserInfo>
      <UserInfo>
        <DisplayName>椿 優里(TSUBAKI Yuri)</DisplayName>
        <AccountId>41</AccountId>
        <AccountType/>
      </UserInfo>
      <UserInfo>
        <DisplayName>佐藤 和英(SATO Kazuhide)</DisplayName>
        <AccountId>30</AccountId>
        <AccountType/>
      </UserInfo>
      <UserInfo>
        <DisplayName>瀬下 真吾(SEJIMO Shingo)</DisplayName>
        <AccountId>55</AccountId>
        <AccountType/>
      </UserInfo>
      <UserInfo>
        <DisplayName>石塚 裕貴(ISHIZUKA Yuki)</DisplayName>
        <AccountId>39</AccountId>
        <AccountType/>
      </UserInfo>
      <UserInfo>
        <DisplayName>高岡 雄仁(TAKAOKA Yujin)</DisplayName>
        <AccountId>37</AccountId>
        <AccountType/>
      </UserInfo>
      <UserInfo>
        <DisplayName>松田 佳大(MATSUDA Yoshihiro)</DisplayName>
        <AccountId>46</AccountId>
        <AccountType/>
      </UserInfo>
      <UserInfo>
        <DisplayName>千葉 亮輔(CHIBA Ryosuke)</DisplayName>
        <AccountId>35</AccountId>
        <AccountType/>
      </UserInfo>
      <UserInfo>
        <DisplayName>高野 葉子(TAKANO Yoko)</DisplayName>
        <AccountId>38</AccountId>
        <AccountType/>
      </UserInfo>
      <UserInfo>
        <DisplayName>弓 智宏(YUMI Tomohiro)</DisplayName>
        <AccountId>29</AccountId>
        <AccountType/>
      </UserInfo>
      <UserInfo>
        <DisplayName>古怒田 悦子(KONUTA Etsuko)</DisplayName>
        <AccountId>45</AccountId>
        <AccountType/>
      </UserInfo>
    </SharedWithUsers>
    <lcf76f155ced4ddcb4097134ff3c332f xmlns="01154edc-d128-4cc9-8ba8-0a52feda84e1">
      <Terms xmlns="http://schemas.microsoft.com/office/infopath/2007/PartnerControls"/>
    </lcf76f155ced4ddcb4097134ff3c332f>
    <TaxCatchAll xmlns="ed9888db-c08f-4880-8c8f-9300fabbe8b3" xsi:nil="true"/>
  </documentManagement>
</p:properties>
</file>

<file path=customXml/itemProps1.xml><?xml version="1.0" encoding="utf-8"?>
<ds:datastoreItem xmlns:ds="http://schemas.openxmlformats.org/officeDocument/2006/customXml" ds:itemID="{E5BB778C-7377-4BA2-9E09-96AC5EEF96C1}"/>
</file>

<file path=customXml/itemProps2.xml><?xml version="1.0" encoding="utf-8"?>
<ds:datastoreItem xmlns:ds="http://schemas.openxmlformats.org/officeDocument/2006/customXml" ds:itemID="{7347CB52-EC20-437E-8EE2-9680FBD3F293}"/>
</file>

<file path=customXml/itemProps3.xml><?xml version="1.0" encoding="utf-8"?>
<ds:datastoreItem xmlns:ds="http://schemas.openxmlformats.org/officeDocument/2006/customXml" ds:itemID="{08D99A5F-DC37-4802-83E4-B2B9A5DFA206}"/>
</file>

<file path=docProps/app.xml><?xml version="1.0" encoding="utf-8"?>
<Properties xmlns="http://schemas.openxmlformats.org/officeDocument/2006/extended-properties" xmlns:vt="http://schemas.openxmlformats.org/officeDocument/2006/docPropsVTypes">
  <Template>ppt_template_JA_A4</Template>
  <TotalTime>0</TotalTime>
  <Words>10602</Words>
  <Application>Microsoft Office PowerPoint</Application>
  <PresentationFormat>A4 210 x 297 mm</PresentationFormat>
  <Paragraphs>1013</Paragraphs>
  <Slides>32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32</vt:i4>
      </vt:variant>
    </vt:vector>
  </HeadingPairs>
  <TitlesOfParts>
    <vt:vector size="41" baseType="lpstr">
      <vt:lpstr>Meiryo UI</vt:lpstr>
      <vt:lpstr>ＭＳ Ｐゴシック</vt:lpstr>
      <vt:lpstr>メイリオ</vt:lpstr>
      <vt:lpstr>游ゴシック</vt:lpstr>
      <vt:lpstr>Yu Gothic Medium</vt:lpstr>
      <vt:lpstr>Arial</vt:lpstr>
      <vt:lpstr>Roboto</vt:lpstr>
      <vt:lpstr>Wingdings</vt:lpstr>
      <vt:lpstr>デジタル庁_20210907</vt:lpstr>
      <vt:lpstr>自治体標準オープンデータセット （旧推奨データセット）について</vt:lpstr>
      <vt:lpstr>更新履歴</vt:lpstr>
      <vt:lpstr>更新履歴</vt:lpstr>
      <vt:lpstr>自治体標準オープンデータセット（旧：推奨データセット）とは</vt:lpstr>
      <vt:lpstr>自治体標準オープンデータセット（旧：推奨データセット）について</vt:lpstr>
      <vt:lpstr>自治体標準オープンデータセット（旧：推奨データセット）について</vt:lpstr>
      <vt:lpstr>（参考）データ体系の全体像</vt:lpstr>
      <vt:lpstr>PowerPoint プレゼンテーション</vt:lpstr>
      <vt:lpstr>自治体標準オープンデータセット（旧：推奨データセット）一覧（１）</vt:lpstr>
      <vt:lpstr>自治体標準オープンデータセット（旧：推奨データセット）一覧（２）</vt:lpstr>
      <vt:lpstr>自治体標準オープンデータセット（旧：推奨データセット）一覧（３）</vt:lpstr>
      <vt:lpstr>自治体標準オープンデータセット（旧：推奨データセット）一覧（４）</vt:lpstr>
      <vt:lpstr>自治体標準オープンデータセット（旧：推奨データセット）一覧（５）</vt:lpstr>
      <vt:lpstr>自治体標準オープンデータセット（旧：推奨データセット）一覧（６）</vt:lpstr>
      <vt:lpstr>自治体標準オープンデータセット（旧：推奨データセット）一覧（７）</vt:lpstr>
      <vt:lpstr>自治体標準オープンデータセット（旧：推奨データセット）一覧（８）</vt:lpstr>
      <vt:lpstr>自治体標準オープンデータセット（旧：推奨データセット）一覧（９）</vt:lpstr>
      <vt:lpstr>自治体標準オープンデータセット（旧：推奨データセット）一覧（10）</vt:lpstr>
      <vt:lpstr>自治体標準オープンデータセット（旧：推奨データセット）一覧（11）</vt:lpstr>
      <vt:lpstr>自治体標準オープンデータセット（旧：推奨データセット）に追加されたデータセット</vt:lpstr>
      <vt:lpstr>GIFを参照したデータモデル型</vt:lpstr>
      <vt:lpstr>データモデル型のイメージ</vt:lpstr>
      <vt:lpstr>追加自治体標準オープンデータセット一覧（１）</vt:lpstr>
      <vt:lpstr>追加自治体標準オープンデータセット一覧（２）</vt:lpstr>
      <vt:lpstr>追加自治体標準オープンデータセット一覧（３）</vt:lpstr>
      <vt:lpstr>追加自治体標準オープンデータセット一覧（４）</vt:lpstr>
      <vt:lpstr>追加自治体標準オープンデータセット一覧（５）</vt:lpstr>
      <vt:lpstr>追加自治体標準オープンデータセット一覧（６）</vt:lpstr>
      <vt:lpstr>自治体標準オープンデータセット（旧：推奨データセット）に関するFAQ</vt:lpstr>
      <vt:lpstr>自治体標準オープンデータセット（旧：推奨データセット）に関するFAQ（１）</vt:lpstr>
      <vt:lpstr>自治体標準オープンデータセット（旧：推奨データセット）に関するFAQ（２）</vt:lpstr>
      <vt:lpstr>自治体標準オープンデータセット（旧：推奨データセット）に関するFAQ（３）</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2023-03-28T06:16:34Z</dcterms:created>
  <dcterms:modified xsi:type="dcterms:W3CDTF">2023-03-28T06:16:41Z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xd_ProgID">
    <vt:lpwstr/>
  </property>
  <property fmtid="{D5CDD505-2E9C-101B-9397-08002B2CF9AE}" pid="4" name="ContentTypeId">
    <vt:lpwstr>0x010100F30E2F3A16F92B4AB9E792CF74957C4D</vt:lpwstr>
  </property>
  <property fmtid="{D5CDD505-2E9C-101B-9397-08002B2CF9AE}" pid="5" name="ComplianceAssetId">
    <vt:lpwstr/>
  </property>
  <property fmtid="{D5CDD505-2E9C-101B-9397-08002B2CF9AE}" pid="6" name="TemplateUrl">
    <vt:lpwstr/>
  </property>
  <property fmtid="{D5CDD505-2E9C-101B-9397-08002B2CF9AE}" pid="7" name="_dlc_DocIdItemGuid">
    <vt:lpwstr>87c15ff2-96c9-4e29-a80c-57cb9ba13010</vt:lpwstr>
  </property>
  <property fmtid="{D5CDD505-2E9C-101B-9397-08002B2CF9AE}" pid="8" name="_ExtendedDescription">
    <vt:lpwstr/>
  </property>
  <property fmtid="{D5CDD505-2E9C-101B-9397-08002B2CF9AE}" pid="9" name="xd_Signature">
    <vt:bool>false</vt:bool>
  </property>
</Properties>
</file>