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04" r:id="rId1"/>
    <p:sldMasterId id="2147483726" r:id="rId2"/>
  </p:sldMasterIdLst>
  <p:notesMasterIdLst>
    <p:notesMasterId r:id="rId6"/>
  </p:notesMasterIdLst>
  <p:handoutMasterIdLst>
    <p:handoutMasterId r:id="rId7"/>
  </p:handoutMasterIdLst>
  <p:sldIdLst>
    <p:sldId id="956" r:id="rId3"/>
    <p:sldId id="954" r:id="rId4"/>
    <p:sldId id="955" r:id="rId5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B5"/>
    <a:srgbClr val="595959"/>
    <a:srgbClr val="E9EDF4"/>
    <a:srgbClr val="D0D8E8"/>
    <a:srgbClr val="385D8A"/>
    <a:srgbClr val="EBF6F7"/>
    <a:srgbClr val="E0F1F2"/>
    <a:srgbClr val="FCFDFE"/>
    <a:srgbClr val="3333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D97477-C424-4A30-A192-83E1652E8868}" v="4" dt="2023-06-20T07:51:09.379"/>
    <p1510:client id="{AB88DB8F-4150-4DA7-9C12-C225559B7681}" v="3" dt="2023-06-21T04:45:08.1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8" autoAdjust="0"/>
    <p:restoredTop sz="90920" autoAdjust="0"/>
  </p:normalViewPr>
  <p:slideViewPr>
    <p:cSldViewPr snapToGrid="0">
      <p:cViewPr varScale="1">
        <p:scale>
          <a:sx n="85" d="100"/>
          <a:sy n="85" d="100"/>
        </p:scale>
        <p:origin x="1512" y="48"/>
      </p:cViewPr>
      <p:guideLst>
        <p:guide orient="horz" pos="2183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2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igitalgojp.sharepoint.com/sites/DA-ds-data/DocLib-review-folder/&#12304;01_&#12458;&#12540;&#12503;&#12531;&#12487;&#12540;&#12479;&#12305;/2001_&#12510;&#12473;&#12479;&#36039;&#26009;/2403_&#12458;&#12540;&#12503;&#12531;&#12487;&#12540;&#12479;&#21462;&#32068;&#33258;&#27835;&#20307;/01_&#21462;&#32068;&#33258;&#27835;&#20307;&#19968;&#35239;/02_&#26283;&#23450;&#29256;&#65288;&#38543;&#26178;&#26356;&#26032;&#65289;/&#12304;&#12510;&#12473;&#12479;&#12305;_&#12458;&#12540;&#12503;&#12531;&#12487;&#12540;&#12479;&#21462;&#32068;&#28168;&#33258;&#27835;&#20307;&#19968;&#3523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O:\&#38651;&#25919;\&#12304;01_&#12458;&#12540;&#12503;&#12531;&#12487;&#12540;&#12479;&#12305;\2001_&#12510;&#12473;&#12479;&#36039;&#26009;\2405_&#20154;&#21475;&#35215;&#27169;&#21029;&#12458;&#12540;&#12503;&#12531;&#12487;&#12540;&#12479;&#21462;&#32068;&#29575;&#12539;&#20154;&#21475;&#12459;&#12496;&#12540;&#29575;\20200302\&#12497;&#12527;&#12509;&#29992;&#12464;&#12521;&#12501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S772967\Desktop\&#12304;2020&#24180;9&#26376;&#26356;&#26032;&#29992;&#12305;_&#12458;&#12540;&#12503;&#12531;&#12487;&#12540;&#12479;&#21462;&#32068;&#28168;&#33258;&#27835;&#20307;&#19968;&#35239;&#65288;9&#26376;10&#26085;&#26178;&#28857;&#65289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O:\&#38651;&#25919;\&#12304;01_&#12458;&#12540;&#12503;&#12531;&#12487;&#12540;&#12479;&#12305;\2001_&#12510;&#12473;&#12479;&#36039;&#26009;\2405_&#20154;&#21475;&#35215;&#27169;&#21029;&#12458;&#12540;&#12503;&#12531;&#12487;&#12540;&#12479;&#21462;&#32068;&#29575;&#12539;&#20154;&#21475;&#12459;&#12496;&#12540;&#29575;\20200302\&#12497;&#12527;&#12509;&#29992;&#12464;&#12521;&#12501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O:\&#38651;&#25919;\&#12304;01_&#12458;&#12540;&#12503;&#12531;&#12487;&#12540;&#12479;&#12305;\2001_&#12510;&#12473;&#12479;&#36039;&#26009;\2405_&#20154;&#21475;&#35215;&#27169;&#21029;&#12458;&#12540;&#12503;&#12531;&#12487;&#12540;&#12479;&#21462;&#32068;&#29575;&#12539;&#20154;&#21475;&#12459;&#12496;&#12540;&#29575;\20200302\&#12497;&#12527;&#12509;&#29992;&#12464;&#12521;&#12501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mbaToru&#65288;IT&#32207;&#21512;&#25126;&#30053;&#23460;&#65289;\Desktop\&#12304;21&#24180;10&#26376;&#26356;&#26032;&#12305;_&#12458;&#12540;&#12503;&#12531;&#12487;&#12540;&#12479;&#21462;&#32068;&#28168;&#33258;&#27835;&#20307;&#19968;&#35239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digitalgojp.sharepoint.com/sites/DA-ds-data/DocLib-review-folder/&#12304;01_&#12458;&#12540;&#12503;&#12531;&#12487;&#12540;&#12479;&#12305;/2001_&#12510;&#12473;&#12479;&#36039;&#26009;/2403_&#12458;&#12540;&#12503;&#12531;&#12487;&#12540;&#12479;&#21462;&#32068;&#33258;&#27835;&#20307;/01_&#21462;&#32068;&#33258;&#27835;&#20307;&#19968;&#35239;/02_&#26283;&#23450;&#29256;&#65288;&#38543;&#26178;&#26356;&#26032;&#65289;/&#12304;&#12510;&#12473;&#12479;&#12305;_&#12458;&#12540;&#12503;&#12531;&#12487;&#12540;&#12479;&#21462;&#32068;&#28168;&#33258;&#27835;&#20307;&#19968;&#35239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digitalgojp.sharepoint.com/sites/DA-ds-data/DocLib-review-folder/&#12304;01_&#12458;&#12540;&#12503;&#12531;&#12487;&#12540;&#12479;&#12305;/2001_&#12510;&#12473;&#12479;&#36039;&#26009;/2403_&#12458;&#12540;&#12503;&#12531;&#12487;&#12540;&#12479;&#21462;&#32068;&#33258;&#27835;&#20307;/01_&#21462;&#32068;&#33258;&#27835;&#20307;&#19968;&#35239;/02_&#26283;&#23450;&#29256;&#65288;&#38543;&#26178;&#26356;&#26032;&#65289;/&#12304;&#12510;&#12473;&#12479;&#12305;_&#12458;&#12540;&#12503;&#12531;&#12487;&#12540;&#12479;&#21462;&#32068;&#28168;&#33258;&#27835;&#20307;&#19968;&#35239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digitalgojp.sharepoint.com/sites/DA-ds-data/DocLib-review-folder/&#12304;01_&#12458;&#12540;&#12503;&#12531;&#12487;&#12540;&#12479;&#12305;/2001_&#12510;&#12473;&#12479;&#36039;&#26009;/2403_&#12458;&#12540;&#12503;&#12531;&#12487;&#12540;&#12479;&#21462;&#32068;&#33258;&#27835;&#20307;/01_&#21462;&#32068;&#33258;&#27835;&#20307;&#19968;&#35239;/02_&#26283;&#23450;&#29256;&#65288;&#38543;&#26178;&#26356;&#26032;&#65289;/&#12304;&#12510;&#12473;&#12479;&#12305;_&#12458;&#12540;&#12503;&#12531;&#12487;&#12540;&#12479;&#21462;&#32068;&#28168;&#33258;&#27835;&#20307;&#19968;&#35239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759621678291506E-2"/>
          <c:y val="0.16977771077111833"/>
          <c:w val="0.84773774462763707"/>
          <c:h val="0.60408632520749683"/>
        </c:manualLayout>
      </c:layout>
      <c:lineChart>
        <c:grouping val="standard"/>
        <c:varyColors val="0"/>
        <c:ser>
          <c:idx val="1"/>
          <c:order val="1"/>
          <c:tx>
            <c:strRef>
              <c:f>【参考】取組率推移!$D$4</c:f>
              <c:strCache>
                <c:ptCount val="1"/>
                <c:pt idx="0">
                  <c:v>団体数（都道府県）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x"/>
            <c:size val="5"/>
            <c:spPr>
              <a:solidFill>
                <a:schemeClr val="tx2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1D-472C-8772-992F7FD30EC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1D-472C-8772-992F7FD30ECE}"/>
                </c:ext>
              </c:extLst>
            </c:dLbl>
            <c:dLbl>
              <c:idx val="2"/>
              <c:layout>
                <c:manualLayout>
                  <c:x val="-1.580192269168541E-2"/>
                  <c:y val="-6.535090089047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1D-472C-8772-992F7FD30EC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1D-472C-8772-992F7FD30ECE}"/>
                </c:ext>
              </c:extLst>
            </c:dLbl>
            <c:dLbl>
              <c:idx val="4"/>
              <c:layout>
                <c:manualLayout>
                  <c:x val="-3.4237499165318389E-2"/>
                  <c:y val="-7.001882238264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1D-472C-8772-992F7FD30ECE}"/>
                </c:ext>
              </c:extLst>
            </c:dLbl>
            <c:dLbl>
              <c:idx val="5"/>
              <c:layout>
                <c:manualLayout>
                  <c:x val="-2.1069230255580596E-2"/>
                  <c:y val="-7.001882238264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1D-472C-8772-992F7FD30EC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1D-472C-8772-992F7FD30ECE}"/>
                </c:ext>
              </c:extLst>
            </c:dLbl>
            <c:dLbl>
              <c:idx val="7"/>
              <c:layout>
                <c:manualLayout>
                  <c:x val="-2.8970191601423299E-2"/>
                  <c:y val="-7.001882238264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1D-472C-8772-992F7FD30ECE}"/>
                </c:ext>
              </c:extLst>
            </c:dLbl>
            <c:dLbl>
              <c:idx val="8"/>
              <c:layout>
                <c:manualLayout>
                  <c:x val="-2.6336537819475682E-2"/>
                  <c:y val="-5.6015057906117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1D-472C-8772-992F7FD30ECE}"/>
                </c:ext>
              </c:extLst>
            </c:dLbl>
            <c:dLbl>
              <c:idx val="9"/>
              <c:layout>
                <c:manualLayout>
                  <c:x val="-2.8970191601423299E-2"/>
                  <c:y val="-6.0682979398293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1D-472C-8772-992F7FD30ECE}"/>
                </c:ext>
              </c:extLst>
            </c:dLbl>
            <c:dLbl>
              <c:idx val="10"/>
              <c:layout>
                <c:manualLayout>
                  <c:x val="-2.6336537819475779E-2"/>
                  <c:y val="-5.6015057906117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D1D-472C-8772-992F7FD30ECE}"/>
                </c:ext>
              </c:extLst>
            </c:dLbl>
            <c:dLbl>
              <c:idx val="11"/>
              <c:layout>
                <c:manualLayout>
                  <c:x val="-2.6336537819475682E-2"/>
                  <c:y val="-5.6015057906117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1D-472C-8772-992F7FD30ECE}"/>
                </c:ext>
              </c:extLst>
            </c:dLbl>
            <c:dLbl>
              <c:idx val="12"/>
              <c:layout>
                <c:manualLayout>
                  <c:x val="-3.2827644180682986E-2"/>
                  <c:y val="-6.999842548410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D1D-472C-8772-992F7FD30ECE}"/>
                </c:ext>
              </c:extLst>
            </c:dLbl>
            <c:dLbl>
              <c:idx val="13"/>
              <c:layout>
                <c:manualLayout>
                  <c:x val="-3.019388143666971E-2"/>
                  <c:y val="9.3162160088995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D1D-472C-8772-992F7FD30ECE}"/>
                </c:ext>
              </c:extLst>
            </c:dLbl>
            <c:dLbl>
              <c:idx val="14"/>
              <c:layout>
                <c:manualLayout>
                  <c:x val="-2.8617719117995731E-2"/>
                  <c:y val="9.3155553728611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D1D-472C-8772-992F7FD30ECE}"/>
                </c:ext>
              </c:extLst>
            </c:dLbl>
            <c:dLbl>
              <c:idx val="15"/>
              <c:layout>
                <c:manualLayout>
                  <c:x val="-2.7393970528009886E-2"/>
                  <c:y val="8.8494399457984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D1D-472C-8772-992F7FD30ECE}"/>
                </c:ext>
              </c:extLst>
            </c:dLbl>
            <c:dLbl>
              <c:idx val="16"/>
              <c:layout>
                <c:manualLayout>
                  <c:x val="-2.8098977605023685E-2"/>
                  <c:y val="9.3155553728611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D1D-472C-8772-992F7FD30ECE}"/>
                </c:ext>
              </c:extLst>
            </c:dLbl>
            <c:dLbl>
              <c:idx val="17"/>
              <c:layout>
                <c:manualLayout>
                  <c:x val="-2.9488874359655991E-2"/>
                  <c:y val="8.8494399457984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D1D-472C-8772-992F7FD30ECE}"/>
                </c:ext>
              </c:extLst>
            </c:dLbl>
            <c:dLbl>
              <c:idx val="18"/>
              <c:layout>
                <c:manualLayout>
                  <c:x val="-2.7560298312293969E-2"/>
                  <c:y val="8.8494399457984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D1D-472C-8772-992F7FD30ECE}"/>
                </c:ext>
              </c:extLst>
            </c:dLbl>
            <c:dLbl>
              <c:idx val="19"/>
              <c:layout>
                <c:manualLayout>
                  <c:x val="-3.0546474784995295E-2"/>
                  <c:y val="7.9172090916731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D1D-472C-8772-992F7FD30ECE}"/>
                </c:ext>
              </c:extLst>
            </c:dLbl>
            <c:dLbl>
              <c:idx val="20"/>
              <c:layout>
                <c:manualLayout>
                  <c:x val="-2.6688963450996254E-2"/>
                  <c:y val="7.9172090916731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D1D-472C-8772-992F7FD30ECE}"/>
                </c:ext>
              </c:extLst>
            </c:dLbl>
            <c:dLbl>
              <c:idx val="21"/>
              <c:layout>
                <c:manualLayout>
                  <c:x val="-2.6336549722308124E-2"/>
                  <c:y val="8.3833245187358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D1D-472C-8772-992F7FD30ECE}"/>
                </c:ext>
              </c:extLst>
            </c:dLbl>
            <c:dLbl>
              <c:idx val="22"/>
              <c:layout>
                <c:manualLayout>
                  <c:x val="-2.5092863352564609E-2"/>
                  <c:y val="8.3900776871279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D1D-472C-8772-992F7FD30ECE}"/>
                </c:ext>
              </c:extLst>
            </c:dLbl>
            <c:dLbl>
              <c:idx val="23"/>
              <c:layout>
                <c:manualLayout>
                  <c:x val="-1.8249355165501534E-2"/>
                  <c:y val="8.3900776871279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D1D-472C-8772-992F7FD30ECE}"/>
                </c:ext>
              </c:extLst>
            </c:dLbl>
            <c:dLbl>
              <c:idx val="24"/>
              <c:layout>
                <c:manualLayout>
                  <c:x val="-1.8249355165501701E-2"/>
                  <c:y val="8.3900776871279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D1D-472C-8772-992F7FD30ECE}"/>
                </c:ext>
              </c:extLst>
            </c:dLbl>
            <c:dLbl>
              <c:idx val="25"/>
              <c:layout>
                <c:manualLayout>
                  <c:x val="-1.5968185769813844E-2"/>
                  <c:y val="6.9917314059399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D1D-472C-8772-992F7FD30ECE}"/>
                </c:ext>
              </c:extLst>
            </c:dLbl>
            <c:dLbl>
              <c:idx val="26"/>
              <c:layout>
                <c:manualLayout>
                  <c:x val="-1.3687016374126318E-2"/>
                  <c:y val="7.4578468330025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D1D-472C-8772-992F7FD30ECE}"/>
                </c:ext>
              </c:extLst>
            </c:dLbl>
            <c:dLbl>
              <c:idx val="27"/>
              <c:layout>
                <c:manualLayout>
                  <c:x val="-1.3687016374126318E-2"/>
                  <c:y val="7.4578468330025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D1D-472C-8772-992F7FD30ECE}"/>
                </c:ext>
              </c:extLst>
            </c:dLbl>
            <c:dLbl>
              <c:idx val="28"/>
              <c:layout>
                <c:manualLayout>
                  <c:x val="-1.1405846978438626E-2"/>
                  <c:y val="6.5256159788772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3D1D-472C-8772-992F7FD30ECE}"/>
                </c:ext>
              </c:extLst>
            </c:dLbl>
            <c:dLbl>
              <c:idx val="29"/>
              <c:layout>
                <c:manualLayout>
                  <c:x val="-9.1246775827509338E-3"/>
                  <c:y val="6.5256159788772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D1D-472C-8772-992F7FD30ECE}"/>
                </c:ext>
              </c:extLst>
            </c:dLbl>
            <c:dLbl>
              <c:idx val="30"/>
              <c:layout>
                <c:manualLayout>
                  <c:x val="-1.368701637412615E-2"/>
                  <c:y val="5.1272696976892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3D1D-472C-8772-992F7FD30ECE}"/>
                </c:ext>
              </c:extLst>
            </c:dLbl>
            <c:dLbl>
              <c:idx val="31"/>
              <c:layout>
                <c:manualLayout>
                  <c:x val="-1.3687016374126318E-2"/>
                  <c:y val="4.195038843563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D1D-472C-8772-992F7FD30E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【参考】取組率推移!$B$5:$B$36</c:f>
              <c:strCache>
                <c:ptCount val="32"/>
                <c:pt idx="0">
                  <c:v>H25年3月</c:v>
                </c:pt>
                <c:pt idx="2">
                  <c:v>H26年3月</c:v>
                </c:pt>
                <c:pt idx="4">
                  <c:v>H27年2月</c:v>
                </c:pt>
                <c:pt idx="5">
                  <c:v>H27年6月</c:v>
                </c:pt>
                <c:pt idx="7">
                  <c:v>H28年3月</c:v>
                </c:pt>
                <c:pt idx="8">
                  <c:v>H28年9月</c:v>
                </c:pt>
                <c:pt idx="9">
                  <c:v>H28年12月</c:v>
                </c:pt>
                <c:pt idx="10">
                  <c:v>H29年2月</c:v>
                </c:pt>
                <c:pt idx="11">
                  <c:v>H29年5月</c:v>
                </c:pt>
                <c:pt idx="12">
                  <c:v>H29年12月</c:v>
                </c:pt>
                <c:pt idx="13">
                  <c:v>H30年3月</c:v>
                </c:pt>
                <c:pt idx="14">
                  <c:v>H30年9月</c:v>
                </c:pt>
                <c:pt idx="15">
                  <c:v>H30年12月</c:v>
                </c:pt>
                <c:pt idx="16">
                  <c:v>H31年3月</c:v>
                </c:pt>
                <c:pt idx="17">
                  <c:v>R元年6月</c:v>
                </c:pt>
                <c:pt idx="18">
                  <c:v>R元年9月</c:v>
                </c:pt>
                <c:pt idx="19">
                  <c:v>R元年12月</c:v>
                </c:pt>
                <c:pt idx="20">
                  <c:v>R2年3月</c:v>
                </c:pt>
                <c:pt idx="21">
                  <c:v>R2年6月</c:v>
                </c:pt>
                <c:pt idx="22">
                  <c:v>R2年9月</c:v>
                </c:pt>
                <c:pt idx="23">
                  <c:v>R2年12月</c:v>
                </c:pt>
                <c:pt idx="24">
                  <c:v>R3年4月</c:v>
                </c:pt>
                <c:pt idx="25">
                  <c:v>R3年7月</c:v>
                </c:pt>
                <c:pt idx="26">
                  <c:v>R3年10月</c:v>
                </c:pt>
                <c:pt idx="27">
                  <c:v>R4年1月</c:v>
                </c:pt>
                <c:pt idx="28">
                  <c:v>R4年6月</c:v>
                </c:pt>
                <c:pt idx="29">
                  <c:v>R5年1月</c:v>
                </c:pt>
                <c:pt idx="30">
                  <c:v>R5年3月</c:v>
                </c:pt>
                <c:pt idx="31">
                  <c:v>R5年6月</c:v>
                </c:pt>
              </c:strCache>
            </c:strRef>
          </c:cat>
          <c:val>
            <c:numRef>
              <c:f>【参考】取組率推移!$D$5:$D$36</c:f>
              <c:numCache>
                <c:formatCode>General</c:formatCode>
                <c:ptCount val="32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11</c:v>
                </c:pt>
                <c:pt idx="4">
                  <c:v>16</c:v>
                </c:pt>
                <c:pt idx="5">
                  <c:v>22</c:v>
                </c:pt>
                <c:pt idx="6">
                  <c:v>26</c:v>
                </c:pt>
                <c:pt idx="7">
                  <c:v>29</c:v>
                </c:pt>
                <c:pt idx="8">
                  <c:v>34</c:v>
                </c:pt>
                <c:pt idx="9">
                  <c:v>34</c:v>
                </c:pt>
                <c:pt idx="10">
                  <c:v>34</c:v>
                </c:pt>
                <c:pt idx="11">
                  <c:v>36</c:v>
                </c:pt>
                <c:pt idx="12">
                  <c:v>42</c:v>
                </c:pt>
                <c:pt idx="13">
                  <c:v>47</c:v>
                </c:pt>
                <c:pt idx="14">
                  <c:v>47</c:v>
                </c:pt>
                <c:pt idx="15">
                  <c:v>47</c:v>
                </c:pt>
                <c:pt idx="16">
                  <c:v>47</c:v>
                </c:pt>
                <c:pt idx="17">
                  <c:v>47</c:v>
                </c:pt>
                <c:pt idx="18">
                  <c:v>47</c:v>
                </c:pt>
                <c:pt idx="19">
                  <c:v>47</c:v>
                </c:pt>
                <c:pt idx="20">
                  <c:v>47</c:v>
                </c:pt>
                <c:pt idx="21">
                  <c:v>47</c:v>
                </c:pt>
                <c:pt idx="22">
                  <c:v>47</c:v>
                </c:pt>
                <c:pt idx="23">
                  <c:v>47</c:v>
                </c:pt>
                <c:pt idx="24">
                  <c:v>47</c:v>
                </c:pt>
                <c:pt idx="25">
                  <c:v>47</c:v>
                </c:pt>
                <c:pt idx="26">
                  <c:v>47</c:v>
                </c:pt>
                <c:pt idx="27">
                  <c:v>47</c:v>
                </c:pt>
                <c:pt idx="28">
                  <c:v>47</c:v>
                </c:pt>
                <c:pt idx="29">
                  <c:v>47</c:v>
                </c:pt>
                <c:pt idx="30">
                  <c:v>47</c:v>
                </c:pt>
                <c:pt idx="31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3D1D-472C-8772-992F7FD30E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7528176"/>
        <c:axId val="507528832"/>
      </c:lineChart>
      <c:lineChart>
        <c:grouping val="standard"/>
        <c:varyColors val="0"/>
        <c:ser>
          <c:idx val="0"/>
          <c:order val="0"/>
          <c:tx>
            <c:strRef>
              <c:f>【参考】取組率推移!$C$4</c:f>
              <c:strCache>
                <c:ptCount val="1"/>
                <c:pt idx="0">
                  <c:v>団体数（市区町村）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C00000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2.0228214982175221E-2"/>
                  <c:y val="-6.7797279549114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3D1D-472C-8772-992F7FD30EC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3D1D-472C-8772-992F7FD30ECE}"/>
                </c:ext>
              </c:extLst>
            </c:dLbl>
            <c:dLbl>
              <c:idx val="2"/>
              <c:layout>
                <c:manualLayout>
                  <c:x val="-8.7837637985762034E-3"/>
                  <c:y val="-5.8506876345401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3D1D-472C-8772-992F7FD30EC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3D1D-472C-8772-992F7FD30ECE}"/>
                </c:ext>
              </c:extLst>
            </c:dLbl>
            <c:dLbl>
              <c:idx val="4"/>
              <c:layout>
                <c:manualLayout>
                  <c:x val="-3.212263710366927E-2"/>
                  <c:y val="-6.5208814206023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3D1D-472C-8772-992F7FD30ECE}"/>
                </c:ext>
              </c:extLst>
            </c:dLbl>
            <c:dLbl>
              <c:idx val="5"/>
              <c:layout>
                <c:manualLayout>
                  <c:x val="-3.2475050832357397E-2"/>
                  <c:y val="-6.9862995096245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3D1D-472C-8772-992F7FD30EC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3D1D-472C-8772-992F7FD30ECE}"/>
                </c:ext>
              </c:extLst>
            </c:dLbl>
            <c:dLbl>
              <c:idx val="7"/>
              <c:layout>
                <c:manualLayout>
                  <c:x val="-4.8981915894901001E-2"/>
                  <c:y val="-6.52018408256187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3D1D-472C-8772-992F7FD30ECE}"/>
                </c:ext>
              </c:extLst>
            </c:dLbl>
            <c:dLbl>
              <c:idx val="8"/>
              <c:layout>
                <c:manualLayout>
                  <c:x val="-2.4651432384706403E-2"/>
                  <c:y val="-7.6537689191081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3D1D-472C-8772-992F7FD30ECE}"/>
                </c:ext>
              </c:extLst>
            </c:dLbl>
            <c:dLbl>
              <c:idx val="9"/>
              <c:layout>
                <c:manualLayout>
                  <c:x val="-1.7100608634420304E-2"/>
                  <c:y val="-0.10301534461971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3D1D-472C-8772-992F7FD30ECE}"/>
                </c:ext>
              </c:extLst>
            </c:dLbl>
            <c:dLbl>
              <c:idx val="10"/>
              <c:layout>
                <c:manualLayout>
                  <c:x val="-9.2939602023972799E-3"/>
                  <c:y val="-0.113661431509925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3D1D-472C-8772-992F7FD30ECE}"/>
                </c:ext>
              </c:extLst>
            </c:dLbl>
            <c:dLbl>
              <c:idx val="11"/>
              <c:layout>
                <c:manualLayout>
                  <c:x val="-4.1080986902136039E-2"/>
                  <c:y val="5.5981196830268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3D1D-472C-8772-992F7FD30ECE}"/>
                </c:ext>
              </c:extLst>
            </c:dLbl>
            <c:dLbl>
              <c:idx val="12"/>
              <c:layout>
                <c:manualLayout>
                  <c:x val="-2.7041556799321756E-2"/>
                  <c:y val="6.0642351100894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3D1D-472C-8772-992F7FD30ECE}"/>
                </c:ext>
              </c:extLst>
            </c:dLbl>
            <c:dLbl>
              <c:idx val="13"/>
              <c:layout>
                <c:manualLayout>
                  <c:x val="1.0374830259441768E-3"/>
                  <c:y val="5.1327015940046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3D1D-472C-8772-992F7FD30ECE}"/>
                </c:ext>
              </c:extLst>
            </c:dLbl>
            <c:dLbl>
              <c:idx val="14"/>
              <c:layout>
                <c:manualLayout>
                  <c:x val="-4.7572081360510984E-2"/>
                  <c:y val="-7.4531122747277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3D1D-472C-8772-992F7FD30ECE}"/>
                </c:ext>
              </c:extLst>
            </c:dLbl>
            <c:dLbl>
              <c:idx val="15"/>
              <c:layout>
                <c:manualLayout>
                  <c:x val="-3.6518648110760651E-2"/>
                  <c:y val="-8.8521191919540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3D1D-472C-8772-992F7FD30ECE}"/>
                </c:ext>
              </c:extLst>
            </c:dLbl>
            <c:dLbl>
              <c:idx val="16"/>
              <c:layout>
                <c:manualLayout>
                  <c:x val="-3.1603895590697137E-2"/>
                  <c:y val="-0.111820356912289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3D1D-472C-8772-992F7FD30ECE}"/>
                </c:ext>
              </c:extLst>
            </c:dLbl>
            <c:dLbl>
              <c:idx val="17"/>
              <c:layout>
                <c:manualLayout>
                  <c:x val="-1.7750574254536172E-2"/>
                  <c:y val="-0.111689849664600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3D1D-472C-8772-992F7FD30ECE}"/>
                </c:ext>
              </c:extLst>
            </c:dLbl>
            <c:dLbl>
              <c:idx val="18"/>
              <c:layout>
                <c:manualLayout>
                  <c:x val="5.4135562532781423E-3"/>
                  <c:y val="0.135105942164251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3D1D-472C-8772-992F7FD30ECE}"/>
                </c:ext>
              </c:extLst>
            </c:dLbl>
            <c:dLbl>
              <c:idx val="19"/>
              <c:layout>
                <c:manualLayout>
                  <c:x val="1.2038108102282606E-3"/>
                  <c:y val="9.3148580348206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3D1D-472C-8772-992F7FD30ECE}"/>
                </c:ext>
              </c:extLst>
            </c:dLbl>
            <c:dLbl>
              <c:idx val="20"/>
              <c:layout>
                <c:manualLayout>
                  <c:x val="-5.639697376834815E-3"/>
                  <c:y val="6.5188628104851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3D1D-472C-8772-992F7FD30ECE}"/>
                </c:ext>
              </c:extLst>
            </c:dLbl>
            <c:dLbl>
              <c:idx val="21"/>
              <c:layout>
                <c:manualLayout>
                  <c:x val="-6.3021525617352692E-2"/>
                  <c:y val="-5.1333622300430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3D1D-472C-8772-992F7FD30ECE}"/>
                </c:ext>
              </c:extLst>
            </c:dLbl>
            <c:dLbl>
              <c:idx val="22"/>
              <c:layout>
                <c:manualLayout>
                  <c:x val="-5.1408936436202694E-2"/>
                  <c:y val="-6.5499494062900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3D1D-472C-8772-992F7FD30ECE}"/>
                </c:ext>
              </c:extLst>
            </c:dLbl>
            <c:dLbl>
              <c:idx val="23"/>
              <c:layout>
                <c:manualLayout>
                  <c:x val="-4.4649490239468986E-2"/>
                  <c:y val="-7.4870983287009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3D1D-472C-8772-992F7FD30ECE}"/>
                </c:ext>
              </c:extLst>
            </c:dLbl>
            <c:dLbl>
              <c:idx val="24"/>
              <c:layout>
                <c:manualLayout>
                  <c:x val="-5.8950205515953757E-2"/>
                  <c:y val="-6.15414596801887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3D1D-472C-8772-992F7FD30ECE}"/>
                </c:ext>
              </c:extLst>
            </c:dLbl>
            <c:dLbl>
              <c:idx val="25"/>
              <c:layout>
                <c:manualLayout>
                  <c:x val="-4.0349755358053699E-2"/>
                  <c:y val="-7.4980722273380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3D1D-472C-8772-992F7FD30ECE}"/>
                </c:ext>
              </c:extLst>
            </c:dLbl>
            <c:dLbl>
              <c:idx val="26"/>
              <c:layout>
                <c:manualLayout>
                  <c:x val="-8.0291281449771698E-2"/>
                  <c:y val="0.12462435756706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3D1D-472C-8772-992F7FD30ECE}"/>
                </c:ext>
              </c:extLst>
            </c:dLbl>
            <c:dLbl>
              <c:idx val="27"/>
              <c:layout>
                <c:manualLayout>
                  <c:x val="-7.3781083606930919E-2"/>
                  <c:y val="0.185687243286510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3D1D-472C-8772-992F7FD30ECE}"/>
                </c:ext>
              </c:extLst>
            </c:dLbl>
            <c:dLbl>
              <c:idx val="28"/>
              <c:layout>
                <c:manualLayout>
                  <c:x val="-4.3492321130983724E-2"/>
                  <c:y val="0.13517357628401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3D1D-472C-8772-992F7FD30ECE}"/>
                </c:ext>
              </c:extLst>
            </c:dLbl>
            <c:dLbl>
              <c:idx val="29"/>
              <c:layout>
                <c:manualLayout>
                  <c:x val="-3.7864523425523947E-2"/>
                  <c:y val="0.110763855530350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3D1D-472C-8772-992F7FD30ECE}"/>
                </c:ext>
              </c:extLst>
            </c:dLbl>
            <c:dLbl>
              <c:idx val="30"/>
              <c:layout>
                <c:manualLayout>
                  <c:x val="-4.4175162605067757E-2"/>
                  <c:y val="0.104998659745332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3D1D-472C-8772-992F7FD30ECE}"/>
                </c:ext>
              </c:extLst>
            </c:dLbl>
            <c:dLbl>
              <c:idx val="31"/>
              <c:layout>
                <c:manualLayout>
                  <c:x val="-3.6648762728419763E-2"/>
                  <c:y val="6.9058827516646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3D1D-472C-8772-992F7FD30E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【参考】取組率推移!$B$5:$B$36</c:f>
              <c:strCache>
                <c:ptCount val="32"/>
                <c:pt idx="0">
                  <c:v>H25年3月</c:v>
                </c:pt>
                <c:pt idx="2">
                  <c:v>H26年3月</c:v>
                </c:pt>
                <c:pt idx="4">
                  <c:v>H27年2月</c:v>
                </c:pt>
                <c:pt idx="5">
                  <c:v>H27年6月</c:v>
                </c:pt>
                <c:pt idx="7">
                  <c:v>H28年3月</c:v>
                </c:pt>
                <c:pt idx="8">
                  <c:v>H28年9月</c:v>
                </c:pt>
                <c:pt idx="9">
                  <c:v>H28年12月</c:v>
                </c:pt>
                <c:pt idx="10">
                  <c:v>H29年2月</c:v>
                </c:pt>
                <c:pt idx="11">
                  <c:v>H29年5月</c:v>
                </c:pt>
                <c:pt idx="12">
                  <c:v>H29年12月</c:v>
                </c:pt>
                <c:pt idx="13">
                  <c:v>H30年3月</c:v>
                </c:pt>
                <c:pt idx="14">
                  <c:v>H30年9月</c:v>
                </c:pt>
                <c:pt idx="15">
                  <c:v>H30年12月</c:v>
                </c:pt>
                <c:pt idx="16">
                  <c:v>H31年3月</c:v>
                </c:pt>
                <c:pt idx="17">
                  <c:v>R元年6月</c:v>
                </c:pt>
                <c:pt idx="18">
                  <c:v>R元年9月</c:v>
                </c:pt>
                <c:pt idx="19">
                  <c:v>R元年12月</c:v>
                </c:pt>
                <c:pt idx="20">
                  <c:v>R2年3月</c:v>
                </c:pt>
                <c:pt idx="21">
                  <c:v>R2年6月</c:v>
                </c:pt>
                <c:pt idx="22">
                  <c:v>R2年9月</c:v>
                </c:pt>
                <c:pt idx="23">
                  <c:v>R2年12月</c:v>
                </c:pt>
                <c:pt idx="24">
                  <c:v>R3年4月</c:v>
                </c:pt>
                <c:pt idx="25">
                  <c:v>R3年7月</c:v>
                </c:pt>
                <c:pt idx="26">
                  <c:v>R3年10月</c:v>
                </c:pt>
                <c:pt idx="27">
                  <c:v>R4年1月</c:v>
                </c:pt>
                <c:pt idx="28">
                  <c:v>R4年6月</c:v>
                </c:pt>
                <c:pt idx="29">
                  <c:v>R5年1月</c:v>
                </c:pt>
                <c:pt idx="30">
                  <c:v>R5年3月</c:v>
                </c:pt>
                <c:pt idx="31">
                  <c:v>R5年6月</c:v>
                </c:pt>
              </c:strCache>
            </c:strRef>
          </c:cat>
          <c:val>
            <c:numRef>
              <c:f>【参考】取組率推移!$C$5:$C$36</c:f>
              <c:numCache>
                <c:formatCode>General</c:formatCode>
                <c:ptCount val="32"/>
                <c:pt idx="0">
                  <c:v>4</c:v>
                </c:pt>
                <c:pt idx="1">
                  <c:v>14</c:v>
                </c:pt>
                <c:pt idx="2">
                  <c:v>24</c:v>
                </c:pt>
                <c:pt idx="3">
                  <c:v>56</c:v>
                </c:pt>
                <c:pt idx="4">
                  <c:v>87</c:v>
                </c:pt>
                <c:pt idx="5">
                  <c:v>132</c:v>
                </c:pt>
                <c:pt idx="6">
                  <c:v>154</c:v>
                </c:pt>
                <c:pt idx="7">
                  <c:v>176</c:v>
                </c:pt>
                <c:pt idx="8">
                  <c:v>199</c:v>
                </c:pt>
                <c:pt idx="9">
                  <c:v>208</c:v>
                </c:pt>
                <c:pt idx="10">
                  <c:v>233</c:v>
                </c:pt>
                <c:pt idx="11">
                  <c:v>243</c:v>
                </c:pt>
                <c:pt idx="12">
                  <c:v>264</c:v>
                </c:pt>
                <c:pt idx="13">
                  <c:v>278</c:v>
                </c:pt>
                <c:pt idx="14">
                  <c:v>316</c:v>
                </c:pt>
                <c:pt idx="15">
                  <c:v>347</c:v>
                </c:pt>
                <c:pt idx="16">
                  <c:v>418</c:v>
                </c:pt>
                <c:pt idx="17">
                  <c:v>548</c:v>
                </c:pt>
                <c:pt idx="18">
                  <c:v>605</c:v>
                </c:pt>
                <c:pt idx="19">
                  <c:v>621</c:v>
                </c:pt>
                <c:pt idx="20">
                  <c:v>680</c:v>
                </c:pt>
                <c:pt idx="21">
                  <c:v>769</c:v>
                </c:pt>
                <c:pt idx="22">
                  <c:v>828</c:v>
                </c:pt>
                <c:pt idx="23">
                  <c:v>868</c:v>
                </c:pt>
                <c:pt idx="24">
                  <c:v>1110</c:v>
                </c:pt>
                <c:pt idx="25">
                  <c:v>1137</c:v>
                </c:pt>
                <c:pt idx="26">
                  <c:v>1148</c:v>
                </c:pt>
                <c:pt idx="27">
                  <c:v>1179</c:v>
                </c:pt>
                <c:pt idx="28">
                  <c:v>1223</c:v>
                </c:pt>
                <c:pt idx="29">
                  <c:v>1274</c:v>
                </c:pt>
                <c:pt idx="30">
                  <c:v>1368</c:v>
                </c:pt>
                <c:pt idx="31">
                  <c:v>1402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1-3D1D-472C-8772-992F7FD30E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9058528"/>
        <c:axId val="509062136"/>
      </c:lineChart>
      <c:catAx>
        <c:axId val="50752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07528832"/>
        <c:crosses val="autoZero"/>
        <c:auto val="1"/>
        <c:lblAlgn val="ctr"/>
        <c:lblOffset val="100"/>
        <c:noMultiLvlLbl val="0"/>
      </c:catAx>
      <c:valAx>
        <c:axId val="507528832"/>
        <c:scaling>
          <c:orientation val="minMax"/>
          <c:max val="47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Meiryo UI" panose="020B0604030504040204" pitchFamily="50" charset="-128"/>
                    <a:cs typeface="+mn-cs"/>
                  </a:defRPr>
                </a:pPr>
                <a:r>
                  <a:rPr lang="ja-JP" sz="1200"/>
                  <a:t>団体数（都道府県）</a:t>
                </a:r>
              </a:p>
            </c:rich>
          </c:tx>
          <c:layout>
            <c:manualLayout>
              <c:xMode val="edge"/>
              <c:yMode val="edge"/>
              <c:x val="5.2930196948261562E-3"/>
              <c:y val="6.624078653275072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Meiryo UI" panose="020B0604030504040204" pitchFamily="50" charset="-128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07528176"/>
        <c:crosses val="autoZero"/>
        <c:crossBetween val="between"/>
      </c:valAx>
      <c:valAx>
        <c:axId val="509062136"/>
        <c:scaling>
          <c:orientation val="minMax"/>
          <c:max val="1741"/>
          <c:min val="0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Meiryo UI" panose="020B0604030504040204" pitchFamily="50" charset="-128"/>
                    <a:cs typeface="+mn-cs"/>
                  </a:defRPr>
                </a:pPr>
                <a:r>
                  <a:rPr lang="ja-JP" sz="1200"/>
                  <a:t>団体数（市区町村）</a:t>
                </a:r>
              </a:p>
            </c:rich>
          </c:tx>
          <c:layout>
            <c:manualLayout>
              <c:xMode val="edge"/>
              <c:yMode val="edge"/>
              <c:x val="0.87418492185398244"/>
              <c:y val="6.152473901133074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Meiryo UI" panose="020B0604030504040204" pitchFamily="50" charset="-128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09058528"/>
        <c:crosses val="max"/>
        <c:crossBetween val="between"/>
      </c:valAx>
      <c:catAx>
        <c:axId val="509058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090621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982894168988618"/>
          <c:y val="3.8515254557020172E-2"/>
          <c:w val="0.60975586884397326"/>
          <c:h val="7.9583858937448501E-2"/>
        </c:manualLayout>
      </c:layout>
      <c:overlay val="0"/>
      <c:spPr>
        <a:noFill/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+mn-lt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ja-JP" b="1" dirty="0"/>
              <a:t>政令指定都市</a:t>
            </a:r>
          </a:p>
        </c:rich>
      </c:tx>
      <c:layout>
        <c:manualLayout>
          <c:xMode val="edge"/>
          <c:yMode val="edge"/>
          <c:x val="0.28545573856158113"/>
          <c:y val="6.94444444444444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1659172320899656"/>
          <c:y val="0.23228419364246136"/>
          <c:w val="0.56681692898753877"/>
          <c:h val="0.5504079177602799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4A-45F9-8263-3EA5073A95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4A-45F9-8263-3EA5073A9566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4A-45F9-8263-3EA5073A95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作図!$B$7:$B$8</c:f>
              <c:strCache>
                <c:ptCount val="2"/>
                <c:pt idx="0">
                  <c:v>取組済</c:v>
                </c:pt>
                <c:pt idx="1">
                  <c:v>取組未着手</c:v>
                </c:pt>
              </c:strCache>
            </c:strRef>
          </c:cat>
          <c:val>
            <c:numRef>
              <c:f>作図!$C$7:$C$8</c:f>
              <c:numCache>
                <c:formatCode>General</c:formatCode>
                <c:ptCount val="2"/>
                <c:pt idx="0">
                  <c:v>20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4A-45F9-8263-3EA5073A9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747478213339959"/>
          <c:y val="0.81076334208223977"/>
          <c:w val="0.52505006032766899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ja-JP" sz="1800" b="1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中規模都市</a:t>
            </a:r>
            <a:endParaRPr lang="ja-JP" altLang="ja-JP" dirty="0">
              <a:effectLst/>
            </a:endParaRPr>
          </a:p>
          <a:p>
            <a:pPr>
              <a:defRPr/>
            </a:pPr>
            <a:r>
              <a:rPr lang="zh-TW" altLang="ja-JP" sz="14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人口</a:t>
            </a:r>
            <a:r>
              <a:rPr lang="en-US" altLang="ja-JP" sz="14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zh-TW" altLang="ja-JP" sz="14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万以上</a:t>
            </a:r>
            <a:r>
              <a:rPr lang="en-US" altLang="ja-JP" sz="14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ja-JP" sz="14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万未満</a:t>
            </a:r>
            <a:endParaRPr lang="ja-JP" altLang="ja-JP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zh-TW" b="1" dirty="0"/>
              <a:t>大規模都市</a:t>
            </a:r>
          </a:p>
          <a:p>
            <a:pPr>
              <a:defRPr/>
            </a:pPr>
            <a:r>
              <a:rPr lang="zh-TW" dirty="0"/>
              <a:t>人口</a:t>
            </a:r>
            <a:r>
              <a:rPr lang="en-US" dirty="0"/>
              <a:t>30</a:t>
            </a:r>
            <a:r>
              <a:rPr lang="zh-TW" dirty="0"/>
              <a:t>万以上</a:t>
            </a:r>
          </a:p>
        </c:rich>
      </c:tx>
      <c:layout>
        <c:manualLayout>
          <c:xMode val="edge"/>
          <c:yMode val="edge"/>
          <c:x val="0.32836459084926489"/>
          <c:y val="5.0925925925925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801001949813075"/>
          <c:y val="0.28837262835375116"/>
          <c:w val="0.52978216664372768"/>
          <c:h val="0.5693196318439672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23-4BD6-8CD2-88589A8CDA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23-4BD6-8CD2-88589A8CDA8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ja-JP" dirty="0"/>
                      <a:t>52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423-4BD6-8CD2-88589A8CDA8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23-4BD6-8CD2-88589A8CDA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作図!$B$7:$B$8</c:f>
              <c:strCache>
                <c:ptCount val="2"/>
                <c:pt idx="0">
                  <c:v>取組済</c:v>
                </c:pt>
                <c:pt idx="1">
                  <c:v>取組未着手</c:v>
                </c:pt>
              </c:strCache>
            </c:strRef>
          </c:cat>
          <c:val>
            <c:numRef>
              <c:f>作図!$C$7:$C$8</c:f>
              <c:numCache>
                <c:formatCode>General</c:formatCode>
                <c:ptCount val="2"/>
                <c:pt idx="0">
                  <c:v>20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23-4BD6-8CD2-88589A8CD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312865146328254"/>
          <c:y val="0.85010993657810408"/>
          <c:w val="0.52505006032766899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ja-JP" sz="1400" b="1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中規模都市</a:t>
            </a:r>
            <a:endParaRPr lang="ja-JP" altLang="ja-JP" sz="1100" dirty="0">
              <a:effectLst/>
            </a:endParaRPr>
          </a:p>
          <a:p>
            <a:pPr>
              <a:defRPr b="1"/>
            </a:pPr>
            <a:r>
              <a:rPr lang="zh-TW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人口</a:t>
            </a:r>
            <a:r>
              <a:rPr lang="en-US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zh-TW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万以上</a:t>
            </a:r>
            <a:r>
              <a:rPr lang="en-US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ja-JP" sz="1100" b="0" i="0" kern="1200" spc="0" baseline="0" dirty="0">
                <a:solidFill>
                  <a:srgbClr val="59595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万未満</a:t>
            </a:r>
            <a:endParaRPr lang="ja-JP" altLang="ja-JP" sz="1100" dirty="0">
              <a:effectLst/>
            </a:endParaRPr>
          </a:p>
        </c:rich>
      </c:tx>
      <c:layout>
        <c:manualLayout>
          <c:xMode val="edge"/>
          <c:yMode val="edge"/>
          <c:x val="0.22019153169280259"/>
          <c:y val="5.55080498687039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3052094543166232"/>
          <c:y val="0.2730106254995685"/>
          <c:w val="0.52978216664372768"/>
          <c:h val="0.5693196318439672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23-4BD6-8CD2-88589A8CDA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23-4BD6-8CD2-88589A8CDA8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ja-JP" dirty="0"/>
                      <a:t>37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423-4BD6-8CD2-88589A8CDA8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23-4BD6-8CD2-88589A8CDA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作図!$B$7:$B$8</c:f>
              <c:strCache>
                <c:ptCount val="2"/>
                <c:pt idx="0">
                  <c:v>取組済</c:v>
                </c:pt>
                <c:pt idx="1">
                  <c:v>取組未着手</c:v>
                </c:pt>
              </c:strCache>
            </c:strRef>
          </c:cat>
          <c:val>
            <c:numRef>
              <c:f>作図!$C$7:$C$8</c:f>
              <c:numCache>
                <c:formatCode>General</c:formatCode>
                <c:ptCount val="2"/>
                <c:pt idx="0">
                  <c:v>20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23-4BD6-8CD2-88589A8CD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312865146328254"/>
          <c:y val="0.85010993657810408"/>
          <c:w val="0.52505006032766899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r>
              <a:rPr lang="zh-TW" b="1" dirty="0"/>
              <a:t>東京都特別区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2591019481034461"/>
          <c:y val="0.21962064506015597"/>
          <c:w val="0.58143608098867106"/>
          <c:h val="0.60911314025943486"/>
        </c:manualLayout>
      </c:layout>
      <c:doughnutChart>
        <c:varyColors val="1"/>
        <c:ser>
          <c:idx val="0"/>
          <c:order val="0"/>
          <c:tx>
            <c:strRef>
              <c:f>【参考】人口別取組率集計!$C$2</c:f>
              <c:strCache>
                <c:ptCount val="1"/>
                <c:pt idx="0">
                  <c:v>東京都特別区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71-4A7E-BF24-A213846FC9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71-4A7E-BF24-A213846FC90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2CEEF643-D0D8-4780-ABE4-1DDE02D5E3C6}" type="VALUE">
                      <a:rPr lang="en-US" altLang="ja-JP" sz="1050"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871-4A7E-BF24-A213846FC9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【参考】人口別取組率集計!$B$3:$B$4</c:f>
              <c:strCache>
                <c:ptCount val="2"/>
                <c:pt idx="0">
                  <c:v>取組済</c:v>
                </c:pt>
                <c:pt idx="1">
                  <c:v>取組未着手</c:v>
                </c:pt>
              </c:strCache>
            </c:strRef>
          </c:cat>
          <c:val>
            <c:numRef>
              <c:f>【参考】人口別取組率集計!$C$3:$C$4</c:f>
              <c:numCache>
                <c:formatCode>General</c:formatCode>
                <c:ptCount val="2"/>
                <c:pt idx="0">
                  <c:v>23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71-4A7E-BF24-A213846FC9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498093849234407"/>
          <c:y val="0.85785432210646151"/>
          <c:w val="0.46798127299969955"/>
          <c:h val="8.14505846158523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eiryo UI" panose="020B0604030504040204" pitchFamily="50" charset="-128"/>
                <a:cs typeface="+mn-cs"/>
              </a:defRPr>
            </a:pPr>
            <a:r>
              <a:rPr lang="zh-TW" b="1" dirty="0"/>
              <a:t>小規模都市</a:t>
            </a:r>
            <a:endParaRPr lang="en-US" b="1" dirty="0"/>
          </a:p>
          <a:p>
            <a:pPr>
              <a:defRPr/>
            </a:pPr>
            <a:r>
              <a:rPr lang="zh-TW" sz="1100" dirty="0"/>
              <a:t>人口</a:t>
            </a:r>
            <a:r>
              <a:rPr lang="en-US" sz="1100" dirty="0"/>
              <a:t>5</a:t>
            </a:r>
            <a:r>
              <a:rPr lang="zh-TW" sz="1100" dirty="0"/>
              <a:t>万以上</a:t>
            </a:r>
            <a:endParaRPr lang="en-US" sz="11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6145383077453229"/>
          <c:y val="0.23802637900031678"/>
          <c:w val="0.6314515906839383"/>
          <c:h val="0.58800362309679577"/>
        </c:manualLayout>
      </c:layout>
      <c:doughnutChart>
        <c:varyColors val="1"/>
        <c:ser>
          <c:idx val="0"/>
          <c:order val="0"/>
          <c:tx>
            <c:strRef>
              <c:f>【参考】人口別取組率集計!$C$22</c:f>
              <c:strCache>
                <c:ptCount val="1"/>
                <c:pt idx="0">
                  <c:v>小規模都市(人口5万以上)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846-4410-9C1E-800045D04F9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46-4410-9C1E-800045D04F9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【参考】人口別取組率集計!$B$23:$B$24</c:f>
              <c:strCache>
                <c:ptCount val="2"/>
                <c:pt idx="0">
                  <c:v>取組済</c:v>
                </c:pt>
                <c:pt idx="1">
                  <c:v>取組未着手</c:v>
                </c:pt>
              </c:strCache>
            </c:strRef>
          </c:cat>
          <c:val>
            <c:numRef>
              <c:f>【参考】人口別取組率集計!$C$23:$C$24</c:f>
              <c:numCache>
                <c:formatCode>General</c:formatCode>
                <c:ptCount val="2"/>
                <c:pt idx="0">
                  <c:v>361</c:v>
                </c:pt>
                <c:pt idx="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46-4410-9C1E-800045D04F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eiryo UI" panose="020B0604030504040204" pitchFamily="50" charset="-128"/>
                <a:cs typeface="+mn-cs"/>
              </a:defRPr>
            </a:pPr>
            <a:r>
              <a:rPr lang="ja-JP" altLang="en-US" b="1" dirty="0"/>
              <a:t>町村</a:t>
            </a:r>
            <a:endParaRPr lang="en-US" altLang="ja-JP" b="1" dirty="0"/>
          </a:p>
          <a:p>
            <a:pPr>
              <a:defRPr/>
            </a:pPr>
            <a:r>
              <a:rPr lang="ja-JP" altLang="en-US" sz="1100" dirty="0"/>
              <a:t>人口</a:t>
            </a:r>
            <a:r>
              <a:rPr lang="en-US" altLang="ja-JP" sz="1100" dirty="0"/>
              <a:t>5</a:t>
            </a:r>
            <a:r>
              <a:rPr lang="ja-JP" altLang="en-US" sz="1100" dirty="0"/>
              <a:t>万未満の市を含む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7717475675344313"/>
          <c:y val="0.24236962237444329"/>
          <c:w val="0.68402986737029514"/>
          <c:h val="0.58849054144046142"/>
        </c:manualLayout>
      </c:layout>
      <c:doughnutChart>
        <c:varyColors val="1"/>
        <c:ser>
          <c:idx val="0"/>
          <c:order val="0"/>
          <c:tx>
            <c:strRef>
              <c:f>【参考】人口別取組率集計!$C$27</c:f>
              <c:strCache>
                <c:ptCount val="1"/>
                <c:pt idx="0">
                  <c:v>町村(人口5万未満の市を含む)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BB4-442C-8A74-8C2D3BE33E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BB4-442C-8A74-8C2D3BE33EC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【参考】人口別取組率集計!$B$28:$B$29</c:f>
              <c:strCache>
                <c:ptCount val="2"/>
                <c:pt idx="0">
                  <c:v>取組済</c:v>
                </c:pt>
                <c:pt idx="1">
                  <c:v>取組未着手</c:v>
                </c:pt>
              </c:strCache>
            </c:strRef>
          </c:cat>
          <c:val>
            <c:numRef>
              <c:f>【参考】人口別取組率集計!$C$28:$C$29</c:f>
              <c:numCache>
                <c:formatCode>General</c:formatCode>
                <c:ptCount val="2"/>
                <c:pt idx="0">
                  <c:v>909</c:v>
                </c:pt>
                <c:pt idx="1">
                  <c:v>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B4-442C-8A74-8C2D3BE33E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eiryo UI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3750839176275947"/>
          <c:y val="0.23832154534253089"/>
          <c:w val="0.69608096145137099"/>
          <c:h val="0.59351553783314415"/>
        </c:manualLayout>
      </c:layout>
      <c:doughnutChart>
        <c:varyColors val="1"/>
        <c:ser>
          <c:idx val="0"/>
          <c:order val="0"/>
          <c:tx>
            <c:strRef>
              <c:f>【参考】人口別取組率集計!$C$33</c:f>
              <c:strCache>
                <c:ptCount val="1"/>
                <c:pt idx="0">
                  <c:v>人口カバー率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191-48EF-8795-D40DD5102C84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91-48EF-8795-D40DD5102C84}"/>
              </c:ext>
            </c:extLst>
          </c:dPt>
          <c:dLbls>
            <c:dLbl>
              <c:idx val="0"/>
              <c:layout>
                <c:manualLayout>
                  <c:x val="-5.2023012204752181E-2"/>
                  <c:y val="4.9286414219323641E-3"/>
                </c:manualLayout>
              </c:layout>
              <c:tx>
                <c:rich>
                  <a:bodyPr/>
                  <a:lstStyle/>
                  <a:p>
                    <a:fld id="{D7C9D7C9-005E-440B-84A9-41BC6C529560}" type="VALUE">
                      <a:rPr lang="en-US" altLang="ja-JP" sz="100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864220709618833"/>
                      <c:h val="0.1230681763056533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191-48EF-8795-D40DD5102C84}"/>
                </c:ext>
              </c:extLst>
            </c:dLbl>
            <c:dLbl>
              <c:idx val="1"/>
              <c:layout>
                <c:manualLayout>
                  <c:x val="-2.890179987665531E-2"/>
                  <c:y val="-0.11335875270444645"/>
                </c:manualLayout>
              </c:layout>
              <c:tx>
                <c:rich>
                  <a:bodyPr/>
                  <a:lstStyle/>
                  <a:p>
                    <a:fld id="{6AE2EC3F-26F8-4F3E-BB96-56D138A7477B}" type="VALUE">
                      <a:rPr lang="en-US" altLang="ja-JP" sz="100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64746631347302"/>
                      <c:h val="0.1230681763056533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191-48EF-8795-D40DD5102C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【参考】人口別取組率集計!$B$34:$B$35</c:f>
              <c:strCache>
                <c:ptCount val="2"/>
                <c:pt idx="0">
                  <c:v>取組済(人口)</c:v>
                </c:pt>
                <c:pt idx="1">
                  <c:v>取組未着手(人口)</c:v>
                </c:pt>
              </c:strCache>
            </c:strRef>
          </c:cat>
          <c:val>
            <c:numRef>
              <c:f>【参考】人口別取組率集計!$C$34:$C$35</c:f>
              <c:numCache>
                <c:formatCode>#,##0</c:formatCode>
                <c:ptCount val="2"/>
                <c:pt idx="0">
                  <c:v>119507842</c:v>
                </c:pt>
                <c:pt idx="1">
                  <c:v>7586903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91-48EF-8795-D40DD5102C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50375" cy="498966"/>
          </a:xfrm>
          <a:prstGeom prst="rect">
            <a:avLst/>
          </a:prstGeom>
        </p:spPr>
        <p:txBody>
          <a:bodyPr vert="horz" lIns="92199" tIns="46100" rIns="92199" bIns="461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199" tIns="46100" rIns="92199" bIns="46100" rtlCol="0"/>
          <a:lstStyle>
            <a:lvl1pPr algn="r">
              <a:defRPr sz="1200"/>
            </a:lvl1pPr>
          </a:lstStyle>
          <a:p>
            <a:fld id="{7508B081-64E0-2C4B-A43A-6B84995316D1}" type="datetimeFigureOut">
              <a:rPr kumimoji="1" lang="en-US" altLang="ja-JP" smtClean="0"/>
              <a:t>6/21/2023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440373"/>
            <a:ext cx="2950375" cy="498966"/>
          </a:xfrm>
          <a:prstGeom prst="rect">
            <a:avLst/>
          </a:prstGeom>
        </p:spPr>
        <p:txBody>
          <a:bodyPr vert="horz" lIns="92199" tIns="46100" rIns="92199" bIns="461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3"/>
            <a:ext cx="2950374" cy="498966"/>
          </a:xfrm>
          <a:prstGeom prst="rect">
            <a:avLst/>
          </a:prstGeom>
        </p:spPr>
        <p:txBody>
          <a:bodyPr vert="horz" lIns="92199" tIns="46100" rIns="92199" bIns="46100" rtlCol="0" anchor="b"/>
          <a:lstStyle>
            <a:lvl1pPr algn="r">
              <a:defRPr sz="1200"/>
            </a:lvl1pPr>
          </a:lstStyle>
          <a:p>
            <a:fld id="{EAD82765-E4AB-9644-8415-37D65D284EFC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924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8" y="8"/>
            <a:ext cx="2949575" cy="498474"/>
          </a:xfrm>
          <a:prstGeom prst="rect">
            <a:avLst/>
          </a:prstGeom>
        </p:spPr>
        <p:txBody>
          <a:bodyPr vert="horz" lIns="91301" tIns="45646" rIns="91301" bIns="4564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53" y="8"/>
            <a:ext cx="2949575" cy="498474"/>
          </a:xfrm>
          <a:prstGeom prst="rect">
            <a:avLst/>
          </a:prstGeom>
        </p:spPr>
        <p:txBody>
          <a:bodyPr vert="horz" lIns="91301" tIns="45646" rIns="91301" bIns="45646" rtlCol="0"/>
          <a:lstStyle>
            <a:lvl1pPr algn="r">
              <a:defRPr sz="1100"/>
            </a:lvl1pPr>
          </a:lstStyle>
          <a:p>
            <a:fld id="{35186EFD-4059-47F9-86CE-75E49A44FFA0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3013"/>
            <a:ext cx="48482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1" tIns="45646" rIns="91301" bIns="4564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5"/>
            <a:ext cx="5445125" cy="3913188"/>
          </a:xfrm>
          <a:prstGeom prst="rect">
            <a:avLst/>
          </a:prstGeom>
        </p:spPr>
        <p:txBody>
          <a:bodyPr vert="horz" lIns="91301" tIns="45646" rIns="91301" bIns="4564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8" y="9440874"/>
            <a:ext cx="2949575" cy="498474"/>
          </a:xfrm>
          <a:prstGeom prst="rect">
            <a:avLst/>
          </a:prstGeom>
        </p:spPr>
        <p:txBody>
          <a:bodyPr vert="horz" lIns="91301" tIns="45646" rIns="91301" bIns="4564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53" y="9440874"/>
            <a:ext cx="2949575" cy="498474"/>
          </a:xfrm>
          <a:prstGeom prst="rect">
            <a:avLst/>
          </a:prstGeom>
        </p:spPr>
        <p:txBody>
          <a:bodyPr vert="horz" lIns="91301" tIns="45646" rIns="91301" bIns="45646" rtlCol="0" anchor="b"/>
          <a:lstStyle>
            <a:lvl1pPr algn="r">
              <a:defRPr sz="1100"/>
            </a:lvl1pPr>
          </a:lstStyle>
          <a:p>
            <a:fld id="{F4CC343B-79EE-4C7F-A5B5-444445458A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522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1875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C343B-79EE-4C7F-A5B5-444445458AEB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981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C343B-79EE-4C7F-A5B5-444445458AE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867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09F5A4-BF3C-4C7D-A329-36CE5C58CD93}" type="slidenum">
              <a:rPr kumimoji="1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5923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44496" y="1312864"/>
            <a:ext cx="9217025" cy="2836863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5709" rIns="0" bIns="45709" anchor="ctr"/>
          <a:lstStyle/>
          <a:p>
            <a:pPr defTabSz="914418" eaLnBrk="0" hangingPunct="0"/>
            <a:endParaRPr lang="ja-JP" altLang="ja-JP" sz="3200" b="1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776289" y="1841505"/>
            <a:ext cx="8280400" cy="17811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lIns="0" tIns="45709" rIns="0" bIns="45709" anchor="ctr"/>
          <a:lstStyle/>
          <a:p>
            <a:pPr defTabSz="914418" eaLnBrk="0" hangingPunct="0">
              <a:defRPr/>
            </a:pPr>
            <a:endParaRPr lang="ja-JP" altLang="ja-JP" sz="26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pic>
        <p:nvPicPr>
          <p:cNvPr id="6" name="Picture 7" descr="kante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052" y="4221179"/>
            <a:ext cx="3357563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1988846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7964" y="4469607"/>
            <a:ext cx="5013559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578616"/>
            <a:ext cx="2311400" cy="271463"/>
          </a:xfrm>
        </p:spPr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578616"/>
            <a:ext cx="3136900" cy="271463"/>
          </a:xfrm>
        </p:spPr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16"/>
            <a:ext cx="2311400" cy="271463"/>
          </a:xfrm>
        </p:spPr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340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344489" y="706140"/>
            <a:ext cx="9217025" cy="2836862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2198" rIns="0" bIns="42198" anchor="ctr"/>
          <a:lstStyle/>
          <a:p>
            <a:pPr algn="ctr" defTabSz="844083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 sz="2954" b="1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AutoShape 8"/>
          <p:cNvSpPr>
            <a:spLocks noChangeArrowheads="1"/>
          </p:cNvSpPr>
          <p:nvPr userDrawn="1"/>
        </p:nvSpPr>
        <p:spPr bwMode="auto">
          <a:xfrm>
            <a:off x="776288" y="1234779"/>
            <a:ext cx="8280400" cy="17811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lIns="0" tIns="42198" rIns="0" bIns="42198" anchor="ctr"/>
          <a:lstStyle/>
          <a:p>
            <a:pPr algn="ctr" defTabSz="84408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ja-JP" altLang="ja-JP" sz="24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1382119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7955" y="4469606"/>
            <a:ext cx="5013559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21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3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5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7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09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1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3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5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578602"/>
            <a:ext cx="2311400" cy="2714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578602"/>
            <a:ext cx="3136900" cy="271463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3606463"/>
            <a:ext cx="2314262" cy="272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576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正方形/長方形 5"/>
          <p:cNvGrpSpPr>
            <a:grpSpLocks/>
          </p:cNvGrpSpPr>
          <p:nvPr userDrawn="1"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5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939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-9255"/>
            <a:ext cx="8915400" cy="565674"/>
          </a:xfrm>
        </p:spPr>
        <p:txBody>
          <a:bodyPr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638692"/>
            <a:ext cx="8915400" cy="4525963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9349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正方形/長方形 5"/>
          <p:cNvGrpSpPr>
            <a:grpSpLocks/>
          </p:cNvGrpSpPr>
          <p:nvPr userDrawn="1"/>
        </p:nvGrpSpPr>
        <p:grpSpPr bwMode="auto">
          <a:xfrm>
            <a:off x="0" y="5094288"/>
            <a:ext cx="9906000" cy="177800"/>
            <a:chOff x="-4" y="276"/>
            <a:chExt cx="5764" cy="112"/>
          </a:xfrm>
        </p:grpSpPr>
        <p:pic>
          <p:nvPicPr>
            <p:cNvPr id="5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939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14"/>
            <a:ext cx="8420100" cy="687273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07595" y="5271985"/>
            <a:ext cx="7895011" cy="707870"/>
          </a:xfrm>
        </p:spPr>
        <p:txBody>
          <a:bodyPr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1884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3772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5656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7542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0942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1312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319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5083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0651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正方形/長方形 5"/>
          <p:cNvGrpSpPr>
            <a:grpSpLocks/>
          </p:cNvGrpSpPr>
          <p:nvPr userDrawn="1"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6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939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8621"/>
            <a:ext cx="8915400" cy="521605"/>
          </a:xfrm>
        </p:spPr>
        <p:txBody>
          <a:bodyPr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7487" y="613229"/>
            <a:ext cx="4642975" cy="4525963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1" y="613229"/>
            <a:ext cx="4642975" cy="4525963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0212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正方形/長方形 5"/>
          <p:cNvGrpSpPr>
            <a:grpSpLocks/>
          </p:cNvGrpSpPr>
          <p:nvPr userDrawn="1"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4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939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8622"/>
            <a:ext cx="8915400" cy="521605"/>
          </a:xfrm>
        </p:spPr>
        <p:txBody>
          <a:bodyPr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2072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4759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正方形/長方形 5"/>
          <p:cNvGrpSpPr>
            <a:grpSpLocks/>
          </p:cNvGrpSpPr>
          <p:nvPr userDrawn="1"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3" name="正方形/長方形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939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5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92" b="1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en-US" altLang="ja-JP" smtClean="0"/>
            </a:lvl1pPr>
          </a:lstStyle>
          <a:p>
            <a:pPr algn="r" latinLnBrk="1"/>
            <a:fld id="{2D445476-B57F-464F-8319-C26E69740EC0}" type="slidenum">
              <a:rPr/>
              <a:pPr algn="r" latinLnBrk="1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8022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正方形/長方形 5"/>
          <p:cNvGrpSpPr>
            <a:grpSpLocks/>
          </p:cNvGrpSpPr>
          <p:nvPr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5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18"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-9254"/>
            <a:ext cx="8915400" cy="565675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638691"/>
            <a:ext cx="8915400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378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正方形/長方形 5"/>
          <p:cNvGrpSpPr>
            <a:grpSpLocks/>
          </p:cNvGrpSpPr>
          <p:nvPr/>
        </p:nvGrpSpPr>
        <p:grpSpPr bwMode="auto">
          <a:xfrm>
            <a:off x="0" y="5094288"/>
            <a:ext cx="9906000" cy="177800"/>
            <a:chOff x="-4" y="276"/>
            <a:chExt cx="5764" cy="112"/>
          </a:xfrm>
        </p:grpSpPr>
        <p:pic>
          <p:nvPicPr>
            <p:cNvPr id="5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18"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26"/>
            <a:ext cx="8420100" cy="6872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07595" y="5271988"/>
            <a:ext cx="7895011" cy="707871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9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9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9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9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234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正方形/長方形 5"/>
          <p:cNvGrpSpPr>
            <a:grpSpLocks/>
          </p:cNvGrpSpPr>
          <p:nvPr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6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18"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8620"/>
            <a:ext cx="8915400" cy="521605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7494" y="613234"/>
            <a:ext cx="4642975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8" y="613234"/>
            <a:ext cx="4642975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279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正方形/長方形 5"/>
          <p:cNvGrpSpPr>
            <a:grpSpLocks/>
          </p:cNvGrpSpPr>
          <p:nvPr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4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18"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8622"/>
            <a:ext cx="8915400" cy="521605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952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278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正方形/長方形 5"/>
          <p:cNvGrpSpPr>
            <a:grpSpLocks/>
          </p:cNvGrpSpPr>
          <p:nvPr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3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18"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5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316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正方形/長方形 5"/>
          <p:cNvGrpSpPr>
            <a:grpSpLocks/>
          </p:cNvGrpSpPr>
          <p:nvPr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3" name="正方形/長方形 5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914418">
                <a:defRPr/>
              </a:pPr>
              <a:endParaRPr lang="ja-JP" altLang="en-US" sz="2100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HGP創英角ｺﾞｼｯｸUB" pitchFamily="50" charset="-128"/>
              </a:endParaRPr>
            </a:p>
          </p:txBody>
        </p:sp>
      </p:grpSp>
      <p:sp>
        <p:nvSpPr>
          <p:cNvPr id="5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374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6376" y="137279"/>
            <a:ext cx="9063036" cy="623887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7BF5BC-CA7B-450B-8FD8-29D241A301A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0665579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5" tIns="45699" rIns="91395" bIns="456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5" tIns="45699" rIns="91395" bIns="45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175" y="6616714"/>
            <a:ext cx="2311400" cy="233363"/>
          </a:xfrm>
          <a:prstGeom prst="rect">
            <a:avLst/>
          </a:prstGeom>
        </p:spPr>
        <p:txBody>
          <a:bodyPr vert="horz" lIns="91395" tIns="45699" rIns="91395" bIns="4569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914418"/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616714"/>
            <a:ext cx="3136900" cy="233363"/>
          </a:xfrm>
          <a:prstGeom prst="rect">
            <a:avLst/>
          </a:prstGeom>
        </p:spPr>
        <p:txBody>
          <a:bodyPr vert="horz" lIns="91395" tIns="45699" rIns="91395" bIns="4569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914418"/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1425" y="6616714"/>
            <a:ext cx="2311400" cy="233363"/>
          </a:xfrm>
          <a:prstGeom prst="rect">
            <a:avLst/>
          </a:prstGeom>
        </p:spPr>
        <p:txBody>
          <a:bodyPr vert="horz" lIns="91395" tIns="45699" rIns="91395" bIns="4569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914418"/>
            <a:fld id="{E47BF5BC-CA7B-450B-8FD8-29D241A301AC}" type="slidenum">
              <a:rPr lang="ja-JP" altLang="en-US" smtClean="0"/>
              <a:pPr defTabSz="914418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400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698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397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0965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7954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1281" indent="-34128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294" indent="-28413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306" indent="-22699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463" indent="-22699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620" indent="-22699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35" indent="-228495" algn="l" defTabSz="91397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24" indent="-228495" algn="l" defTabSz="91397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11" indent="-228495" algn="l" defTabSz="91397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00" indent="-228495" algn="l" defTabSz="91397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7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76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54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41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29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19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06" algn="l" defTabSz="91397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4" rIns="91406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4" rIns="91406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616702"/>
            <a:ext cx="3136900" cy="233363"/>
          </a:xfrm>
          <a:prstGeom prst="rect">
            <a:avLst/>
          </a:prstGeom>
        </p:spPr>
        <p:txBody>
          <a:bodyPr vert="horz" lIns="91406" tIns="45704" rIns="91406" bIns="4570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8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844083">
              <a:defRPr/>
            </a:pPr>
            <a:endParaRPr lang="ja-JP" altLang="en-US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1425" y="6578602"/>
            <a:ext cx="23114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>
              <a:defRPr lang="ja-JP" altLang="en-US" sz="1015" smtClean="0">
                <a:solidFill>
                  <a:prstClr val="black"/>
                </a:solidFill>
                <a:latin typeface="Arial" charset="0"/>
                <a:ea typeface="Gulim" pitchFamily="34" charset="-127"/>
              </a:defRPr>
            </a:lvl1pPr>
          </a:lstStyle>
          <a:p>
            <a:pPr algn="r" defTabSz="457200" latinLnBrk="1"/>
            <a:fld id="{2D445476-B57F-464F-8319-C26E69740EC0}" type="slidenum">
              <a:rPr kumimoji="0" lang="en-US" altLang="ja-JP" smtClean="0"/>
              <a:pPr algn="r" defTabSz="457200" latinLnBrk="1"/>
              <a:t>‹#›</a:t>
            </a:fld>
            <a:endParaRPr kumimoji="0" lang="en-US" altLang="ja-JP"/>
          </a:p>
        </p:txBody>
      </p:sp>
    </p:spTree>
    <p:extLst>
      <p:ext uri="{BB962C8B-B14F-4D97-AF65-F5344CB8AC3E}">
        <p14:creationId xmlns:p14="http://schemas.microsoft.com/office/powerpoint/2010/main" val="252445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21884"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843772"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265656"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687542"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15066" indent="-31506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4352" indent="-26231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3638" indent="-20955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5680" indent="-20955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7721" indent="-20955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0370" indent="-210943" algn="l" defTabSz="843772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2255" indent="-210943" algn="l" defTabSz="843772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4140" indent="-210943" algn="l" defTabSz="843772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6026" indent="-210943" algn="l" defTabSz="843772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884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772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5656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7542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9428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1312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3198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5083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10AC68E9-93AC-4EE7-A0E0-E98C161A901A}" type="slidenum">
              <a:rPr lang="ja-JP" altLang="en-US" smtClean="0"/>
              <a:pPr algn="r">
                <a:defRPr/>
              </a:pPr>
              <a:t>1</a:t>
            </a:fld>
            <a:endParaRPr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23218" y="0"/>
            <a:ext cx="7865508" cy="49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4" rIns="91406" bIns="45704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kumimoji="1"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5pPr>
            <a:lvl6pPr marL="421884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6pPr>
            <a:lvl7pPr marL="843772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7pPr>
            <a:lvl8pPr marL="1265656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8pPr>
            <a:lvl9pPr marL="1687542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dirty="0"/>
              <a:t>オープンデータに取り組む地方公共団体数の推移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80330" y="6457362"/>
            <a:ext cx="66080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自らのホームページにおいて「オープンデータとしての利用規約を適用し、データを公開」又は「オープンデータであることを表示し、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     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データの公開先を提示」を行っている都道府県及び市区町村。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619277" y="6411081"/>
            <a:ext cx="110639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（デジタル庁調べ）</a:t>
            </a:r>
          </a:p>
        </p:txBody>
      </p:sp>
      <p:sp>
        <p:nvSpPr>
          <p:cNvPr id="14" name="テキスト ボックス 13"/>
          <p:cNvSpPr txBox="1"/>
          <p:nvPr/>
        </p:nvSpPr>
        <p:spPr bwMode="auto">
          <a:xfrm>
            <a:off x="225287" y="2188486"/>
            <a:ext cx="9501809" cy="34107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84375" tIns="42188" rIns="84375" bIns="42188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地方公共団体のオープンデータ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取組済み（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）数の推移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25286" y="649489"/>
            <a:ext cx="9501809" cy="146147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 rtlCol="0" anchor="ctr" anchorCtr="0">
            <a:no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官民データ活用推進基本法第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条において、「国及び地方公共団体は、自らが保有する官民データについて、個人・法人の権利利益、国の安全等が害されることのないようにしつつ、国民がインターネット等を通じて容易に</a:t>
            </a:r>
            <a:b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利用できるよう、必要な措置を講ずるものとする」と記載。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令和５年</a:t>
            </a:r>
            <a:r>
              <a:rPr lang="en-US" altLang="ja-JP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16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日時点の取組率は、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6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81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％（</a:t>
            </a:r>
            <a:r>
              <a:rPr kumimoji="1" lang="en-US" altLang="ja-JP" sz="1600" b="0" i="0" u="sng" strike="noStrike" kern="1200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1,449</a:t>
            </a:r>
            <a:r>
              <a:rPr kumimoji="1" lang="en-US" altLang="ja-JP" sz="16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/1,788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自治体）</a:t>
            </a:r>
            <a:r>
              <a:rPr kumimoji="1" lang="ja-JP" altLang="en-US" sz="16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513544"/>
              </p:ext>
            </p:extLst>
          </p:nvPr>
        </p:nvGraphicFramePr>
        <p:xfrm>
          <a:off x="174142" y="2444620"/>
          <a:ext cx="9635505" cy="4012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794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latinLnBrk="1"/>
            <a:fld id="{2D445476-B57F-464F-8319-C26E69740EC0}" type="slidenum">
              <a:rPr lang="en-US" altLang="ja-JP" smtClean="0"/>
              <a:pPr algn="r" latinLnBrk="1"/>
              <a:t>2</a:t>
            </a:fld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 bwMode="auto">
          <a:xfrm>
            <a:off x="7018476" y="624123"/>
            <a:ext cx="2654300" cy="2769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06" tIns="45704" rIns="91406" bIns="45704" rtlCol="0">
            <a:spAutoFit/>
          </a:bodyPr>
          <a:lstStyle/>
          <a:p>
            <a:pPr algn="r"/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令和５年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日時点</a:t>
            </a:r>
          </a:p>
        </p:txBody>
      </p:sp>
      <p:sp>
        <p:nvSpPr>
          <p:cNvPr id="9" name="タイトル 32"/>
          <p:cNvSpPr txBox="1">
            <a:spLocks/>
          </p:cNvSpPr>
          <p:nvPr/>
        </p:nvSpPr>
        <p:spPr bwMode="auto">
          <a:xfrm>
            <a:off x="381000" y="-20981"/>
            <a:ext cx="9144000" cy="522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4" rIns="91406" bIns="45704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295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21884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843772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265656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687542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62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オープンデータ取組済自治体（都道府県別の市区町村オープンデータ取組率）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535353"/>
              </p:ext>
            </p:extLst>
          </p:nvPr>
        </p:nvGraphicFramePr>
        <p:xfrm>
          <a:off x="5323442" y="875582"/>
          <a:ext cx="4093200" cy="551171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88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3712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順位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都道府県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zh-CN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取組済数</a:t>
                      </a:r>
                      <a:r>
                        <a:rPr kumimoji="1" lang="en-US" altLang="zh-CN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/</a:t>
                      </a:r>
                      <a:r>
                        <a:rPr kumimoji="1" lang="zh-CN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市区町村数</a:t>
                      </a:r>
                      <a:br>
                        <a:rPr kumimoji="1" lang="zh-CN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zh-CN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</a:t>
                      </a:r>
                      <a:r>
                        <a:rPr kumimoji="1" lang="zh-CN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増加数</a:t>
                      </a:r>
                      <a:r>
                        <a:rPr kumimoji="1" lang="en-US" altLang="zh-CN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市区町村取組率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(%)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25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北海道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152/179</a:t>
                      </a:r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（↑ 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+7</a:t>
                      </a:r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84.9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14989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26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東京都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51/62</a:t>
                      </a:r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（↑ 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+2</a:t>
                      </a:r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82.3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98602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岡山県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22/27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81.5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117639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愛知県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44/54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81.5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栃木県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20/25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80.0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茨城県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35/44</a:t>
                      </a:r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（↑ 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+1</a:t>
                      </a:r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79.5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31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沖縄県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32/41</a:t>
                      </a:r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（↑ 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+2</a:t>
                      </a:r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78.0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滋賀県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14/19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73.7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06348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兵庫県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30/41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73.2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新潟県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21/30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70.0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1953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35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大阪府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30/43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69.8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14677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36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群馬県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24/35</a:t>
                      </a:r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（↑ 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+2</a:t>
                      </a:r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68.6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37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広島県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14/23</a:t>
                      </a:r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（↑ 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+2</a:t>
                      </a:r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60.9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38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山梨県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14/27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51.9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宮崎県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12/26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46.2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566466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鹿児島県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19/43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44.2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秋田県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11/25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44.0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42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山形県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15/35</a:t>
                      </a:r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（↑ 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+1</a:t>
                      </a:r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42.9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佐賀県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8/20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43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和歌山県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12/30</a:t>
                      </a:r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（↑ 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+1</a:t>
                      </a:r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40.0</a:t>
                      </a:r>
                    </a:p>
                  </a:txBody>
                  <a:tcPr marL="0" marR="0" marT="0" marB="0" anchor="b"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岩手県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13/33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39.4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鳥取県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7/19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36.8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熊本県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15/45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33.3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 bwMode="auto">
          <a:xfrm>
            <a:off x="6791923" y="6435299"/>
            <a:ext cx="3034976" cy="3877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</a:pP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令和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日時点からの増加数</a:t>
            </a:r>
            <a:b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網掛けが増加した都道府県（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都道府県）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D762FF9D-F52D-8F2A-E081-87795AF34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158228"/>
              </p:ext>
            </p:extLst>
          </p:nvPr>
        </p:nvGraphicFramePr>
        <p:xfrm>
          <a:off x="679320" y="875582"/>
          <a:ext cx="4093200" cy="570675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86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9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9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6348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順位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都道府県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zh-CN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取組済数</a:t>
                      </a:r>
                      <a:r>
                        <a:rPr kumimoji="1" lang="en-US" altLang="zh-CN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/</a:t>
                      </a:r>
                      <a:r>
                        <a:rPr kumimoji="1" lang="zh-CN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市区町村数</a:t>
                      </a:r>
                      <a:br>
                        <a:rPr kumimoji="1" lang="zh-CN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en-US" altLang="zh-CN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</a:t>
                      </a:r>
                      <a:r>
                        <a:rPr kumimoji="1" lang="zh-CN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増加数</a:t>
                      </a:r>
                      <a:r>
                        <a:rPr kumimoji="1" lang="en-US" altLang="zh-CN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市区町村取組率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(%)</a:t>
                      </a: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島根県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19/19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長崎県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21/21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633955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大分県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18/18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静岡県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35/35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100.0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524096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京都府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26/26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100.0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岐阜県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42/42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愛媛県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20/20</a:t>
                      </a:r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（↑ 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+1</a:t>
                      </a:r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100.0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長野県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77/77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福井県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17/17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石川県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19/19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705129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富山県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15/15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100.0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神奈川県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33/33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100.0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埼玉県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63/63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100.0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福島県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59/59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100.0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012044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宮城県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35/35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100.0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560129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青森県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40/40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100.0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17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奈良県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37/39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94.9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18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山口県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18/19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94.7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1614787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19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香川県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16/17</a:t>
                      </a:r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（↑ 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+2</a:t>
                      </a:r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94.1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徳島県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22/24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91.7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21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高知県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31/34</a:t>
                      </a:r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（↑ 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+11</a:t>
                      </a:r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91.2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433575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22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千葉県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48/54</a:t>
                      </a:r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（↑ 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+1</a:t>
                      </a:r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88.9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206344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23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三重県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25/29</a:t>
                      </a:r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（↑ 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+1</a:t>
                      </a:r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86.2</a:t>
                      </a: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417831"/>
                  </a:ext>
                </a:extLst>
              </a:tr>
              <a:tr h="215017"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24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福岡県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ja-JP" alt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51/60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43772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85.0</a:t>
                      </a: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046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>
          <a:xfrm>
            <a:off x="4544292" y="963147"/>
            <a:ext cx="5090519" cy="3240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/>
              <a:cs typeface="+mn-cs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760872" y="4314457"/>
            <a:ext cx="4873939" cy="2488914"/>
          </a:xfrm>
          <a:prstGeom prst="rect">
            <a:avLst/>
          </a:prstGeom>
          <a:solidFill>
            <a:srgbClr val="EBF6F9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/>
              <a:cs typeface="+mn-cs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87766" y="963147"/>
            <a:ext cx="4356805" cy="584022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/>
              <a:cs typeface="+mn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707204" y="6624757"/>
            <a:ext cx="366785" cy="20370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AC68E9-93AC-4EE7-A0E0-E98C161A901A}" type="slidenum">
              <a:rPr kumimoji="1" lang="ja-JP" altLang="en-US" sz="1015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01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+mn-cs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23218" y="99086"/>
            <a:ext cx="78655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4" rIns="91406" bIns="45704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kumimoji="1"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5pPr>
            <a:lvl6pPr marL="421884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6pPr>
            <a:lvl7pPr marL="843772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7pPr>
            <a:lvl8pPr marL="1265656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8pPr>
            <a:lvl9pPr marL="1687542" algn="ctr" fontAlgn="base">
              <a:spcBef>
                <a:spcPct val="0"/>
              </a:spcBef>
              <a:spcAft>
                <a:spcPct val="0"/>
              </a:spcAft>
              <a:defRPr kumimoji="1" sz="4062"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市区町村の人口規模別オープンデータ取組率・人口カバー率</a:t>
            </a:r>
          </a:p>
        </p:txBody>
      </p:sp>
      <p:sp>
        <p:nvSpPr>
          <p:cNvPr id="4" name="正方形/長方形 66"/>
          <p:cNvSpPr>
            <a:spLocks noChangeArrowheads="1"/>
          </p:cNvSpPr>
          <p:nvPr/>
        </p:nvSpPr>
        <p:spPr bwMode="auto">
          <a:xfrm>
            <a:off x="287766" y="963147"/>
            <a:ext cx="9321054" cy="473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 anchor="t"/>
          <a:lstStyle>
            <a:lvl1pPr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　オープンデータ取組率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（各分類における、総自治体数に対する取組済自治体数の割合）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66"/>
          <p:cNvSpPr>
            <a:spLocks noChangeArrowheads="1"/>
          </p:cNvSpPr>
          <p:nvPr/>
        </p:nvSpPr>
        <p:spPr bwMode="auto">
          <a:xfrm>
            <a:off x="4809214" y="4599057"/>
            <a:ext cx="2952000" cy="160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 anchor="t"/>
          <a:lstStyle>
            <a:lvl1pPr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　人口カバー率</a:t>
            </a: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（総人口に対する、取組済</a:t>
            </a:r>
            <a:b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自治体の人口合計の割合）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9" name="グラフ 18"/>
          <p:cNvGraphicFramePr>
            <a:graphicFrameLocks/>
          </p:cNvGraphicFramePr>
          <p:nvPr/>
        </p:nvGraphicFramePr>
        <p:xfrm>
          <a:off x="2190604" y="1709031"/>
          <a:ext cx="266378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円/楕円 19"/>
          <p:cNvSpPr/>
          <p:nvPr/>
        </p:nvSpPr>
        <p:spPr>
          <a:xfrm>
            <a:off x="3092033" y="2716838"/>
            <a:ext cx="856343" cy="81678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sp>
        <p:nvSpPr>
          <p:cNvPr id="30" name="正方形/長方形 66"/>
          <p:cNvSpPr>
            <a:spLocks noChangeArrowheads="1"/>
          </p:cNvSpPr>
          <p:nvPr/>
        </p:nvSpPr>
        <p:spPr bwMode="auto">
          <a:xfrm>
            <a:off x="124267" y="574117"/>
            <a:ext cx="9321054" cy="473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 anchor="t"/>
          <a:lstStyle>
            <a:lvl1pPr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●全国の市区町村を対象に集計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66"/>
          <p:cNvSpPr>
            <a:spLocks noChangeArrowheads="1"/>
          </p:cNvSpPr>
          <p:nvPr/>
        </p:nvSpPr>
        <p:spPr bwMode="auto">
          <a:xfrm>
            <a:off x="666536" y="1290383"/>
            <a:ext cx="3552128" cy="261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 anchor="t"/>
          <a:lstStyle>
            <a:lvl1pPr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令和５年</a:t>
            </a:r>
            <a:r>
              <a:rPr kumimoji="0" lang="en-US" altLang="ja-JP" sz="11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kumimoji="0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日時点の自治体取組状況を元に集計</a:t>
            </a:r>
            <a:endParaRPr kumimoji="0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66"/>
          <p:cNvSpPr>
            <a:spLocks noChangeArrowheads="1"/>
          </p:cNvSpPr>
          <p:nvPr/>
        </p:nvSpPr>
        <p:spPr bwMode="auto">
          <a:xfrm>
            <a:off x="4840485" y="5746709"/>
            <a:ext cx="3552128" cy="74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 anchor="t"/>
          <a:lstStyle>
            <a:lvl1pPr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令和５年</a:t>
            </a:r>
            <a:r>
              <a:rPr kumimoji="0" lang="en-US" altLang="ja-JP" sz="11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日時点の自治体取組状況と</a:t>
            </a:r>
            <a:endParaRPr kumimoji="0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kumimoji="0" lang="ja-JP" altLang="en-US" sz="11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年国勢調査結果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0" lang="ja-JP" altLang="en-US" sz="8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kumimoji="0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元に集計</a:t>
            </a:r>
            <a:endParaRPr kumimoji="0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66"/>
          <p:cNvSpPr>
            <a:spLocks noChangeArrowheads="1"/>
          </p:cNvSpPr>
          <p:nvPr/>
        </p:nvSpPr>
        <p:spPr bwMode="auto">
          <a:xfrm>
            <a:off x="669578" y="1474967"/>
            <a:ext cx="7911718" cy="505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2000" tIns="72000" rIns="72000" bIns="72000" anchor="t"/>
          <a:lstStyle>
            <a:lvl1pPr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大規模市・中規模市・小規模市・市町村の分類については、</a:t>
            </a:r>
            <a:r>
              <a:rPr kumimoji="0" lang="ja-JP" altLang="en-US" sz="110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kumimoji="0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年国勢調査結果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（令和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を利用</a:t>
            </a:r>
            <a:endParaRPr kumimoji="0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1" name="グラフ 30"/>
          <p:cNvGraphicFramePr>
            <a:graphicFrameLocks/>
          </p:cNvGraphicFramePr>
          <p:nvPr/>
        </p:nvGraphicFramePr>
        <p:xfrm>
          <a:off x="6805295" y="1547467"/>
          <a:ext cx="2944121" cy="2758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9" name="グラフ 38">
            <a:extLst>
              <a:ext uri="{FF2B5EF4-FFF2-40B4-BE49-F238E27FC236}">
                <a16:creationId xmlns:a16="http://schemas.microsoft.com/office/drawing/2014/main" id="{B202A5FB-8350-4073-B9B2-01DA7587738A}"/>
              </a:ext>
            </a:extLst>
          </p:cNvPr>
          <p:cNvGraphicFramePr>
            <a:graphicFrameLocks/>
          </p:cNvGraphicFramePr>
          <p:nvPr/>
        </p:nvGraphicFramePr>
        <p:xfrm>
          <a:off x="4620010" y="1631448"/>
          <a:ext cx="2817706" cy="2771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円/楕円 13"/>
          <p:cNvSpPr/>
          <p:nvPr/>
        </p:nvSpPr>
        <p:spPr>
          <a:xfrm>
            <a:off x="5738107" y="2779820"/>
            <a:ext cx="856343" cy="81678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graphicFrame>
        <p:nvGraphicFramePr>
          <p:cNvPr id="40" name="グラフ 39">
            <a:extLst>
              <a:ext uri="{FF2B5EF4-FFF2-40B4-BE49-F238E27FC236}">
                <a16:creationId xmlns:a16="http://schemas.microsoft.com/office/drawing/2014/main" id="{1C0A70A6-19EC-47C5-A852-B295B270A773}"/>
              </a:ext>
            </a:extLst>
          </p:cNvPr>
          <p:cNvGraphicFramePr>
            <a:graphicFrameLocks/>
          </p:cNvGraphicFramePr>
          <p:nvPr/>
        </p:nvGraphicFramePr>
        <p:xfrm>
          <a:off x="6817105" y="1631448"/>
          <a:ext cx="2817706" cy="2771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7" name="円/楕円 14"/>
          <p:cNvSpPr/>
          <p:nvPr/>
        </p:nvSpPr>
        <p:spPr>
          <a:xfrm>
            <a:off x="7797786" y="2750570"/>
            <a:ext cx="856343" cy="81678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graphicFrame>
        <p:nvGraphicFramePr>
          <p:cNvPr id="38" name="グラフ 37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/>
        </p:nvGraphicFramePr>
        <p:xfrm>
          <a:off x="131798" y="1825187"/>
          <a:ext cx="2587938" cy="2480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3" name="円/楕円 12"/>
          <p:cNvSpPr/>
          <p:nvPr/>
        </p:nvSpPr>
        <p:spPr>
          <a:xfrm>
            <a:off x="1047977" y="2708181"/>
            <a:ext cx="856343" cy="81678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sp>
        <p:nvSpPr>
          <p:cNvPr id="49" name="円/楕円 15"/>
          <p:cNvSpPr/>
          <p:nvPr/>
        </p:nvSpPr>
        <p:spPr>
          <a:xfrm>
            <a:off x="1140127" y="5205481"/>
            <a:ext cx="890367" cy="83785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93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sp>
        <p:nvSpPr>
          <p:cNvPr id="48" name="円/楕円 16">
            <a:extLst>
              <a:ext uri="{FF2B5EF4-FFF2-40B4-BE49-F238E27FC236}">
                <a16:creationId xmlns:a16="http://schemas.microsoft.com/office/drawing/2014/main" id="{1ED9D738-426F-40CB-B6D0-9671B6000B37}"/>
              </a:ext>
            </a:extLst>
          </p:cNvPr>
          <p:cNvSpPr/>
          <p:nvPr/>
        </p:nvSpPr>
        <p:spPr>
          <a:xfrm>
            <a:off x="3066757" y="5199265"/>
            <a:ext cx="856343" cy="81678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sp>
        <p:nvSpPr>
          <p:cNvPr id="53" name="円/楕円 17"/>
          <p:cNvSpPr/>
          <p:nvPr/>
        </p:nvSpPr>
        <p:spPr>
          <a:xfrm>
            <a:off x="8136932" y="5226552"/>
            <a:ext cx="856343" cy="816783"/>
          </a:xfrm>
          <a:prstGeom prst="ellipse">
            <a:avLst/>
          </a:prstGeom>
          <a:gradFill>
            <a:gsLst>
              <a:gs pos="0">
                <a:srgbClr val="92D050"/>
              </a:gs>
              <a:gs pos="3500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９</a:t>
            </a:r>
            <a:r>
              <a:rPr lang="en-US" altLang="ja-JP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</a:p>
        </p:txBody>
      </p:sp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00000000-0008-0000-05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4744252"/>
              </p:ext>
            </p:extLst>
          </p:nvPr>
        </p:nvGraphicFramePr>
        <p:xfrm>
          <a:off x="383468" y="4171943"/>
          <a:ext cx="2504363" cy="2689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00000000-0008-0000-05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0631241"/>
              </p:ext>
            </p:extLst>
          </p:nvPr>
        </p:nvGraphicFramePr>
        <p:xfrm>
          <a:off x="2304613" y="4166513"/>
          <a:ext cx="2316374" cy="2692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00000000-0008-0000-05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9984032"/>
              </p:ext>
            </p:extLst>
          </p:nvPr>
        </p:nvGraphicFramePr>
        <p:xfrm>
          <a:off x="7502638" y="4265644"/>
          <a:ext cx="2197095" cy="2576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2041216216"/>
      </p:ext>
    </p:extLst>
  </p:cSld>
  <p:clrMapOvr>
    <a:masterClrMapping/>
  </p:clrMapOvr>
</p:sld>
</file>

<file path=ppt/theme/theme1.xml><?xml version="1.0" encoding="utf-8"?>
<a:theme xmlns:a="http://schemas.openxmlformats.org/drawingml/2006/main" name="CIOマスタ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 algn="ctr">
          <a:noFill/>
          <a:miter lim="800000"/>
          <a:headEnd/>
          <a:tailEnd/>
        </a:ln>
        <a:effectLst/>
      </a:spPr>
      <a:bodyPr wrap="square" lIns="91406" tIns="45704" rIns="91406" bIns="45704" rtlCol="0">
        <a:spAutoFit/>
      </a:bodyPr>
      <a:lstStyle>
        <a:defPPr algn="l">
          <a:defRPr kumimoji="1" sz="1800" b="1" dirty="0" smtClean="0">
            <a:solidFill>
              <a:sysClr val="windowText" lastClr="00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IO室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 algn="ctr">
          <a:noFill/>
          <a:miter lim="800000"/>
          <a:headEnd/>
          <a:tailEnd/>
        </a:ln>
        <a:effectLst/>
      </a:spPr>
      <a:bodyPr wrap="none" lIns="91406" tIns="45704" rIns="91406" bIns="45704" rtlCol="0">
        <a:spAutoFit/>
      </a:bodyPr>
      <a:lstStyle>
        <a:defPPr>
          <a:defRPr kumimoji="1" b="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806</Words>
  <Application>Microsoft Office PowerPoint</Application>
  <PresentationFormat>A4 210 x 297 mm</PresentationFormat>
  <Paragraphs>312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HGS創英角ｺﾞｼｯｸUB</vt:lpstr>
      <vt:lpstr>HG丸ｺﾞｼｯｸM-PRO</vt:lpstr>
      <vt:lpstr>Meiryo UI</vt:lpstr>
      <vt:lpstr>メイリオ</vt:lpstr>
      <vt:lpstr>Yu Gothic</vt:lpstr>
      <vt:lpstr>Arial</vt:lpstr>
      <vt:lpstr>Calibri</vt:lpstr>
      <vt:lpstr>Wingdings</vt:lpstr>
      <vt:lpstr>CIOマスタ2</vt:lpstr>
      <vt:lpstr>CIO室テンプレート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2023-06-21T04:45:08Z</dcterms:created>
  <dcterms:modified xsi:type="dcterms:W3CDTF">2023-06-21T04:45:15Z</dcterms:modified>
</cp:coreProperties>
</file>