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48" r:id="rId1"/>
  </p:sldMasterIdLst>
  <p:notesMasterIdLst>
    <p:notesMasterId r:id="rId21"/>
  </p:notesMasterIdLst>
  <p:handoutMasterIdLst>
    <p:handoutMasterId r:id="rId22"/>
  </p:handoutMasterIdLst>
  <p:sldIdLst>
    <p:sldId id="266" r:id="rId2"/>
    <p:sldId id="267" r:id="rId3"/>
    <p:sldId id="268" r:id="rId4"/>
    <p:sldId id="283" r:id="rId5"/>
    <p:sldId id="269" r:id="rId6"/>
    <p:sldId id="284"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11AC51"/>
    <a:srgbClr val="1E50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E3434-2609-42B2-8842-8F01FAFE6E09}" v="7" dt="2022-10-06T09:44:15.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15" autoAdjust="0"/>
  </p:normalViewPr>
  <p:slideViewPr>
    <p:cSldViewPr snapToGrid="0">
      <p:cViewPr varScale="1">
        <p:scale>
          <a:sx n="118" d="100"/>
          <a:sy n="118" d="100"/>
        </p:scale>
        <p:origin x="1435"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CE066A2-80AD-43A2-A219-2EA363DE0E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0F1F566-E206-4497-A045-9748E4E54D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FB63DF-E160-42EB-8E2B-592BF8341029}" type="datetimeFigureOut">
              <a:rPr kumimoji="1" lang="ja-JP" altLang="en-US" smtClean="0"/>
              <a:t>2022/10/6</a:t>
            </a:fld>
            <a:endParaRPr kumimoji="1" lang="ja-JP" altLang="en-US"/>
          </a:p>
        </p:txBody>
      </p:sp>
      <p:sp>
        <p:nvSpPr>
          <p:cNvPr id="4" name="フッター プレースホルダー 3">
            <a:extLst>
              <a:ext uri="{FF2B5EF4-FFF2-40B4-BE49-F238E27FC236}">
                <a16:creationId xmlns:a16="http://schemas.microsoft.com/office/drawing/2014/main" id="{23837DE8-A473-4AF9-9810-C1A1D9F4FF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60060F2-222F-4090-A141-4BD7E4E554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D3E8D4-4D9A-4767-B4A8-F306926D80EE}" type="slidenum">
              <a:rPr kumimoji="1" lang="ja-JP" altLang="en-US" smtClean="0"/>
              <a:t>‹#›</a:t>
            </a:fld>
            <a:endParaRPr kumimoji="1" lang="ja-JP" altLang="en-US"/>
          </a:p>
        </p:txBody>
      </p:sp>
    </p:spTree>
    <p:extLst>
      <p:ext uri="{BB962C8B-B14F-4D97-AF65-F5344CB8AC3E}">
        <p14:creationId xmlns:p14="http://schemas.microsoft.com/office/powerpoint/2010/main" val="1449970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4164F-1AF4-4168-B424-02521B930000}" type="datetimeFigureOut">
              <a:rPr kumimoji="1" lang="ja-JP" altLang="en-US" smtClean="0"/>
              <a:t>2022/10/6</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69D58-0200-4E0D-8C47-F0B8749FCF3F}" type="slidenum">
              <a:rPr kumimoji="1" lang="ja-JP" altLang="en-US" smtClean="0"/>
              <a:t>‹#›</a:t>
            </a:fld>
            <a:endParaRPr kumimoji="1" lang="ja-JP" altLang="en-US"/>
          </a:p>
        </p:txBody>
      </p:sp>
    </p:spTree>
    <p:extLst>
      <p:ext uri="{BB962C8B-B14F-4D97-AF65-F5344CB8AC3E}">
        <p14:creationId xmlns:p14="http://schemas.microsoft.com/office/powerpoint/2010/main" val="30259525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842E95-3220-42D0-ADBD-4DD722CDA9C6}"/>
              </a:ext>
            </a:extLst>
          </p:cNvPr>
          <p:cNvSpPr>
            <a:spLocks noGrp="1"/>
          </p:cNvSpPr>
          <p:nvPr>
            <p:ph type="ctrTitle"/>
          </p:nvPr>
        </p:nvSpPr>
        <p:spPr>
          <a:xfrm>
            <a:off x="1100166" y="1725196"/>
            <a:ext cx="7705668" cy="1592744"/>
          </a:xfrm>
        </p:spPr>
        <p:txBody>
          <a:bodyPr anchor="b"/>
          <a:lstStyle>
            <a:lvl1pPr algn="l">
              <a:lnSpc>
                <a:spcPct val="100000"/>
              </a:lnSpc>
              <a:defRPr sz="4875" b="1">
                <a:latin typeface="Yu Gothic Medium" panose="020B0500000000000000" pitchFamily="34" charset="-128"/>
                <a:ea typeface="Yu Gothic Medium" panose="020B05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6AC1769-CAF8-471C-80F2-350AEAEA5029}"/>
              </a:ext>
            </a:extLst>
          </p:cNvPr>
          <p:cNvSpPr>
            <a:spLocks noGrp="1"/>
          </p:cNvSpPr>
          <p:nvPr>
            <p:ph type="subTitle" idx="1"/>
          </p:nvPr>
        </p:nvSpPr>
        <p:spPr>
          <a:xfrm>
            <a:off x="1208269" y="3571616"/>
            <a:ext cx="7597565" cy="885299"/>
          </a:xfrm>
        </p:spPr>
        <p:txBody>
          <a:bodyPr/>
          <a:lstStyle>
            <a:lvl1pPr marL="0" indent="0" algn="l">
              <a:buFont typeface="Arial" panose="020B0604020202020204" pitchFamily="34" charset="0"/>
              <a:buNone/>
              <a:defRPr sz="1950" b="0">
                <a:solidFill>
                  <a:schemeClr val="bg1">
                    <a:lumMod val="50000"/>
                  </a:schemeClr>
                </a:solidFill>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kumimoji="1" lang="ja-JP" altLang="en-US"/>
              <a:t>マスター サブタイトルの書式設定</a:t>
            </a:r>
            <a:endParaRPr kumimoji="1" lang="ja-JP" altLang="en-US" dirty="0"/>
          </a:p>
        </p:txBody>
      </p:sp>
      <p:pic>
        <p:nvPicPr>
          <p:cNvPr id="6" name="図 5" descr="ロゴ&#10;&#10;自動的に生成された説明">
            <a:extLst>
              <a:ext uri="{FF2B5EF4-FFF2-40B4-BE49-F238E27FC236}">
                <a16:creationId xmlns:a16="http://schemas.microsoft.com/office/drawing/2014/main" id="{039A5C5F-7649-46F9-BF69-CB67517E6EA6}"/>
              </a:ext>
            </a:extLst>
          </p:cNvPr>
          <p:cNvPicPr>
            <a:picLocks noChangeAspect="1"/>
          </p:cNvPicPr>
          <p:nvPr userDrawn="1"/>
        </p:nvPicPr>
        <p:blipFill>
          <a:blip r:embed="rId2"/>
          <a:stretch>
            <a:fillRect/>
          </a:stretch>
        </p:blipFill>
        <p:spPr>
          <a:xfrm>
            <a:off x="1018645" y="4658934"/>
            <a:ext cx="2915021" cy="944604"/>
          </a:xfrm>
          <a:prstGeom prst="rect">
            <a:avLst/>
          </a:prstGeom>
        </p:spPr>
      </p:pic>
    </p:spTree>
    <p:extLst>
      <p:ext uri="{BB962C8B-B14F-4D97-AF65-F5344CB8AC3E}">
        <p14:creationId xmlns:p14="http://schemas.microsoft.com/office/powerpoint/2010/main" val="137298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セクションタイトル">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0BB1C74-900B-433F-890C-085C1B5AD068}"/>
              </a:ext>
            </a:extLst>
          </p:cNvPr>
          <p:cNvSpPr>
            <a:spLocks noGrp="1"/>
          </p:cNvSpPr>
          <p:nvPr>
            <p:ph type="body" idx="1"/>
          </p:nvPr>
        </p:nvSpPr>
        <p:spPr>
          <a:xfrm>
            <a:off x="780568" y="3607309"/>
            <a:ext cx="8439235" cy="702565"/>
          </a:xfrm>
        </p:spPr>
        <p:txBody>
          <a:bodyPr/>
          <a:lstStyle>
            <a:lvl1pPr marL="0" indent="0">
              <a:buNone/>
              <a:defRPr sz="1950">
                <a:solidFill>
                  <a:schemeClr val="bg1">
                    <a:lumMod val="50000"/>
                  </a:schemeClr>
                </a:solidFill>
              </a:defRPr>
            </a:lvl1pPr>
            <a:lvl2pPr marL="371464" indent="0">
              <a:buNone/>
              <a:defRPr sz="1625">
                <a:solidFill>
                  <a:schemeClr val="tx1">
                    <a:tint val="75000"/>
                  </a:schemeClr>
                </a:solidFill>
              </a:defRPr>
            </a:lvl2pPr>
            <a:lvl3pPr marL="742927" indent="0">
              <a:buNone/>
              <a:defRPr sz="1462">
                <a:solidFill>
                  <a:schemeClr val="tx1">
                    <a:tint val="75000"/>
                  </a:schemeClr>
                </a:solidFill>
              </a:defRPr>
            </a:lvl3pPr>
            <a:lvl4pPr marL="1114391" indent="0">
              <a:buNone/>
              <a:defRPr sz="1300">
                <a:solidFill>
                  <a:schemeClr val="tx1">
                    <a:tint val="75000"/>
                  </a:schemeClr>
                </a:solidFill>
              </a:defRPr>
            </a:lvl4pPr>
            <a:lvl5pPr marL="1485854" indent="0">
              <a:buNone/>
              <a:defRPr sz="1300">
                <a:solidFill>
                  <a:schemeClr val="tx1">
                    <a:tint val="75000"/>
                  </a:schemeClr>
                </a:solidFill>
              </a:defRPr>
            </a:lvl5pPr>
            <a:lvl6pPr marL="1857318" indent="0">
              <a:buNone/>
              <a:defRPr sz="1300">
                <a:solidFill>
                  <a:schemeClr val="tx1">
                    <a:tint val="75000"/>
                  </a:schemeClr>
                </a:solidFill>
              </a:defRPr>
            </a:lvl6pPr>
            <a:lvl7pPr marL="2228781" indent="0">
              <a:buNone/>
              <a:defRPr sz="1300">
                <a:solidFill>
                  <a:schemeClr val="tx1">
                    <a:tint val="75000"/>
                  </a:schemeClr>
                </a:solidFill>
              </a:defRPr>
            </a:lvl7pPr>
            <a:lvl8pPr marL="2600245" indent="0">
              <a:buNone/>
              <a:defRPr sz="1300">
                <a:solidFill>
                  <a:schemeClr val="tx1">
                    <a:tint val="75000"/>
                  </a:schemeClr>
                </a:solidFill>
              </a:defRPr>
            </a:lvl8pPr>
            <a:lvl9pPr marL="2971709" indent="0">
              <a:buNone/>
              <a:defRPr sz="1300">
                <a:solidFill>
                  <a:schemeClr val="tx1">
                    <a:tint val="75000"/>
                  </a:schemeClr>
                </a:solidFill>
              </a:defRPr>
            </a:lvl9pPr>
          </a:lstStyle>
          <a:p>
            <a:pPr lvl="0"/>
            <a:r>
              <a:rPr kumimoji="1" lang="ja-JP" altLang="en-US"/>
              <a:t>マスター テキストの書式設定</a:t>
            </a:r>
          </a:p>
        </p:txBody>
      </p:sp>
      <p:sp>
        <p:nvSpPr>
          <p:cNvPr id="8" name="スライド番号プレースホルダー 7">
            <a:extLst>
              <a:ext uri="{FF2B5EF4-FFF2-40B4-BE49-F238E27FC236}">
                <a16:creationId xmlns:a16="http://schemas.microsoft.com/office/drawing/2014/main" id="{6492E362-A3DC-437E-BF84-EA28136E2F78}"/>
              </a:ext>
            </a:extLst>
          </p:cNvPr>
          <p:cNvSpPr>
            <a:spLocks noGrp="1"/>
          </p:cNvSpPr>
          <p:nvPr>
            <p:ph type="sldNum" sz="quarter" idx="10"/>
          </p:nvPr>
        </p:nvSpPr>
        <p:spPr/>
        <p:txBody>
          <a:bodyPr/>
          <a:lstStyle>
            <a:lvl1pPr>
              <a:defRPr b="0"/>
            </a:lvl1pPr>
          </a:lstStyle>
          <a:p>
            <a:fld id="{DFD4F317-19D0-4848-B5EB-5B174DBE8CF9}" type="slidenum">
              <a:rPr lang="ja-JP" altLang="en-US" smtClean="0"/>
              <a:pPr/>
              <a:t>‹#›</a:t>
            </a:fld>
            <a:endParaRPr lang="ja-JP" altLang="en-US"/>
          </a:p>
        </p:txBody>
      </p:sp>
      <p:sp>
        <p:nvSpPr>
          <p:cNvPr id="12" name="四角形: 角を丸くする 11">
            <a:extLst>
              <a:ext uri="{FF2B5EF4-FFF2-40B4-BE49-F238E27FC236}">
                <a16:creationId xmlns:a16="http://schemas.microsoft.com/office/drawing/2014/main" id="{43627A73-0747-4D72-B2BD-4AAA11DE0439}"/>
              </a:ext>
            </a:extLst>
          </p:cNvPr>
          <p:cNvSpPr/>
          <p:nvPr userDrawn="1"/>
        </p:nvSpPr>
        <p:spPr>
          <a:xfrm flipH="1" flipV="1">
            <a:off x="-71950" y="2999808"/>
            <a:ext cx="351000" cy="72000"/>
          </a:xfrm>
          <a:prstGeom prst="roundRect">
            <a:avLst>
              <a:gd name="adj" fmla="val 50000"/>
            </a:avLst>
          </a:prstGeom>
          <a:solidFill>
            <a:srgbClr val="11A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2" dirty="0"/>
          </a:p>
        </p:txBody>
      </p:sp>
      <p:sp>
        <p:nvSpPr>
          <p:cNvPr id="14" name="タイトル 13">
            <a:extLst>
              <a:ext uri="{FF2B5EF4-FFF2-40B4-BE49-F238E27FC236}">
                <a16:creationId xmlns:a16="http://schemas.microsoft.com/office/drawing/2014/main" id="{61A0D176-8CFC-4AF5-8C87-029AD308E19B}"/>
              </a:ext>
            </a:extLst>
          </p:cNvPr>
          <p:cNvSpPr>
            <a:spLocks noGrp="1"/>
          </p:cNvSpPr>
          <p:nvPr>
            <p:ph type="title"/>
          </p:nvPr>
        </p:nvSpPr>
        <p:spPr>
          <a:xfrm>
            <a:off x="681038" y="2741882"/>
            <a:ext cx="8543925" cy="587853"/>
          </a:xfrm>
        </p:spPr>
        <p:txBody>
          <a:bodyPr/>
          <a:lstStyle/>
          <a:p>
            <a:r>
              <a:rPr kumimoji="1" lang="ja-JP" altLang="en-US"/>
              <a:t>マスター タイトルの書式設定</a:t>
            </a:r>
          </a:p>
        </p:txBody>
      </p:sp>
    </p:spTree>
    <p:extLst>
      <p:ext uri="{BB962C8B-B14F-4D97-AF65-F5344CB8AC3E}">
        <p14:creationId xmlns:p14="http://schemas.microsoft.com/office/powerpoint/2010/main" val="41220774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4732648-477B-4A43-9D46-DAE92109370E}"/>
              </a:ext>
            </a:extLst>
          </p:cNvPr>
          <p:cNvSpPr>
            <a:spLocks noGrp="1"/>
          </p:cNvSpPr>
          <p:nvPr>
            <p:ph idx="1"/>
          </p:nvPr>
        </p:nvSpPr>
        <p:spPr>
          <a:xfrm>
            <a:off x="681038" y="1371241"/>
            <a:ext cx="8543925" cy="481599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四角形: 角を丸くする 9">
            <a:extLst>
              <a:ext uri="{FF2B5EF4-FFF2-40B4-BE49-F238E27FC236}">
                <a16:creationId xmlns:a16="http://schemas.microsoft.com/office/drawing/2014/main" id="{289409F8-EA45-418E-82BE-AC3F77EFB8EA}"/>
              </a:ext>
            </a:extLst>
          </p:cNvPr>
          <p:cNvSpPr/>
          <p:nvPr userDrawn="1"/>
        </p:nvSpPr>
        <p:spPr>
          <a:xfrm flipH="1" flipV="1">
            <a:off x="-71950" y="779126"/>
            <a:ext cx="351000" cy="72000"/>
          </a:xfrm>
          <a:prstGeom prst="roundRect">
            <a:avLst>
              <a:gd name="adj" fmla="val 50000"/>
            </a:avLst>
          </a:prstGeom>
          <a:solidFill>
            <a:srgbClr val="1E5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2" dirty="0"/>
          </a:p>
        </p:txBody>
      </p:sp>
      <p:sp>
        <p:nvSpPr>
          <p:cNvPr id="13" name="タイトル 12">
            <a:extLst>
              <a:ext uri="{FF2B5EF4-FFF2-40B4-BE49-F238E27FC236}">
                <a16:creationId xmlns:a16="http://schemas.microsoft.com/office/drawing/2014/main" id="{380D5B96-5C60-4A67-AFCD-B21CB4FAEA04}"/>
              </a:ext>
            </a:extLst>
          </p:cNvPr>
          <p:cNvSpPr>
            <a:spLocks noGrp="1"/>
          </p:cNvSpPr>
          <p:nvPr>
            <p:ph type="title"/>
          </p:nvPr>
        </p:nvSpPr>
        <p:spPr/>
        <p:txBody>
          <a:bodyPr/>
          <a:lstStyle/>
          <a:p>
            <a:r>
              <a:rPr kumimoji="1" lang="ja-JP" altLang="en-US"/>
              <a:t>マスター タイトルの書式設定</a:t>
            </a:r>
          </a:p>
        </p:txBody>
      </p:sp>
      <p:sp>
        <p:nvSpPr>
          <p:cNvPr id="16" name="スライド番号プレースホルダー 5">
            <a:extLst>
              <a:ext uri="{FF2B5EF4-FFF2-40B4-BE49-F238E27FC236}">
                <a16:creationId xmlns:a16="http://schemas.microsoft.com/office/drawing/2014/main" id="{9D4168DF-F529-4E13-8BE3-CA221CFEC4AA}"/>
              </a:ext>
            </a:extLst>
          </p:cNvPr>
          <p:cNvSpPr>
            <a:spLocks noGrp="1"/>
          </p:cNvSpPr>
          <p:nvPr>
            <p:ph type="sldNum" sz="quarter" idx="4"/>
          </p:nvPr>
        </p:nvSpPr>
        <p:spPr>
          <a:xfrm>
            <a:off x="7290126" y="6321266"/>
            <a:ext cx="2228850" cy="365125"/>
          </a:xfrm>
          <a:prstGeom prst="rect">
            <a:avLst/>
          </a:prstGeom>
        </p:spPr>
        <p:txBody>
          <a:bodyPr vert="horz" lIns="91440" tIns="45720" rIns="91440" bIns="45720" rtlCol="0" anchor="ctr"/>
          <a:lstStyle>
            <a:lvl1pPr algn="r">
              <a:defRPr sz="1137" b="0">
                <a:solidFill>
                  <a:schemeClr val="bg1">
                    <a:lumMod val="50000"/>
                  </a:schemeClr>
                </a:solidFill>
                <a:latin typeface="+mj-lt"/>
              </a:defRPr>
            </a:lvl1pPr>
          </a:lstStyle>
          <a:p>
            <a:fld id="{DFD4F317-19D0-4848-B5EB-5B174DBE8CF9}" type="slidenum">
              <a:rPr lang="ja-JP" altLang="en-US" smtClean="0"/>
              <a:pPr/>
              <a:t>‹#›</a:t>
            </a:fld>
            <a:endParaRPr lang="ja-JP" altLang="en-US"/>
          </a:p>
        </p:txBody>
      </p:sp>
    </p:spTree>
    <p:extLst>
      <p:ext uri="{BB962C8B-B14F-4D97-AF65-F5344CB8AC3E}">
        <p14:creationId xmlns:p14="http://schemas.microsoft.com/office/powerpoint/2010/main" val="246171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サマリ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4C7E0D-74A9-4B86-AB69-599D176FF025}"/>
              </a:ext>
            </a:extLst>
          </p:cNvPr>
          <p:cNvSpPr>
            <a:spLocks noGrp="1"/>
          </p:cNvSpPr>
          <p:nvPr>
            <p:ph type="title"/>
          </p:nvPr>
        </p:nvSpPr>
        <p:spPr/>
        <p:txBody>
          <a:bodyPr/>
          <a:lstStyle/>
          <a:p>
            <a:r>
              <a:rPr kumimoji="1" lang="ja-JP" altLang="en-US"/>
              <a:t>マスター タイトルの書式設定</a:t>
            </a:r>
          </a:p>
        </p:txBody>
      </p:sp>
      <p:sp>
        <p:nvSpPr>
          <p:cNvPr id="3" name="スライド番号プレースホルダー 2">
            <a:extLst>
              <a:ext uri="{FF2B5EF4-FFF2-40B4-BE49-F238E27FC236}">
                <a16:creationId xmlns:a16="http://schemas.microsoft.com/office/drawing/2014/main" id="{EB0139A8-CC9E-4532-A515-254A86699D6F}"/>
              </a:ext>
            </a:extLst>
          </p:cNvPr>
          <p:cNvSpPr>
            <a:spLocks noGrp="1"/>
          </p:cNvSpPr>
          <p:nvPr>
            <p:ph type="sldNum" sz="quarter" idx="10"/>
          </p:nvPr>
        </p:nvSpPr>
        <p:spPr/>
        <p:txBody>
          <a:bodyPr/>
          <a:lstStyle/>
          <a:p>
            <a:fld id="{DFD4F317-19D0-4848-B5EB-5B174DBE8CF9}" type="slidenum">
              <a:rPr lang="ja-JP" altLang="en-US" smtClean="0"/>
              <a:pPr/>
              <a:t>‹#›</a:t>
            </a:fld>
            <a:endParaRPr lang="ja-JP" altLang="en-US"/>
          </a:p>
        </p:txBody>
      </p:sp>
      <p:sp>
        <p:nvSpPr>
          <p:cNvPr id="5" name="コンテンツ プレースホルダー 4">
            <a:extLst>
              <a:ext uri="{FF2B5EF4-FFF2-40B4-BE49-F238E27FC236}">
                <a16:creationId xmlns:a16="http://schemas.microsoft.com/office/drawing/2014/main" id="{8206B1B8-1AF3-434B-8280-C73033673391}"/>
              </a:ext>
            </a:extLst>
          </p:cNvPr>
          <p:cNvSpPr>
            <a:spLocks noGrp="1"/>
          </p:cNvSpPr>
          <p:nvPr>
            <p:ph sz="quarter" idx="11"/>
          </p:nvPr>
        </p:nvSpPr>
        <p:spPr>
          <a:xfrm>
            <a:off x="681039" y="1333179"/>
            <a:ext cx="8543925" cy="1858852"/>
          </a:xfrm>
          <a:solidFill>
            <a:schemeClr val="bg1">
              <a:lumMod val="95000"/>
            </a:schemeClr>
          </a:solidFill>
          <a:ln>
            <a:noFill/>
          </a:ln>
        </p:spPr>
        <p:txBody>
          <a:bodyPr lIns="360000" tIns="216000" rIns="360000" bIns="216000" anchor="t" anchorCtr="0">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プレースホルダー 6">
            <a:extLst>
              <a:ext uri="{FF2B5EF4-FFF2-40B4-BE49-F238E27FC236}">
                <a16:creationId xmlns:a16="http://schemas.microsoft.com/office/drawing/2014/main" id="{D79A32D3-134A-4CE3-A056-4DF21D27B02B}"/>
              </a:ext>
            </a:extLst>
          </p:cNvPr>
          <p:cNvSpPr>
            <a:spLocks noGrp="1"/>
          </p:cNvSpPr>
          <p:nvPr>
            <p:ph type="body" sz="quarter" idx="12"/>
          </p:nvPr>
        </p:nvSpPr>
        <p:spPr>
          <a:xfrm>
            <a:off x="681038" y="3341714"/>
            <a:ext cx="8543925" cy="2809704"/>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四角形: 角を丸くする 5">
            <a:extLst>
              <a:ext uri="{FF2B5EF4-FFF2-40B4-BE49-F238E27FC236}">
                <a16:creationId xmlns:a16="http://schemas.microsoft.com/office/drawing/2014/main" id="{2C5074BC-E1F6-41F5-AA0E-167124EC1255}"/>
              </a:ext>
            </a:extLst>
          </p:cNvPr>
          <p:cNvSpPr/>
          <p:nvPr userDrawn="1"/>
        </p:nvSpPr>
        <p:spPr>
          <a:xfrm flipH="1" flipV="1">
            <a:off x="-71950" y="779126"/>
            <a:ext cx="351000" cy="72000"/>
          </a:xfrm>
          <a:prstGeom prst="roundRect">
            <a:avLst>
              <a:gd name="adj" fmla="val 50000"/>
            </a:avLst>
          </a:prstGeom>
          <a:solidFill>
            <a:srgbClr val="1E5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2" dirty="0"/>
          </a:p>
        </p:txBody>
      </p:sp>
    </p:spTree>
    <p:extLst>
      <p:ext uri="{BB962C8B-B14F-4D97-AF65-F5344CB8AC3E}">
        <p14:creationId xmlns:p14="http://schemas.microsoft.com/office/powerpoint/2010/main" val="148942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ロゴのみ">
    <p:spTree>
      <p:nvGrpSpPr>
        <p:cNvPr id="1" name=""/>
        <p:cNvGrpSpPr/>
        <p:nvPr/>
      </p:nvGrpSpPr>
      <p:grpSpPr>
        <a:xfrm>
          <a:off x="0" y="0"/>
          <a:ext cx="0" cy="0"/>
          <a:chOff x="0" y="0"/>
          <a:chExt cx="0" cy="0"/>
        </a:xfrm>
      </p:grpSpPr>
      <p:pic>
        <p:nvPicPr>
          <p:cNvPr id="4" name="図 3" descr="ロゴ&#10;&#10;自動的に生成された説明">
            <a:extLst>
              <a:ext uri="{FF2B5EF4-FFF2-40B4-BE49-F238E27FC236}">
                <a16:creationId xmlns:a16="http://schemas.microsoft.com/office/drawing/2014/main" id="{CE5FD01F-C2F8-4606-BFD3-25127B534B0C}"/>
              </a:ext>
            </a:extLst>
          </p:cNvPr>
          <p:cNvPicPr>
            <a:picLocks noChangeAspect="1"/>
          </p:cNvPicPr>
          <p:nvPr userDrawn="1"/>
        </p:nvPicPr>
        <p:blipFill>
          <a:blip r:embed="rId2"/>
          <a:stretch>
            <a:fillRect/>
          </a:stretch>
        </p:blipFill>
        <p:spPr>
          <a:xfrm>
            <a:off x="3055189" y="2814020"/>
            <a:ext cx="3795623" cy="1229960"/>
          </a:xfrm>
          <a:prstGeom prst="rect">
            <a:avLst/>
          </a:prstGeom>
        </p:spPr>
      </p:pic>
    </p:spTree>
    <p:extLst>
      <p:ext uri="{BB962C8B-B14F-4D97-AF65-F5344CB8AC3E}">
        <p14:creationId xmlns:p14="http://schemas.microsoft.com/office/powerpoint/2010/main" val="31097708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397C095-A7F2-4984-ACC5-C9562C920942}"/>
              </a:ext>
            </a:extLst>
          </p:cNvPr>
          <p:cNvSpPr>
            <a:spLocks noGrp="1"/>
          </p:cNvSpPr>
          <p:nvPr>
            <p:ph type="title"/>
          </p:nvPr>
        </p:nvSpPr>
        <p:spPr>
          <a:xfrm>
            <a:off x="681038" y="521198"/>
            <a:ext cx="8543925" cy="587853"/>
          </a:xfrm>
          <a:prstGeom prst="rect">
            <a:avLst/>
          </a:prstGeom>
        </p:spPr>
        <p:txBody>
          <a:bodyPr vert="horz" lIns="91440" tIns="45720" rIns="91440" bIns="4572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CBA1709-158A-4617-99E8-415D5F793D73}"/>
              </a:ext>
            </a:extLst>
          </p:cNvPr>
          <p:cNvSpPr>
            <a:spLocks noGrp="1"/>
          </p:cNvSpPr>
          <p:nvPr>
            <p:ph type="body" idx="1"/>
          </p:nvPr>
        </p:nvSpPr>
        <p:spPr>
          <a:xfrm>
            <a:off x="681038" y="1362076"/>
            <a:ext cx="8543925" cy="481488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9492E267-AC6E-4FB1-BD93-F966F906C2AE}"/>
              </a:ext>
            </a:extLst>
          </p:cNvPr>
          <p:cNvSpPr>
            <a:spLocks noGrp="1"/>
          </p:cNvSpPr>
          <p:nvPr>
            <p:ph type="sldNum" sz="quarter" idx="4"/>
          </p:nvPr>
        </p:nvSpPr>
        <p:spPr>
          <a:xfrm>
            <a:off x="7290126" y="6321266"/>
            <a:ext cx="2228850" cy="365125"/>
          </a:xfrm>
          <a:prstGeom prst="rect">
            <a:avLst/>
          </a:prstGeom>
        </p:spPr>
        <p:txBody>
          <a:bodyPr vert="horz" lIns="91440" tIns="45720" rIns="91440" bIns="45720" rtlCol="0" anchor="ctr"/>
          <a:lstStyle>
            <a:lvl1pPr algn="r">
              <a:defRPr sz="1137" b="0">
                <a:solidFill>
                  <a:schemeClr val="bg1">
                    <a:lumMod val="50000"/>
                  </a:schemeClr>
                </a:solidFill>
                <a:latin typeface="+mj-lt"/>
              </a:defRPr>
            </a:lvl1pPr>
          </a:lstStyle>
          <a:p>
            <a:fld id="{DFD4F317-19D0-4848-B5EB-5B174DBE8CF9}" type="slidenum">
              <a:rPr lang="ja-JP" altLang="en-US" smtClean="0"/>
              <a:pPr/>
              <a:t>‹#›</a:t>
            </a:fld>
            <a:endParaRPr lang="ja-JP" altLang="en-US"/>
          </a:p>
        </p:txBody>
      </p:sp>
    </p:spTree>
    <p:extLst>
      <p:ext uri="{BB962C8B-B14F-4D97-AF65-F5344CB8AC3E}">
        <p14:creationId xmlns:p14="http://schemas.microsoft.com/office/powerpoint/2010/main" val="33845161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9" r:id="rId4"/>
    <p:sldLayoutId id="2147483658" r:id="rId5"/>
  </p:sldLayoutIdLst>
  <p:hf hdr="0" ftr="0" dt="0"/>
  <p:txStyles>
    <p:titleStyle>
      <a:lvl1pPr algn="l" defTabSz="742927" rtl="0" eaLnBrk="1" latinLnBrk="0" hangingPunct="1">
        <a:lnSpc>
          <a:spcPct val="90000"/>
        </a:lnSpc>
        <a:spcBef>
          <a:spcPct val="0"/>
        </a:spcBef>
        <a:buNone/>
        <a:defRPr kumimoji="1" sz="3575" b="1" kern="1200">
          <a:solidFill>
            <a:schemeClr val="tx1"/>
          </a:solidFill>
          <a:latin typeface="+mj-lt"/>
          <a:ea typeface="+mj-ea"/>
          <a:cs typeface="+mj-cs"/>
        </a:defRPr>
      </a:lvl1pPr>
    </p:titleStyle>
    <p:bodyStyle>
      <a:lvl1pPr marL="185732" indent="-185732" algn="l" defTabSz="742927" rtl="0" eaLnBrk="1" latinLnBrk="0" hangingPunct="1">
        <a:lnSpc>
          <a:spcPct val="90000"/>
        </a:lnSpc>
        <a:spcBef>
          <a:spcPts val="812"/>
        </a:spcBef>
        <a:buFont typeface="Arial" panose="020B0604020202020204" pitchFamily="34" charset="0"/>
        <a:buChar char="•"/>
        <a:defRPr kumimoji="1" sz="2275" kern="1200">
          <a:solidFill>
            <a:schemeClr val="tx1"/>
          </a:solidFill>
          <a:latin typeface="+mn-lt"/>
          <a:ea typeface="+mn-ea"/>
          <a:cs typeface="+mn-cs"/>
        </a:defRPr>
      </a:lvl1pPr>
      <a:lvl2pPr marL="557195" indent="-185732" algn="l" defTabSz="742927"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59" indent="-185732" algn="l" defTabSz="742927"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22"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4pPr>
      <a:lvl5pPr marL="1671586"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5pPr>
      <a:lvl6pPr marL="2043050"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6pPr>
      <a:lvl7pPr marL="2414513"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7pPr>
      <a:lvl8pPr marL="2785977"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8pPr>
      <a:lvl9pPr marL="3157440"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9pPr>
    </p:bodyStyle>
    <p:otherStyle>
      <a:defPPr>
        <a:defRPr lang="ja-JP"/>
      </a:defPPr>
      <a:lvl1pPr marL="0" algn="l" defTabSz="742927" rtl="0" eaLnBrk="1" latinLnBrk="0" hangingPunct="1">
        <a:defRPr kumimoji="1" sz="1462" kern="1200">
          <a:solidFill>
            <a:schemeClr val="tx1"/>
          </a:solidFill>
          <a:latin typeface="+mn-lt"/>
          <a:ea typeface="+mn-ea"/>
          <a:cs typeface="+mn-cs"/>
        </a:defRPr>
      </a:lvl1pPr>
      <a:lvl2pPr marL="371464" algn="l" defTabSz="742927" rtl="0" eaLnBrk="1" latinLnBrk="0" hangingPunct="1">
        <a:defRPr kumimoji="1" sz="1462" kern="1200">
          <a:solidFill>
            <a:schemeClr val="tx1"/>
          </a:solidFill>
          <a:latin typeface="+mn-lt"/>
          <a:ea typeface="+mn-ea"/>
          <a:cs typeface="+mn-cs"/>
        </a:defRPr>
      </a:lvl2pPr>
      <a:lvl3pPr marL="742927" algn="l" defTabSz="742927" rtl="0" eaLnBrk="1" latinLnBrk="0" hangingPunct="1">
        <a:defRPr kumimoji="1" sz="1462" kern="1200">
          <a:solidFill>
            <a:schemeClr val="tx1"/>
          </a:solidFill>
          <a:latin typeface="+mn-lt"/>
          <a:ea typeface="+mn-ea"/>
          <a:cs typeface="+mn-cs"/>
        </a:defRPr>
      </a:lvl3pPr>
      <a:lvl4pPr marL="1114391" algn="l" defTabSz="742927" rtl="0" eaLnBrk="1" latinLnBrk="0" hangingPunct="1">
        <a:defRPr kumimoji="1" sz="1462" kern="1200">
          <a:solidFill>
            <a:schemeClr val="tx1"/>
          </a:solidFill>
          <a:latin typeface="+mn-lt"/>
          <a:ea typeface="+mn-ea"/>
          <a:cs typeface="+mn-cs"/>
        </a:defRPr>
      </a:lvl4pPr>
      <a:lvl5pPr marL="1485854" algn="l" defTabSz="742927" rtl="0" eaLnBrk="1" latinLnBrk="0" hangingPunct="1">
        <a:defRPr kumimoji="1" sz="1462" kern="1200">
          <a:solidFill>
            <a:schemeClr val="tx1"/>
          </a:solidFill>
          <a:latin typeface="+mn-lt"/>
          <a:ea typeface="+mn-ea"/>
          <a:cs typeface="+mn-cs"/>
        </a:defRPr>
      </a:lvl5pPr>
      <a:lvl6pPr marL="1857318" algn="l" defTabSz="742927" rtl="0" eaLnBrk="1" latinLnBrk="0" hangingPunct="1">
        <a:defRPr kumimoji="1" sz="1462" kern="1200">
          <a:solidFill>
            <a:schemeClr val="tx1"/>
          </a:solidFill>
          <a:latin typeface="+mn-lt"/>
          <a:ea typeface="+mn-ea"/>
          <a:cs typeface="+mn-cs"/>
        </a:defRPr>
      </a:lvl6pPr>
      <a:lvl7pPr marL="2228781" algn="l" defTabSz="742927" rtl="0" eaLnBrk="1" latinLnBrk="0" hangingPunct="1">
        <a:defRPr kumimoji="1" sz="1462" kern="1200">
          <a:solidFill>
            <a:schemeClr val="tx1"/>
          </a:solidFill>
          <a:latin typeface="+mn-lt"/>
          <a:ea typeface="+mn-ea"/>
          <a:cs typeface="+mn-cs"/>
        </a:defRPr>
      </a:lvl7pPr>
      <a:lvl8pPr marL="2600245" algn="l" defTabSz="742927" rtl="0" eaLnBrk="1" latinLnBrk="0" hangingPunct="1">
        <a:defRPr kumimoji="1" sz="1462" kern="1200">
          <a:solidFill>
            <a:schemeClr val="tx1"/>
          </a:solidFill>
          <a:latin typeface="+mn-lt"/>
          <a:ea typeface="+mn-ea"/>
          <a:cs typeface="+mn-cs"/>
        </a:defRPr>
      </a:lvl8pPr>
      <a:lvl9pPr marL="2971709" algn="l" defTabSz="742927" rtl="0" eaLnBrk="1" latinLnBrk="0" hangingPunct="1">
        <a:defRPr kumimoji="1"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hyperlink" Target="https://www.jorudan.co.jp/ikikata/" TargetMode="External"/><Relationship Id="rId3" Type="http://schemas.openxmlformats.org/officeDocument/2006/relationships/hyperlink" Target="https://emg.yahoo.co.jp/" TargetMode="External"/><Relationship Id="rId7" Type="http://schemas.openxmlformats.org/officeDocument/2006/relationships/hyperlink" Target="https://livejapan.com/" TargetMode="Externa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slide" Target="slide7.xml"/><Relationship Id="rId16" Type="http://schemas.openxmlformats.org/officeDocument/2006/relationships/slide" Target="slide17.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hyperlink" Target="https://www.enjoytokyo.jp/" TargetMode="External"/><Relationship Id="rId5" Type="http://schemas.openxmlformats.org/officeDocument/2006/relationships/hyperlink" Target="https://map.yahoo.co.jp/promo/" TargetMode="External"/><Relationship Id="rId15" Type="http://schemas.openxmlformats.org/officeDocument/2006/relationships/slide" Target="slide16.xml"/><Relationship Id="rId10" Type="http://schemas.openxmlformats.org/officeDocument/2006/relationships/slide" Target="slide11.xml"/><Relationship Id="rId4" Type="http://schemas.openxmlformats.org/officeDocument/2006/relationships/slide" Target="slide8.xml"/><Relationship Id="rId9" Type="http://schemas.openxmlformats.org/officeDocument/2006/relationships/hyperlink" Target="https://pro.gnavi.co.jp/" TargetMode="External"/><Relationship Id="rId1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hyperlink" Target="https://national-government.esrij.com/" TargetMode="External"/><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www.navitime.co.jp/" TargetMode="External"/><Relationship Id="rId13" Type="http://schemas.openxmlformats.org/officeDocument/2006/relationships/hyperlink" Target="https://www.city.fukuoka.lg.jp/kyoiku-iinkai/kenko/child/kyushoku/line_syogakko_kondate.html" TargetMode="External"/><Relationship Id="rId3" Type="http://schemas.openxmlformats.org/officeDocument/2006/relationships/hyperlink" Target="https://www.gnavi.co.jp/" TargetMode="External"/><Relationship Id="rId7" Type="http://schemas.openxmlformats.org/officeDocument/2006/relationships/hyperlink" Target="https://ekitan.com/" TargetMode="External"/><Relationship Id="rId12"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hyperlink" Target="https://apps.apple.com/jp/app/id463431091" TargetMode="External"/><Relationship Id="rId11" Type="http://schemas.openxmlformats.org/officeDocument/2006/relationships/hyperlink" Target="https://www.jorudan.co.jp/ikikata/" TargetMode="External"/><Relationship Id="rId5" Type="http://schemas.openxmlformats.org/officeDocument/2006/relationships/hyperlink" Target="https://roote.ekispert.net/ja/" TargetMode="External"/><Relationship Id="rId10" Type="http://schemas.openxmlformats.org/officeDocument/2006/relationships/slide" Target="slide12.xml"/><Relationship Id="rId4" Type="http://schemas.openxmlformats.org/officeDocument/2006/relationships/hyperlink" Target="https://gurunavi.com/" TargetMode="External"/><Relationship Id="rId9" Type="http://schemas.openxmlformats.org/officeDocument/2006/relationships/hyperlink" Target="https://www.jorudan.co.jp/" TargetMode="External"/><Relationship Id="rId14" Type="http://schemas.openxmlformats.org/officeDocument/2006/relationships/slide" Target="slide16.xml"/></Relationships>
</file>

<file path=ppt/slides/_rels/slide6.xml.rels><?xml version="1.0" encoding="UTF-8" standalone="yes"?>
<Relationships xmlns="http://schemas.openxmlformats.org/package/2006/relationships"><Relationship Id="rId3" Type="http://schemas.openxmlformats.org/officeDocument/2006/relationships/hyperlink" Target="https://national-government.esrij.com/" TargetMode="External"/><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CAE085-CD62-41E6-8028-4E0703DAD6DB}"/>
              </a:ext>
            </a:extLst>
          </p:cNvPr>
          <p:cNvSpPr>
            <a:spLocks noGrp="1"/>
          </p:cNvSpPr>
          <p:nvPr>
            <p:ph type="ctrTitle"/>
          </p:nvPr>
        </p:nvSpPr>
        <p:spPr>
          <a:xfrm>
            <a:off x="1100166" y="2723910"/>
            <a:ext cx="7705668" cy="584775"/>
          </a:xfrm>
        </p:spPr>
        <p:txBody>
          <a:bodyPr/>
          <a:lstStyle/>
          <a:p>
            <a:pPr algn="ctr"/>
            <a:r>
              <a:rPr lang="ja-JP" altLang="en-US" sz="3200" b="0" dirty="0">
                <a:latin typeface="Meiryo UI" panose="020B0604030504040204" pitchFamily="50" charset="-128"/>
                <a:ea typeface="Meiryo UI" panose="020B0604030504040204" pitchFamily="50" charset="-128"/>
              </a:rPr>
              <a:t>推奨データセットの活用が見込まれるアプリ例</a:t>
            </a:r>
          </a:p>
        </p:txBody>
      </p:sp>
      <p:sp>
        <p:nvSpPr>
          <p:cNvPr id="3" name="字幕 2">
            <a:extLst>
              <a:ext uri="{FF2B5EF4-FFF2-40B4-BE49-F238E27FC236}">
                <a16:creationId xmlns:a16="http://schemas.microsoft.com/office/drawing/2014/main" id="{D5576C37-0878-49BE-8778-D98965F5F63E}"/>
              </a:ext>
            </a:extLst>
          </p:cNvPr>
          <p:cNvSpPr>
            <a:spLocks noGrp="1"/>
          </p:cNvSpPr>
          <p:nvPr>
            <p:ph type="subTitle" idx="1"/>
          </p:nvPr>
        </p:nvSpPr>
        <p:spPr>
          <a:xfrm>
            <a:off x="1208269" y="3583500"/>
            <a:ext cx="7597565" cy="959074"/>
          </a:xfrm>
        </p:spPr>
        <p:txBody>
          <a:bodyPr/>
          <a:lstStyle/>
          <a:p>
            <a:pPr algn="ctr"/>
            <a:r>
              <a:rPr lang="ja-JP" altLang="en-US" dirty="0">
                <a:solidFill>
                  <a:schemeClr val="tx1"/>
                </a:solidFill>
              </a:rPr>
              <a:t>令和４年</a:t>
            </a:r>
            <a:r>
              <a:rPr lang="en-US" altLang="ja-JP" dirty="0">
                <a:solidFill>
                  <a:schemeClr val="tx1"/>
                </a:solidFill>
              </a:rPr>
              <a:t>10</a:t>
            </a:r>
            <a:r>
              <a:rPr lang="ja-JP" altLang="en-US" dirty="0">
                <a:solidFill>
                  <a:schemeClr val="tx1"/>
                </a:solidFill>
              </a:rPr>
              <a:t>月７日</a:t>
            </a:r>
          </a:p>
        </p:txBody>
      </p:sp>
    </p:spTree>
    <p:extLst>
      <p:ext uri="{BB962C8B-B14F-4D97-AF65-F5344CB8AC3E}">
        <p14:creationId xmlns:p14="http://schemas.microsoft.com/office/powerpoint/2010/main" val="197113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メイリオ" panose="020B0604030504040204" pitchFamily="50" charset="-128"/>
              </a:rPr>
              <a:t>ぐるなび</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PRO</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9</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ぐるなび</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PRO</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は飲食店の利用するコンテンツ管理サービスです。クーポン管理機能やお客様の来店記録機能に加えて、ぐるなびの決済機能や会員登録いただいたお客様へのお知らせメール作成機能など、日々発生する業務をサポートします。</a:t>
            </a:r>
          </a:p>
        </p:txBody>
      </p:sp>
      <p:pic>
        <p:nvPicPr>
          <p:cNvPr id="6" name="Picture 2" descr="ぐるなびPRO">
            <a:extLst>
              <a:ext uri="{FF2B5EF4-FFF2-40B4-BE49-F238E27FC236}">
                <a16:creationId xmlns:a16="http://schemas.microsoft.com/office/drawing/2014/main" id="{CFC8EE5D-3A7E-932A-312A-75B4F27017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5311" y="436801"/>
            <a:ext cx="1447800" cy="24765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994CA94-90EE-B915-F707-B22AA696245B}"/>
              </a:ext>
            </a:extLst>
          </p:cNvPr>
          <p:cNvSpPr txBox="1"/>
          <p:nvPr/>
        </p:nvSpPr>
        <p:spPr>
          <a:xfrm>
            <a:off x="5996354" y="2010661"/>
            <a:ext cx="3683978" cy="4793225"/>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提供者：株式会社ぐるなび</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ダウンロード数：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1</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万件以上</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公衆トイレ一覧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地域･年齢別人口</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イベント一覧は飲食店に向けて近隣のイベント情報を紹介することで、集客予想などに活用してもらうことができます。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公衆トイレ情報では特にバリアフリー情報に注目しており、近くのバリアフリートイレが分かればご来店のお客様に紹介することができ、飲食店のおもてなしをサポートします。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地域・年齢別人口はぐるなび側で特定地域に特化したマルシェ</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住民参加型の市場</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等のキャンペーン等を検討する際の参考情報として使いたいと考えています。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CC92EC4D-1D5E-345B-93B3-B37A13A121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31" y="2283155"/>
            <a:ext cx="3052689" cy="4486796"/>
          </a:xfrm>
          <a:prstGeom prst="rect">
            <a:avLst/>
          </a:prstGeom>
          <a:ln>
            <a:solidFill>
              <a:schemeClr val="tx1">
                <a:lumMod val="50000"/>
                <a:lumOff val="50000"/>
              </a:schemeClr>
            </a:solidFill>
          </a:ln>
        </p:spPr>
      </p:pic>
      <p:sp>
        <p:nvSpPr>
          <p:cNvPr id="10" name="正方形/長方形 9">
            <a:extLst>
              <a:ext uri="{FF2B5EF4-FFF2-40B4-BE49-F238E27FC236}">
                <a16:creationId xmlns:a16="http://schemas.microsoft.com/office/drawing/2014/main" id="{5BDDB65E-369C-515A-ABB1-6451DAD1E826}"/>
              </a:ext>
            </a:extLst>
          </p:cNvPr>
          <p:cNvSpPr/>
          <p:nvPr/>
        </p:nvSpPr>
        <p:spPr>
          <a:xfrm>
            <a:off x="1004812" y="2483070"/>
            <a:ext cx="564920" cy="95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1" name="テキスト ボックス 18">
            <a:extLst>
              <a:ext uri="{FF2B5EF4-FFF2-40B4-BE49-F238E27FC236}">
                <a16:creationId xmlns:a16="http://schemas.microsoft.com/office/drawing/2014/main" id="{D673D336-EF85-6238-5A90-534254CA4600}"/>
              </a:ext>
            </a:extLst>
          </p:cNvPr>
          <p:cNvSpPr txBox="1"/>
          <p:nvPr/>
        </p:nvSpPr>
        <p:spPr>
          <a:xfrm>
            <a:off x="147055" y="2007673"/>
            <a:ext cx="2024646"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ぐるなび</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PRO</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トップ</a:t>
            </a:r>
            <a:endPar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19">
            <a:extLst>
              <a:ext uri="{FF2B5EF4-FFF2-40B4-BE49-F238E27FC236}">
                <a16:creationId xmlns:a16="http://schemas.microsoft.com/office/drawing/2014/main" id="{18EEFB78-E505-0FE5-26D0-1E5BA32D4814}"/>
              </a:ext>
            </a:extLst>
          </p:cNvPr>
          <p:cNvSpPr txBox="1"/>
          <p:nvPr/>
        </p:nvSpPr>
        <p:spPr>
          <a:xfrm>
            <a:off x="3292496" y="2007673"/>
            <a:ext cx="2024646"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メニュー編集</a:t>
            </a:r>
          </a:p>
        </p:txBody>
      </p:sp>
      <p:pic>
        <p:nvPicPr>
          <p:cNvPr id="66" name="図 65">
            <a:extLst>
              <a:ext uri="{FF2B5EF4-FFF2-40B4-BE49-F238E27FC236}">
                <a16:creationId xmlns:a16="http://schemas.microsoft.com/office/drawing/2014/main" id="{305D49C5-14BE-6A1D-AD41-50D2FA6C8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0462" y="4480965"/>
            <a:ext cx="2515582" cy="2156212"/>
          </a:xfrm>
          <a:prstGeom prst="rect">
            <a:avLst/>
          </a:prstGeom>
          <a:ln>
            <a:solidFill>
              <a:schemeClr val="tx1">
                <a:lumMod val="50000"/>
                <a:lumOff val="50000"/>
              </a:schemeClr>
            </a:solidFill>
          </a:ln>
        </p:spPr>
      </p:pic>
      <p:sp>
        <p:nvSpPr>
          <p:cNvPr id="70" name="テキスト ボックス 21">
            <a:extLst>
              <a:ext uri="{FF2B5EF4-FFF2-40B4-BE49-F238E27FC236}">
                <a16:creationId xmlns:a16="http://schemas.microsoft.com/office/drawing/2014/main" id="{A9DCC4FD-266D-CBD9-7EF1-3D5F7F41F07A}"/>
              </a:ext>
            </a:extLst>
          </p:cNvPr>
          <p:cNvSpPr txBox="1"/>
          <p:nvPr/>
        </p:nvSpPr>
        <p:spPr>
          <a:xfrm>
            <a:off x="3292496" y="4203965"/>
            <a:ext cx="2024646"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予約管理</a:t>
            </a:r>
          </a:p>
        </p:txBody>
      </p:sp>
      <p:grpSp>
        <p:nvGrpSpPr>
          <p:cNvPr id="71" name="グループ化 70">
            <a:extLst>
              <a:ext uri="{FF2B5EF4-FFF2-40B4-BE49-F238E27FC236}">
                <a16:creationId xmlns:a16="http://schemas.microsoft.com/office/drawing/2014/main" id="{6F6537EB-F55F-17AA-613E-1D3B263A8A37}"/>
              </a:ext>
            </a:extLst>
          </p:cNvPr>
          <p:cNvGrpSpPr/>
          <p:nvPr/>
        </p:nvGrpSpPr>
        <p:grpSpPr>
          <a:xfrm>
            <a:off x="3360462" y="2282132"/>
            <a:ext cx="2520000" cy="1752402"/>
            <a:chOff x="2093267" y="1563608"/>
            <a:chExt cx="4044819" cy="2791366"/>
          </a:xfrm>
        </p:grpSpPr>
        <p:pic>
          <p:nvPicPr>
            <p:cNvPr id="72" name="図 71">
              <a:extLst>
                <a:ext uri="{FF2B5EF4-FFF2-40B4-BE49-F238E27FC236}">
                  <a16:creationId xmlns:a16="http://schemas.microsoft.com/office/drawing/2014/main" id="{3D77B7B9-467B-1CF7-A675-6A40CE2FD4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2565" y="1563608"/>
              <a:ext cx="4010953" cy="2459080"/>
            </a:xfrm>
            <a:prstGeom prst="rect">
              <a:avLst/>
            </a:prstGeom>
          </p:spPr>
        </p:pic>
        <p:pic>
          <p:nvPicPr>
            <p:cNvPr id="73" name="図 72">
              <a:extLst>
                <a:ext uri="{FF2B5EF4-FFF2-40B4-BE49-F238E27FC236}">
                  <a16:creationId xmlns:a16="http://schemas.microsoft.com/office/drawing/2014/main" id="{B1F6228B-AD2C-705C-01B1-6F901F5A51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93769" y="4022954"/>
              <a:ext cx="4044317" cy="332018"/>
            </a:xfrm>
            <a:prstGeom prst="rect">
              <a:avLst/>
            </a:prstGeom>
          </p:spPr>
        </p:pic>
        <p:sp>
          <p:nvSpPr>
            <p:cNvPr id="74" name="正方形/長方形 73">
              <a:extLst>
                <a:ext uri="{FF2B5EF4-FFF2-40B4-BE49-F238E27FC236}">
                  <a16:creationId xmlns:a16="http://schemas.microsoft.com/office/drawing/2014/main" id="{8EE1F150-0CBD-3DBD-3FDA-558528262101}"/>
                </a:ext>
              </a:extLst>
            </p:cNvPr>
            <p:cNvSpPr/>
            <p:nvPr/>
          </p:nvSpPr>
          <p:spPr>
            <a:xfrm>
              <a:off x="2093267" y="1567775"/>
              <a:ext cx="4044527" cy="27871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98153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メイリオ" panose="020B0604030504040204" pitchFamily="50" charset="-128"/>
              </a:rPr>
              <a:t>「レッツエンジョイ東京」</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10</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編集部とキュレーターを中心に、今都内で話題のお店やイベント情報をイチ早くご提案します。東京・神奈川・千葉・埼玉のイベント・おでかけ先を見つけたいならレッツエンジョイ東京にお任せ。東京メトロとぐるなびの共同運営サイトです。</a:t>
            </a:r>
          </a:p>
        </p:txBody>
      </p:sp>
      <p:pic>
        <p:nvPicPr>
          <p:cNvPr id="2" name="図 1">
            <a:extLst>
              <a:ext uri="{FF2B5EF4-FFF2-40B4-BE49-F238E27FC236}">
                <a16:creationId xmlns:a16="http://schemas.microsoft.com/office/drawing/2014/main" id="{8BE8201E-1864-EF89-F2C7-D06CB822D6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87219" y="319703"/>
            <a:ext cx="1228571" cy="466667"/>
          </a:xfrm>
          <a:prstGeom prst="rect">
            <a:avLst/>
          </a:prstGeom>
        </p:spPr>
      </p:pic>
      <p:sp>
        <p:nvSpPr>
          <p:cNvPr id="8" name="テキスト ボックス 7">
            <a:extLst>
              <a:ext uri="{FF2B5EF4-FFF2-40B4-BE49-F238E27FC236}">
                <a16:creationId xmlns:a16="http://schemas.microsoft.com/office/drawing/2014/main" id="{E37E195F-593C-2426-041E-78EAF5489CF3}"/>
              </a:ext>
            </a:extLst>
          </p:cNvPr>
          <p:cNvSpPr txBox="1"/>
          <p:nvPr/>
        </p:nvSpPr>
        <p:spPr>
          <a:xfrm>
            <a:off x="5996354" y="2081527"/>
            <a:ext cx="3683978" cy="4587402"/>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提供者：東京メトロ・株式会社ぐるなび</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利用者数：約</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500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観光施設一覧</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子育て施設一覧</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公衆トイレ一覧</a:t>
            </a:r>
            <a:endParaRPr lang="en-US" altLang="ja-JP" sz="160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シーンによっておでかけスタイルを提案しているレッツエンジョイ東京では、特に「子どもと一緒に楽しむ」という切り口で、小さなお子様を連れた家族のおでかけを応援しています。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おでかけ先までの道のりに公衆トイレやひと休みできる公園などの情報をわかりやすく表示することで、家族のおでかけをサポートすることができます。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3" name="図 12">
            <a:extLst>
              <a:ext uri="{FF2B5EF4-FFF2-40B4-BE49-F238E27FC236}">
                <a16:creationId xmlns:a16="http://schemas.microsoft.com/office/drawing/2014/main" id="{515245CF-FF0E-67EC-ADC9-0A731BD07C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448" y="2314981"/>
            <a:ext cx="4179209" cy="3641615"/>
          </a:xfrm>
          <a:prstGeom prst="rect">
            <a:avLst/>
          </a:prstGeom>
          <a:ln>
            <a:solidFill>
              <a:schemeClr val="bg1">
                <a:lumMod val="75000"/>
              </a:schemeClr>
            </a:solidFill>
          </a:ln>
        </p:spPr>
      </p:pic>
      <p:grpSp>
        <p:nvGrpSpPr>
          <p:cNvPr id="14" name="グループ化 13">
            <a:extLst>
              <a:ext uri="{FF2B5EF4-FFF2-40B4-BE49-F238E27FC236}">
                <a16:creationId xmlns:a16="http://schemas.microsoft.com/office/drawing/2014/main" id="{0AA6351D-A857-FD93-FFDF-F30149FBD015}"/>
              </a:ext>
            </a:extLst>
          </p:cNvPr>
          <p:cNvGrpSpPr/>
          <p:nvPr/>
        </p:nvGrpSpPr>
        <p:grpSpPr>
          <a:xfrm>
            <a:off x="3191609" y="2511661"/>
            <a:ext cx="2945422" cy="4346339"/>
            <a:chOff x="193432" y="1849297"/>
            <a:chExt cx="3211877" cy="4543324"/>
          </a:xfrm>
        </p:grpSpPr>
        <p:pic>
          <p:nvPicPr>
            <p:cNvPr id="15" name="Picture 2" descr="「スマートフォン」の画像検索結果">
              <a:extLst>
                <a:ext uri="{FF2B5EF4-FFF2-40B4-BE49-F238E27FC236}">
                  <a16:creationId xmlns:a16="http://schemas.microsoft.com/office/drawing/2014/main" id="{BD2A538F-BFC5-B132-0274-5B7A124954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432" y="1849297"/>
              <a:ext cx="3211877" cy="4543324"/>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7D300616-AE5F-F642-F164-7F41CC8EB6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4036" y="2505667"/>
              <a:ext cx="1860372" cy="3279671"/>
            </a:xfrm>
            <a:prstGeom prst="rect">
              <a:avLst/>
            </a:prstGeom>
          </p:spPr>
        </p:pic>
      </p:grpSp>
      <p:sp>
        <p:nvSpPr>
          <p:cNvPr id="17" name="テキスト ボックス 16">
            <a:extLst>
              <a:ext uri="{FF2B5EF4-FFF2-40B4-BE49-F238E27FC236}">
                <a16:creationId xmlns:a16="http://schemas.microsoft.com/office/drawing/2014/main" id="{88CEECCC-3A07-BEB2-117E-DEEFBCC1191D}"/>
              </a:ext>
            </a:extLst>
          </p:cNvPr>
          <p:cNvSpPr txBox="1"/>
          <p:nvPr/>
        </p:nvSpPr>
        <p:spPr>
          <a:xfrm>
            <a:off x="299818" y="2065722"/>
            <a:ext cx="1037492"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rPr>
              <a:t>PC</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版</a:t>
            </a:r>
          </a:p>
        </p:txBody>
      </p:sp>
      <p:sp>
        <p:nvSpPr>
          <p:cNvPr id="18" name="テキスト ボックス 17">
            <a:extLst>
              <a:ext uri="{FF2B5EF4-FFF2-40B4-BE49-F238E27FC236}">
                <a16:creationId xmlns:a16="http://schemas.microsoft.com/office/drawing/2014/main" id="{0379E138-A1F6-BD43-D4CC-3B8329DBD79F}"/>
              </a:ext>
            </a:extLst>
          </p:cNvPr>
          <p:cNvSpPr txBox="1"/>
          <p:nvPr/>
        </p:nvSpPr>
        <p:spPr>
          <a:xfrm>
            <a:off x="4884238" y="2511661"/>
            <a:ext cx="1037492"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スマホ</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版</a:t>
            </a:r>
          </a:p>
        </p:txBody>
      </p:sp>
    </p:spTree>
    <p:extLst>
      <p:ext uri="{BB962C8B-B14F-4D97-AF65-F5344CB8AC3E}">
        <p14:creationId xmlns:p14="http://schemas.microsoft.com/office/powerpoint/2010/main" val="53895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ja-JP" sz="2400" kern="12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乗換案内シリーズ「行き方案内」</a:t>
            </a:r>
            <a:r>
              <a:rPr lang="ja-JP" altLang="en-US" sz="1400" dirty="0">
                <a:solidFill>
                  <a:srgbClr val="000000"/>
                </a:solidFill>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アプリ</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11</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電車やバスなどの公共交通と徒歩ルートで、目的地までの「行き方を案内する」サービスです。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徒歩ルートは地図・文字・音声を使ってナビゲーションします。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現在地周辺の観光スポット・飲食店・行政施設などを地図上で検索も行えます。</a:t>
            </a:r>
          </a:p>
        </p:txBody>
      </p:sp>
      <p:sp>
        <p:nvSpPr>
          <p:cNvPr id="6" name="テキスト ボックス 5">
            <a:extLst>
              <a:ext uri="{FF2B5EF4-FFF2-40B4-BE49-F238E27FC236}">
                <a16:creationId xmlns:a16="http://schemas.microsoft.com/office/drawing/2014/main" id="{D03BC8E8-BE93-68E4-DA1B-2E4B42CE762D}"/>
              </a:ext>
            </a:extLst>
          </p:cNvPr>
          <p:cNvSpPr txBox="1"/>
          <p:nvPr/>
        </p:nvSpPr>
        <p:spPr>
          <a:xfrm>
            <a:off x="6567531" y="2095477"/>
            <a:ext cx="3030967" cy="4539934"/>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提供者：ジョルダン株式会社</a:t>
            </a: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ダウンロード数：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万件</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観光施設一覧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公共施設一覧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標準的なバス情報フォーマット</a:t>
            </a:r>
          </a:p>
          <a:p>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コメント：</a:t>
            </a:r>
          </a:p>
          <a:p>
            <a:pPr marL="177800">
              <a:tabLst>
                <a:tab pos="95250"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フォーマットがバラバラで、収集後の取り込みや調整に大きな手間、労力が必要となっている各種データを、各自治体が標準フォーマットでオープンデータとして公開していただけるのであれば大変ありがたいです。</a:t>
            </a:r>
          </a:p>
        </p:txBody>
      </p:sp>
      <p:pic>
        <p:nvPicPr>
          <p:cNvPr id="7" name="図 6">
            <a:extLst>
              <a:ext uri="{FF2B5EF4-FFF2-40B4-BE49-F238E27FC236}">
                <a16:creationId xmlns:a16="http://schemas.microsoft.com/office/drawing/2014/main" id="{FCA936A3-72F0-6E3C-7BDF-8A914284F6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840" y="4431443"/>
            <a:ext cx="1440000" cy="2268001"/>
          </a:xfrm>
          <a:prstGeom prst="rect">
            <a:avLst/>
          </a:prstGeom>
          <a:ln w="3175">
            <a:solidFill>
              <a:schemeClr val="tx1"/>
            </a:solidFill>
          </a:ln>
        </p:spPr>
      </p:pic>
      <p:pic>
        <p:nvPicPr>
          <p:cNvPr id="9" name="図 8">
            <a:extLst>
              <a:ext uri="{FF2B5EF4-FFF2-40B4-BE49-F238E27FC236}">
                <a16:creationId xmlns:a16="http://schemas.microsoft.com/office/drawing/2014/main" id="{14118B64-E62B-6D99-F4DC-EB12EFE08A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1733" y="4431443"/>
            <a:ext cx="1440000" cy="2268001"/>
          </a:xfrm>
          <a:prstGeom prst="rect">
            <a:avLst/>
          </a:prstGeom>
          <a:ln w="3175">
            <a:solidFill>
              <a:schemeClr val="tx1"/>
            </a:solidFill>
          </a:ln>
        </p:spPr>
      </p:pic>
      <p:pic>
        <p:nvPicPr>
          <p:cNvPr id="10" name="図 9">
            <a:extLst>
              <a:ext uri="{FF2B5EF4-FFF2-40B4-BE49-F238E27FC236}">
                <a16:creationId xmlns:a16="http://schemas.microsoft.com/office/drawing/2014/main" id="{B3B0B840-729C-DDF9-C0E3-6825109BB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1164" y="4431444"/>
            <a:ext cx="1440000" cy="2268001"/>
          </a:xfrm>
          <a:prstGeom prst="rect">
            <a:avLst/>
          </a:prstGeom>
          <a:ln w="3175">
            <a:solidFill>
              <a:schemeClr val="tx1"/>
            </a:solidFill>
          </a:ln>
        </p:spPr>
      </p:pic>
      <p:pic>
        <p:nvPicPr>
          <p:cNvPr id="11" name="図 10">
            <a:extLst>
              <a:ext uri="{FF2B5EF4-FFF2-40B4-BE49-F238E27FC236}">
                <a16:creationId xmlns:a16="http://schemas.microsoft.com/office/drawing/2014/main" id="{BBF4DE5A-8A86-F0AD-D367-DC5776E927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3335" y="2084688"/>
            <a:ext cx="1440000" cy="2268000"/>
          </a:xfrm>
          <a:prstGeom prst="rect">
            <a:avLst/>
          </a:prstGeom>
          <a:ln w="3175">
            <a:solidFill>
              <a:schemeClr val="tx1"/>
            </a:solidFill>
          </a:ln>
        </p:spPr>
      </p:pic>
      <p:pic>
        <p:nvPicPr>
          <p:cNvPr id="12" name="図 11">
            <a:extLst>
              <a:ext uri="{FF2B5EF4-FFF2-40B4-BE49-F238E27FC236}">
                <a16:creationId xmlns:a16="http://schemas.microsoft.com/office/drawing/2014/main" id="{03F7C853-C8E8-E3C2-578B-2B6F66F66F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011" y="2084688"/>
            <a:ext cx="1440000" cy="2268000"/>
          </a:xfrm>
          <a:prstGeom prst="rect">
            <a:avLst/>
          </a:prstGeom>
          <a:ln w="3175">
            <a:solidFill>
              <a:schemeClr val="tx1"/>
            </a:solidFill>
          </a:ln>
        </p:spPr>
      </p:pic>
      <p:pic>
        <p:nvPicPr>
          <p:cNvPr id="19" name="図 18">
            <a:extLst>
              <a:ext uri="{FF2B5EF4-FFF2-40B4-BE49-F238E27FC236}">
                <a16:creationId xmlns:a16="http://schemas.microsoft.com/office/drawing/2014/main" id="{5E12C8D7-4303-39A4-09FA-9823884ABD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897" y="2084688"/>
            <a:ext cx="1440000" cy="2268000"/>
          </a:xfrm>
          <a:prstGeom prst="rect">
            <a:avLst/>
          </a:prstGeom>
          <a:ln w="3175">
            <a:solidFill>
              <a:schemeClr val="tx1"/>
            </a:solidFill>
          </a:ln>
        </p:spPr>
      </p:pic>
    </p:spTree>
    <p:extLst>
      <p:ext uri="{BB962C8B-B14F-4D97-AF65-F5344CB8AC3E}">
        <p14:creationId xmlns:p14="http://schemas.microsoft.com/office/powerpoint/2010/main" val="229377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メイリオ" panose="020B0604030504040204" pitchFamily="50" charset="-128"/>
              </a:rPr>
              <a:t>ぐるなび</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12</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飲食店に関する様々な情報を提供するサービスです。</a:t>
            </a:r>
            <a:endPar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地名、最寄り駅、料理ジャンル、予算などからご希望の飲食店を検索でき、予約も可能です。</a:t>
            </a:r>
            <a:endPar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訪日外国人向けの外国語版サイトもございます。「詳細・正確・最新」の情報提供を心掛けております。</a:t>
            </a:r>
          </a:p>
        </p:txBody>
      </p:sp>
      <p:pic>
        <p:nvPicPr>
          <p:cNvPr id="8" name="図 7">
            <a:extLst>
              <a:ext uri="{FF2B5EF4-FFF2-40B4-BE49-F238E27FC236}">
                <a16:creationId xmlns:a16="http://schemas.microsoft.com/office/drawing/2014/main" id="{F8973F91-189E-BB83-80EE-2E2F8D694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4374" y="346049"/>
            <a:ext cx="1841989" cy="455901"/>
          </a:xfrm>
          <a:prstGeom prst="rect">
            <a:avLst/>
          </a:prstGeom>
        </p:spPr>
      </p:pic>
      <p:sp>
        <p:nvSpPr>
          <p:cNvPr id="13" name="テキスト ボックス 12">
            <a:extLst>
              <a:ext uri="{FF2B5EF4-FFF2-40B4-BE49-F238E27FC236}">
                <a16:creationId xmlns:a16="http://schemas.microsoft.com/office/drawing/2014/main" id="{5DFFD642-86D4-2C88-988A-722646B744FC}"/>
              </a:ext>
            </a:extLst>
          </p:cNvPr>
          <p:cNvSpPr txBox="1"/>
          <p:nvPr/>
        </p:nvSpPr>
        <p:spPr>
          <a:xfrm>
            <a:off x="5996354" y="2096039"/>
            <a:ext cx="3683978" cy="4225228"/>
          </a:xfrm>
          <a:prstGeom prst="rect">
            <a:avLst/>
          </a:prstGeom>
          <a:no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提供者：株式会社ぐるなび</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ユニークユーザ数：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6,100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会員数：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1,677</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食品等営業許可・届出一覧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全国</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50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万店超の飲食店情報を掲載しておりますが、加盟店以外の情報は社員が調査をしたり、他社から情報提供を受けたり、といった形で整備をしております。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公的で標準化された営業情報のデータを全国から定期的且つ網羅的に得ることができれば、利用する方々への「詳細・正確・最新」の情報提供の後押しとなり、また小規模店舗の情報展開促進にも繋が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4" name="図 13">
            <a:extLst>
              <a:ext uri="{FF2B5EF4-FFF2-40B4-BE49-F238E27FC236}">
                <a16:creationId xmlns:a16="http://schemas.microsoft.com/office/drawing/2014/main" id="{23F2DA6D-7C1E-4463-5211-D98DBADCA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343" y="2042380"/>
            <a:ext cx="3690257" cy="2335167"/>
          </a:xfrm>
          <a:prstGeom prst="rect">
            <a:avLst/>
          </a:prstGeom>
        </p:spPr>
      </p:pic>
      <p:pic>
        <p:nvPicPr>
          <p:cNvPr id="15" name="図 14">
            <a:extLst>
              <a:ext uri="{FF2B5EF4-FFF2-40B4-BE49-F238E27FC236}">
                <a16:creationId xmlns:a16="http://schemas.microsoft.com/office/drawing/2014/main" id="{65AA1E4E-F49C-7E05-195C-2E8ECA1CFC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581" y="3693635"/>
            <a:ext cx="3743896" cy="3004457"/>
          </a:xfrm>
          <a:prstGeom prst="rect">
            <a:avLst/>
          </a:prstGeom>
        </p:spPr>
      </p:pic>
      <p:pic>
        <p:nvPicPr>
          <p:cNvPr id="16" name="図 15">
            <a:extLst>
              <a:ext uri="{FF2B5EF4-FFF2-40B4-BE49-F238E27FC236}">
                <a16:creationId xmlns:a16="http://schemas.microsoft.com/office/drawing/2014/main" id="{F3400FD8-739E-2758-CE15-01224C97E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2926" y="2567340"/>
            <a:ext cx="1529456" cy="3097042"/>
          </a:xfrm>
          <a:prstGeom prst="rect">
            <a:avLst/>
          </a:prstGeom>
        </p:spPr>
      </p:pic>
      <p:pic>
        <p:nvPicPr>
          <p:cNvPr id="17" name="図 16">
            <a:extLst>
              <a:ext uri="{FF2B5EF4-FFF2-40B4-BE49-F238E27FC236}">
                <a16:creationId xmlns:a16="http://schemas.microsoft.com/office/drawing/2014/main" id="{92F055D0-DF8D-075D-DC73-AD010E9FB5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3162" y="2180095"/>
            <a:ext cx="1570300" cy="3061038"/>
          </a:xfrm>
          <a:prstGeom prst="rect">
            <a:avLst/>
          </a:prstGeom>
        </p:spPr>
      </p:pic>
    </p:spTree>
    <p:extLst>
      <p:ext uri="{BB962C8B-B14F-4D97-AF65-F5344CB8AC3E}">
        <p14:creationId xmlns:p14="http://schemas.microsoft.com/office/powerpoint/2010/main" val="327887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「あんしん給食管理」</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13</a:t>
            </a:fld>
            <a:endParaRPr lang="ja-JP" altLang="en-US"/>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給食に含まれているアレルギー品目・献立情報を</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LINE</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で知らせてくれるサービスです。</a:t>
            </a: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日付検索から 、給食の献立を確認することも可能。</a:t>
            </a:r>
          </a:p>
        </p:txBody>
      </p:sp>
      <p:pic>
        <p:nvPicPr>
          <p:cNvPr id="2" name="図 1">
            <a:extLst>
              <a:ext uri="{FF2B5EF4-FFF2-40B4-BE49-F238E27FC236}">
                <a16:creationId xmlns:a16="http://schemas.microsoft.com/office/drawing/2014/main" id="{141A747A-5893-21F6-135C-54E161D9C372}"/>
              </a:ext>
            </a:extLst>
          </p:cNvPr>
          <p:cNvPicPr>
            <a:picLocks noChangeAspect="1"/>
          </p:cNvPicPr>
          <p:nvPr/>
        </p:nvPicPr>
        <p:blipFill>
          <a:blip r:embed="rId2"/>
          <a:stretch>
            <a:fillRect/>
          </a:stretch>
        </p:blipFill>
        <p:spPr>
          <a:xfrm>
            <a:off x="7621170" y="7174"/>
            <a:ext cx="2284830" cy="1142415"/>
          </a:xfrm>
          <a:prstGeom prst="rect">
            <a:avLst/>
          </a:prstGeom>
        </p:spPr>
      </p:pic>
      <p:sp>
        <p:nvSpPr>
          <p:cNvPr id="25" name="テキスト ボックス 24">
            <a:extLst>
              <a:ext uri="{FF2B5EF4-FFF2-40B4-BE49-F238E27FC236}">
                <a16:creationId xmlns:a16="http://schemas.microsoft.com/office/drawing/2014/main" id="{532D0DF2-8F9D-E3A1-789D-554057470EBC}"/>
              </a:ext>
            </a:extLst>
          </p:cNvPr>
          <p:cNvSpPr txBox="1"/>
          <p:nvPr/>
        </p:nvSpPr>
        <p:spPr>
          <a:xfrm>
            <a:off x="5254873" y="1875833"/>
            <a:ext cx="4494458" cy="4503706"/>
          </a:xfrm>
          <a:prstGeom prst="rect">
            <a:avLst/>
          </a:prstGeom>
          <a:no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提供者：福岡市・</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LINE Fukuoka</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株式会社</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給食の献立情報の登録者数：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20,634</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アレルギー情報の登録者数：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2,573</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人（</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2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200" dirty="0">
                <a:latin typeface="Meiryo UI" panose="020B0604030504040204" pitchFamily="50" charset="-128"/>
                <a:ea typeface="Meiryo UI" panose="020B0604030504040204" pitchFamily="50" charset="-128"/>
                <a:cs typeface="メイリオ" panose="020B0604030504040204" pitchFamily="50" charset="-128"/>
              </a:rPr>
              <a:t>）登録対象は福岡市立小学校に通う食物アレルギーをもつ児童（</a:t>
            </a:r>
            <a:r>
              <a:rPr lang="en-US" altLang="ja-JP" sz="1200" dirty="0">
                <a:latin typeface="Meiryo UI" panose="020B0604030504040204" pitchFamily="50" charset="-128"/>
                <a:ea typeface="Meiryo UI" panose="020B0604030504040204" pitchFamily="50" charset="-128"/>
                <a:cs typeface="メイリオ" panose="020B0604030504040204" pitchFamily="50" charset="-128"/>
              </a:rPr>
              <a:t>2,513</a:t>
            </a:r>
            <a:r>
              <a:rPr lang="ja-JP" altLang="en-US" sz="1200" dirty="0">
                <a:latin typeface="Meiryo UI" panose="020B0604030504040204" pitchFamily="50" charset="-128"/>
                <a:ea typeface="Meiryo UI" panose="020B0604030504040204" pitchFamily="50" charset="-128"/>
                <a:cs typeface="メイリオ" panose="020B0604030504040204" pitchFamily="50" charset="-128"/>
              </a:rPr>
              <a:t>人）の保護者で、</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推定対象者登録率</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100%</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以上</a:t>
            </a:r>
            <a:endParaRPr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小学校の学校給食詳細献立表</a:t>
            </a:r>
            <a:r>
              <a:rPr lang="en-US" altLang="ja-JP" sz="1600" b="1" u="sng"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等</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コメント：「あんしん給食管理」で使用している</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LINE</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のセグメント配信機能は、ソースコードを自治体様向けに無償提供しております。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無償提供しているソースコードを使用し、給食献立情報データは政府</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CIO</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ポータルにて推奨されているデータセットで作成することで、「あんしん給食管理」の導入がよりスムーズになります。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ソースコードの利用希望自治体様は以下の</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HP</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からお問い合わせください</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50" dirty="0">
                <a:latin typeface="Meiryo UI" panose="020B0604030504040204" pitchFamily="50" charset="-128"/>
                <a:ea typeface="Meiryo UI" panose="020B0604030504040204" pitchFamily="50" charset="-128"/>
                <a:cs typeface="メイリオ" panose="020B0604030504040204" pitchFamily="50" charset="-128"/>
              </a:rPr>
              <a:t>LINE SMART CITY </a:t>
            </a:r>
            <a:r>
              <a:rPr lang="en-US" altLang="ja-JP" sz="1050" dirty="0" err="1">
                <a:latin typeface="Meiryo UI" panose="020B0604030504040204" pitchFamily="50" charset="-128"/>
                <a:ea typeface="Meiryo UI" panose="020B0604030504040204" pitchFamily="50" charset="-128"/>
                <a:cs typeface="メイリオ" panose="020B0604030504040204" pitchFamily="50" charset="-128"/>
              </a:rPr>
              <a:t>GovTech</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プログラム公式ページ：</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https://lin.ee/F0KUCqj/prmt/owned</a:t>
            </a:r>
          </a:p>
        </p:txBody>
      </p:sp>
      <p:pic>
        <p:nvPicPr>
          <p:cNvPr id="26" name="図 25">
            <a:extLst>
              <a:ext uri="{FF2B5EF4-FFF2-40B4-BE49-F238E27FC236}">
                <a16:creationId xmlns:a16="http://schemas.microsoft.com/office/drawing/2014/main" id="{0A83740B-A957-8113-A82C-4C3DB328ECC5}"/>
              </a:ext>
            </a:extLst>
          </p:cNvPr>
          <p:cNvPicPr>
            <a:picLocks noChangeAspect="1"/>
          </p:cNvPicPr>
          <p:nvPr/>
        </p:nvPicPr>
        <p:blipFill rotWithShape="1">
          <a:blip r:embed="rId3"/>
          <a:srcRect l="26545" r="44944"/>
          <a:stretch/>
        </p:blipFill>
        <p:spPr>
          <a:xfrm>
            <a:off x="273393" y="2525736"/>
            <a:ext cx="2319728" cy="4068239"/>
          </a:xfrm>
          <a:prstGeom prst="rect">
            <a:avLst/>
          </a:prstGeom>
        </p:spPr>
      </p:pic>
      <p:sp>
        <p:nvSpPr>
          <p:cNvPr id="27" name="テキスト ボックス 26">
            <a:extLst>
              <a:ext uri="{FF2B5EF4-FFF2-40B4-BE49-F238E27FC236}">
                <a16:creationId xmlns:a16="http://schemas.microsoft.com/office/drawing/2014/main" id="{2B5F0533-85D5-8CF1-0F90-DE656A9B62B7}"/>
              </a:ext>
            </a:extLst>
          </p:cNvPr>
          <p:cNvSpPr txBox="1"/>
          <p:nvPr/>
        </p:nvSpPr>
        <p:spPr>
          <a:xfrm>
            <a:off x="444361" y="6379538"/>
            <a:ext cx="1836124"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アレルゲンが含まれる献立の日に、事前に</a:t>
            </a:r>
            <a:r>
              <a:rPr lang="ja-JP" altLang="en-US" sz="900" dirty="0">
                <a:latin typeface="Meiryo UI" panose="020B0604030504040204" pitchFamily="50" charset="-128"/>
                <a:ea typeface="Meiryo UI" panose="020B0604030504040204" pitchFamily="50" charset="-128"/>
              </a:rPr>
              <a:t>通知が届く。</a:t>
            </a:r>
            <a:endParaRPr lang="en-US" altLang="ja-JP" sz="90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7D9F696A-B3ED-92E1-D429-A6237C6F5D3D}"/>
              </a:ext>
            </a:extLst>
          </p:cNvPr>
          <p:cNvPicPr>
            <a:picLocks noChangeAspect="1"/>
          </p:cNvPicPr>
          <p:nvPr/>
        </p:nvPicPr>
        <p:blipFill rotWithShape="1">
          <a:blip r:embed="rId4"/>
          <a:srcRect l="51104" r="15059"/>
          <a:stretch/>
        </p:blipFill>
        <p:spPr>
          <a:xfrm>
            <a:off x="2752830" y="2891304"/>
            <a:ext cx="2348549" cy="3470414"/>
          </a:xfrm>
          <a:prstGeom prst="rect">
            <a:avLst/>
          </a:prstGeom>
        </p:spPr>
      </p:pic>
      <p:sp>
        <p:nvSpPr>
          <p:cNvPr id="29" name="テキスト ボックス 28">
            <a:extLst>
              <a:ext uri="{FF2B5EF4-FFF2-40B4-BE49-F238E27FC236}">
                <a16:creationId xmlns:a16="http://schemas.microsoft.com/office/drawing/2014/main" id="{A533AEDC-D930-AD10-E6BC-FC3279B2EDEF}"/>
              </a:ext>
            </a:extLst>
          </p:cNvPr>
          <p:cNvSpPr txBox="1"/>
          <p:nvPr/>
        </p:nvSpPr>
        <p:spPr>
          <a:xfrm>
            <a:off x="2921724" y="6384507"/>
            <a:ext cx="2000031" cy="369332"/>
          </a:xfrm>
          <a:prstGeom prst="rect">
            <a:avLst/>
          </a:prstGeom>
          <a:noFill/>
        </p:spPr>
        <p:txBody>
          <a:bodyPr wrap="square" rtlCol="0">
            <a:spAutoFit/>
          </a:bodyPr>
          <a:lstStyle/>
          <a:p>
            <a:r>
              <a:rPr kumimoji="1" lang="ja-JP" altLang="en-US" sz="900">
                <a:latin typeface="Meiryo UI" panose="020B0604030504040204" pitchFamily="50" charset="-128"/>
                <a:ea typeface="Meiryo UI" panose="020B0604030504040204" pitchFamily="50" charset="-128"/>
              </a:rPr>
              <a:t>日付検索でいつでもどこでも給食の献立が手軽に確認できる。</a:t>
            </a:r>
            <a:endParaRPr kumimoji="1" lang="en-US" altLang="ja-JP" sz="900" dirty="0">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C9569B77-854C-0124-5A4A-C4DBDCB0418B}"/>
              </a:ext>
            </a:extLst>
          </p:cNvPr>
          <p:cNvPicPr>
            <a:picLocks noChangeAspect="1"/>
          </p:cNvPicPr>
          <p:nvPr/>
        </p:nvPicPr>
        <p:blipFill rotWithShape="1">
          <a:blip r:embed="rId5"/>
          <a:srcRect l="15842" t="21786" r="12967" b="32018"/>
          <a:stretch/>
        </p:blipFill>
        <p:spPr>
          <a:xfrm>
            <a:off x="755804" y="1725045"/>
            <a:ext cx="3718560" cy="1328508"/>
          </a:xfrm>
          <a:prstGeom prst="rect">
            <a:avLst/>
          </a:prstGeom>
        </p:spPr>
      </p:pic>
    </p:spTree>
    <p:extLst>
      <p:ext uri="{BB962C8B-B14F-4D97-AF65-F5344CB8AC3E}">
        <p14:creationId xmlns:p14="http://schemas.microsoft.com/office/powerpoint/2010/main" val="313760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「ミルモネット」</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14</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4171" y="1008000"/>
            <a:ext cx="9513381"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ミルモネットは、行政、専門職（主にケアマネジャー）、介護サービス提供事業者をつなぐことを目的とし、高齢者の生活支援につながる地域ケア情報（介護保険サービス、保険外の生活便利サービス、社会参加活動を促進する情報等）を登録・検索・管理できるプラットフォームです。</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掲載、利用ともに無料。</a:t>
            </a:r>
          </a:p>
        </p:txBody>
      </p:sp>
      <p:pic>
        <p:nvPicPr>
          <p:cNvPr id="2" name="Picture 2" descr="WELMO">
            <a:extLst>
              <a:ext uri="{FF2B5EF4-FFF2-40B4-BE49-F238E27FC236}">
                <a16:creationId xmlns:a16="http://schemas.microsoft.com/office/drawing/2014/main" id="{5AC74CB8-4581-2333-007A-526C0260A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240" y="432020"/>
            <a:ext cx="1431447" cy="28361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D524F6E-17A1-9BF7-4DA5-5A7125487496}"/>
              </a:ext>
            </a:extLst>
          </p:cNvPr>
          <p:cNvSpPr txBox="1"/>
          <p:nvPr/>
        </p:nvSpPr>
        <p:spPr>
          <a:xfrm>
            <a:off x="5491379" y="2050002"/>
            <a:ext cx="4227420" cy="4597539"/>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　 ：株式会社ウェルモ</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提供地域：</a:t>
            </a:r>
            <a:r>
              <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北海道、東京、神奈川、大阪、福岡</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掲載数　 ：</a:t>
            </a:r>
            <a:r>
              <a:rPr kumimoji="1" lang="en-US" altLang="ja-JP"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30,000</a:t>
            </a:r>
            <a:r>
              <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件以上 </a:t>
            </a:r>
            <a:r>
              <a:rPr kumimoji="1" lang="en-US" altLang="ja-JP" sz="8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ja-JP" altLang="en-US" sz="8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オープンデータ含む</a:t>
            </a:r>
            <a:endParaRPr kumimoji="1" lang="ja-JP" altLang="en-US" sz="12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r>
              <a:rPr lang="ja-JP" altLang="en-US" sz="1600" b="1" i="0" u="sng" dirty="0">
                <a:solidFill>
                  <a:srgbClr val="000000"/>
                </a:solidFill>
                <a:effectLst/>
                <a:latin typeface="Meiryo UI" panose="020B0604030504040204" pitchFamily="50" charset="-128"/>
                <a:ea typeface="Meiryo UI" panose="020B0604030504040204" pitchFamily="50" charset="-128"/>
              </a:rPr>
              <a:t>介護サービス事業所一覧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オープンデータを基礎情報として、ケアマネジャー等の専門職の方向けにミルモネットというプラットフォーム上で、介護事業所のデータを収集し、提供しています。オープンデータを活用することによって、情報の正確性を担保しつつ、ミルモネット独自に収集した写真や詳細情報（理念、医療・リハビリテーションの対応内容、設備機材等）によって、サービスの特徴を分かりやすく掲載しており、また様々なキーワードで検索が可能となってい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また、保険外の地域資源情報の管理にも対応しており、自治体様の生活支援体制整備事業の推進をご支援することが可能です。</a:t>
            </a:r>
          </a:p>
        </p:txBody>
      </p:sp>
      <p:pic>
        <p:nvPicPr>
          <p:cNvPr id="7" name="Google Shape;71;p14">
            <a:extLst>
              <a:ext uri="{FF2B5EF4-FFF2-40B4-BE49-F238E27FC236}">
                <a16:creationId xmlns:a16="http://schemas.microsoft.com/office/drawing/2014/main" id="{15DD40EA-1B28-AA8D-B1AC-B593F9A7313F}"/>
              </a:ext>
            </a:extLst>
          </p:cNvPr>
          <p:cNvPicPr preferRelativeResize="0"/>
          <p:nvPr/>
        </p:nvPicPr>
        <p:blipFill rotWithShape="1">
          <a:blip r:embed="rId3">
            <a:alphaModFix/>
          </a:blip>
          <a:srcRect t="26465"/>
          <a:stretch/>
        </p:blipFill>
        <p:spPr>
          <a:xfrm>
            <a:off x="1582800" y="1949182"/>
            <a:ext cx="2347425" cy="454925"/>
          </a:xfrm>
          <a:prstGeom prst="rect">
            <a:avLst/>
          </a:prstGeom>
          <a:noFill/>
          <a:ln>
            <a:noFill/>
          </a:ln>
        </p:spPr>
      </p:pic>
      <p:pic>
        <p:nvPicPr>
          <p:cNvPr id="9" name="Google Shape;72;p14">
            <a:extLst>
              <a:ext uri="{FF2B5EF4-FFF2-40B4-BE49-F238E27FC236}">
                <a16:creationId xmlns:a16="http://schemas.microsoft.com/office/drawing/2014/main" id="{2C8C7F52-63DA-14A9-1E09-3CECA593A1A8}"/>
              </a:ext>
            </a:extLst>
          </p:cNvPr>
          <p:cNvPicPr preferRelativeResize="0"/>
          <p:nvPr/>
        </p:nvPicPr>
        <p:blipFill>
          <a:blip r:embed="rId4">
            <a:alphaModFix/>
          </a:blip>
          <a:stretch>
            <a:fillRect/>
          </a:stretch>
        </p:blipFill>
        <p:spPr>
          <a:xfrm>
            <a:off x="2303157" y="2480597"/>
            <a:ext cx="2980724" cy="2337725"/>
          </a:xfrm>
          <a:prstGeom prst="rect">
            <a:avLst/>
          </a:prstGeom>
          <a:noFill/>
          <a:ln>
            <a:noFill/>
          </a:ln>
        </p:spPr>
      </p:pic>
      <p:pic>
        <p:nvPicPr>
          <p:cNvPr id="10" name="Google Shape;70;p14">
            <a:extLst>
              <a:ext uri="{FF2B5EF4-FFF2-40B4-BE49-F238E27FC236}">
                <a16:creationId xmlns:a16="http://schemas.microsoft.com/office/drawing/2014/main" id="{291EBE5F-F423-098C-A6BF-BE6DBE34CBBE}"/>
              </a:ext>
            </a:extLst>
          </p:cNvPr>
          <p:cNvPicPr preferRelativeResize="0"/>
          <p:nvPr/>
        </p:nvPicPr>
        <p:blipFill>
          <a:blip r:embed="rId5">
            <a:alphaModFix/>
          </a:blip>
          <a:stretch>
            <a:fillRect/>
          </a:stretch>
        </p:blipFill>
        <p:spPr>
          <a:xfrm>
            <a:off x="250252" y="2429604"/>
            <a:ext cx="2258825" cy="2031126"/>
          </a:xfrm>
          <a:prstGeom prst="rect">
            <a:avLst/>
          </a:prstGeom>
          <a:noFill/>
          <a:ln>
            <a:noFill/>
          </a:ln>
        </p:spPr>
      </p:pic>
      <p:pic>
        <p:nvPicPr>
          <p:cNvPr id="11" name="図 10"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B43AA0CE-A4FD-9FD5-E52A-8A5FC03D7686}"/>
              </a:ext>
            </a:extLst>
          </p:cNvPr>
          <p:cNvPicPr>
            <a:picLocks noChangeAspect="1"/>
          </p:cNvPicPr>
          <p:nvPr/>
        </p:nvPicPr>
        <p:blipFill>
          <a:blip r:embed="rId6"/>
          <a:stretch>
            <a:fillRect/>
          </a:stretch>
        </p:blipFill>
        <p:spPr>
          <a:xfrm>
            <a:off x="1240527" y="4457996"/>
            <a:ext cx="3200400" cy="2332292"/>
          </a:xfrm>
          <a:prstGeom prst="rect">
            <a:avLst/>
          </a:prstGeom>
        </p:spPr>
      </p:pic>
    </p:spTree>
    <p:extLst>
      <p:ext uri="{BB962C8B-B14F-4D97-AF65-F5344CB8AC3E}">
        <p14:creationId xmlns:p14="http://schemas.microsoft.com/office/powerpoint/2010/main" val="238486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学校教育情報サイト「ガッコム」</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15</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4171" y="1008000"/>
            <a:ext cx="9513381"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日本全国の保育園・幼稚園・小学校・中学校の情報を無料で提供する、日本最大級の学校教育情報データベースサイトです。各学校の通学区域、児童生徒数、教職員数、使用教科書など、客観的事実とデータに基づくリアルな学校情報を提供しています。</a:t>
            </a:r>
          </a:p>
        </p:txBody>
      </p:sp>
      <p:pic>
        <p:nvPicPr>
          <p:cNvPr id="8" name="Picture 2" descr="http://www.gaccom.co.jp/img/gaccom_logo.png">
            <a:extLst>
              <a:ext uri="{FF2B5EF4-FFF2-40B4-BE49-F238E27FC236}">
                <a16:creationId xmlns:a16="http://schemas.microsoft.com/office/drawing/2014/main" id="{7DDFEA19-61D0-1118-0A86-7A0AAC200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195" y="362049"/>
            <a:ext cx="971216" cy="412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E31424F-47B7-7865-FE66-E973D3557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8" y="2186289"/>
            <a:ext cx="4488927" cy="448373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E758586C-CDB1-DF4F-6DE4-43ADCA9F752F}"/>
              </a:ext>
            </a:extLst>
          </p:cNvPr>
          <p:cNvSpPr txBox="1"/>
          <p:nvPr/>
        </p:nvSpPr>
        <p:spPr>
          <a:xfrm>
            <a:off x="5254873" y="2020972"/>
            <a:ext cx="4494458" cy="4793225"/>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提供者：株式会社ガッコム</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アクセス数：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500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PV/</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月・</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80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UU/</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月</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子育て施設一覧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zh-CN" altLang="en-US" sz="1600" b="1" u="sng" dirty="0">
                <a:latin typeface="Meiryo UI" panose="020B0604030504040204" pitchFamily="50" charset="-128"/>
                <a:ea typeface="Meiryo UI" panose="020B0604030504040204" pitchFamily="50" charset="-128"/>
                <a:cs typeface="メイリオ" panose="020B0604030504040204" pitchFamily="50" charset="-128"/>
              </a:rPr>
              <a:t>小中学校通学区域情報</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学校情報、幼稚園情報、保育園情報、通学区域情報など、現在は各自治体で異なるフォーマットのものを一括収集・整備・無料公開をしています。利用者は主にお子様をお持ちの保護者で、その地域への引っ越しを検討している方も多いです。ガッコムならば現居住エリア外の情報も含めて、全国同じフォーマットで、視覚的にもわかり易く、無料で閲覧できることから、多くの方にご利用いただいております。そのような一般利用者向けに、より正確な情報をより早く届けるためにも、オープンデータとして公開いただけますと大変ありがたいです。また、周辺情報として、放課後児童クラブや児童館情報も現在は一部地域で提供していますが、こちらも合わせてオープンデータ化をお願いしたいで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1478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「いこーよ」</a:t>
            </a:r>
            <a:endParaRPr kumimoji="1" lang="ja-JP" altLang="en-US" sz="2400" dirty="0"/>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万件を超えるおでかけ施設が掲載されている、日本最大級のファミリー向けのおでかけ情報アプリです。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290296" y="1943937"/>
            <a:ext cx="1710833"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1F8220BE-1D85-0CED-3F3C-A792798B6CE5}"/>
              </a:ext>
            </a:extLst>
          </p:cNvPr>
          <p:cNvPicPr>
            <a:picLocks noChangeAspect="1"/>
          </p:cNvPicPr>
          <p:nvPr/>
        </p:nvPicPr>
        <p:blipFill rotWithShape="1">
          <a:blip r:embed="rId2"/>
          <a:srcRect t="3762" b="39861"/>
          <a:stretch/>
        </p:blipFill>
        <p:spPr>
          <a:xfrm>
            <a:off x="2084737" y="2251273"/>
            <a:ext cx="1764000" cy="2153393"/>
          </a:xfrm>
          <a:prstGeom prst="rect">
            <a:avLst/>
          </a:prstGeom>
          <a:ln w="6350">
            <a:solidFill>
              <a:schemeClr val="bg1">
                <a:lumMod val="75000"/>
              </a:schemeClr>
            </a:solidFill>
          </a:ln>
        </p:spPr>
      </p:pic>
      <p:pic>
        <p:nvPicPr>
          <p:cNvPr id="10" name="図 9">
            <a:extLst>
              <a:ext uri="{FF2B5EF4-FFF2-40B4-BE49-F238E27FC236}">
                <a16:creationId xmlns:a16="http://schemas.microsoft.com/office/drawing/2014/main" id="{9FB250F6-B2B8-0E40-2E6D-F532BF35CCA2}"/>
              </a:ext>
            </a:extLst>
          </p:cNvPr>
          <p:cNvPicPr>
            <a:picLocks noChangeAspect="1"/>
          </p:cNvPicPr>
          <p:nvPr/>
        </p:nvPicPr>
        <p:blipFill rotWithShape="1">
          <a:blip r:embed="rId3"/>
          <a:srcRect t="3971"/>
          <a:stretch/>
        </p:blipFill>
        <p:spPr>
          <a:xfrm>
            <a:off x="175069" y="2251273"/>
            <a:ext cx="1764000" cy="3667975"/>
          </a:xfrm>
          <a:prstGeom prst="rect">
            <a:avLst/>
          </a:prstGeom>
          <a:ln w="6350">
            <a:solidFill>
              <a:schemeClr val="bg1">
                <a:lumMod val="75000"/>
              </a:schemeClr>
            </a:solidFill>
          </a:ln>
        </p:spPr>
      </p:pic>
      <p:sp>
        <p:nvSpPr>
          <p:cNvPr id="11" name="テキスト ボックス 27">
            <a:extLst>
              <a:ext uri="{FF2B5EF4-FFF2-40B4-BE49-F238E27FC236}">
                <a16:creationId xmlns:a16="http://schemas.microsoft.com/office/drawing/2014/main" id="{1A36E8F3-9390-8B72-712E-32D3ADB81752}"/>
              </a:ext>
            </a:extLst>
          </p:cNvPr>
          <p:cNvSpPr txBox="1"/>
          <p:nvPr/>
        </p:nvSpPr>
        <p:spPr>
          <a:xfrm>
            <a:off x="87244" y="5945780"/>
            <a:ext cx="1912477"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周辺のスポット情報を地図上に表示。アイコンをタップして詳細情報を確認可能。</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27">
            <a:extLst>
              <a:ext uri="{FF2B5EF4-FFF2-40B4-BE49-F238E27FC236}">
                <a16:creationId xmlns:a16="http://schemas.microsoft.com/office/drawing/2014/main" id="{74D1EA8B-D3D8-FB29-418A-BD6724A86B83}"/>
              </a:ext>
            </a:extLst>
          </p:cNvPr>
          <p:cNvSpPr txBox="1"/>
          <p:nvPr/>
        </p:nvSpPr>
        <p:spPr>
          <a:xfrm>
            <a:off x="2144015" y="5945780"/>
            <a:ext cx="1640483"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一覧で表示することもできる。</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こどもの年齢や授乳室、駐車</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場、無料スポット等の条件で</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絞り込み可能。</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楕円 12">
            <a:extLst>
              <a:ext uri="{FF2B5EF4-FFF2-40B4-BE49-F238E27FC236}">
                <a16:creationId xmlns:a16="http://schemas.microsoft.com/office/drawing/2014/main" id="{6A493DA0-4B84-3B26-2DC2-E34E0D0E118A}"/>
              </a:ext>
            </a:extLst>
          </p:cNvPr>
          <p:cNvSpPr/>
          <p:nvPr/>
        </p:nvSpPr>
        <p:spPr>
          <a:xfrm>
            <a:off x="1568419" y="4906774"/>
            <a:ext cx="324000" cy="32400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27">
            <a:extLst>
              <a:ext uri="{FF2B5EF4-FFF2-40B4-BE49-F238E27FC236}">
                <a16:creationId xmlns:a16="http://schemas.microsoft.com/office/drawing/2014/main" id="{3AC8FF6B-9E8D-3F68-7D97-BEF40F462BEF}"/>
              </a:ext>
            </a:extLst>
          </p:cNvPr>
          <p:cNvSpPr txBox="1"/>
          <p:nvPr/>
        </p:nvSpPr>
        <p:spPr>
          <a:xfrm>
            <a:off x="3933497" y="5945780"/>
            <a:ext cx="1867783"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スポット・イベント詳細情報ページ</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B977ACBA-EB20-DE6B-22E6-673FF207B9C6}"/>
              </a:ext>
            </a:extLst>
          </p:cNvPr>
          <p:cNvPicPr>
            <a:picLocks noChangeAspect="1"/>
          </p:cNvPicPr>
          <p:nvPr/>
        </p:nvPicPr>
        <p:blipFill rotWithShape="1">
          <a:blip r:embed="rId4"/>
          <a:srcRect t="3762"/>
          <a:stretch/>
        </p:blipFill>
        <p:spPr>
          <a:xfrm>
            <a:off x="4004290" y="2251273"/>
            <a:ext cx="1764000" cy="3675942"/>
          </a:xfrm>
          <a:prstGeom prst="rect">
            <a:avLst/>
          </a:prstGeom>
          <a:ln w="6350">
            <a:solidFill>
              <a:schemeClr val="bg1">
                <a:lumMod val="75000"/>
              </a:schemeClr>
            </a:solidFill>
          </a:ln>
        </p:spPr>
      </p:pic>
      <p:pic>
        <p:nvPicPr>
          <p:cNvPr id="16" name="図 15">
            <a:extLst>
              <a:ext uri="{FF2B5EF4-FFF2-40B4-BE49-F238E27FC236}">
                <a16:creationId xmlns:a16="http://schemas.microsoft.com/office/drawing/2014/main" id="{AA032B33-3EEF-4B9B-8DF1-46806CF024B9}"/>
              </a:ext>
            </a:extLst>
          </p:cNvPr>
          <p:cNvPicPr>
            <a:picLocks noChangeAspect="1"/>
          </p:cNvPicPr>
          <p:nvPr/>
        </p:nvPicPr>
        <p:blipFill rotWithShape="1">
          <a:blip r:embed="rId2"/>
          <a:srcRect t="72956" b="-1"/>
          <a:stretch/>
        </p:blipFill>
        <p:spPr>
          <a:xfrm>
            <a:off x="2084737" y="4416358"/>
            <a:ext cx="1764000" cy="1032967"/>
          </a:xfrm>
          <a:prstGeom prst="rect">
            <a:avLst/>
          </a:prstGeom>
          <a:ln w="6350">
            <a:solidFill>
              <a:schemeClr val="bg1">
                <a:lumMod val="75000"/>
              </a:schemeClr>
            </a:solidFill>
          </a:ln>
        </p:spPr>
      </p:pic>
      <p:sp>
        <p:nvSpPr>
          <p:cNvPr id="17" name="フリーフォーム: 図形 16">
            <a:extLst>
              <a:ext uri="{FF2B5EF4-FFF2-40B4-BE49-F238E27FC236}">
                <a16:creationId xmlns:a16="http://schemas.microsoft.com/office/drawing/2014/main" id="{1CEF4C53-5DAC-F580-217F-6BFF4377DBE4}"/>
              </a:ext>
            </a:extLst>
          </p:cNvPr>
          <p:cNvSpPr/>
          <p:nvPr/>
        </p:nvSpPr>
        <p:spPr>
          <a:xfrm>
            <a:off x="2032496" y="4393497"/>
            <a:ext cx="1908000" cy="36000"/>
          </a:xfrm>
          <a:custGeom>
            <a:avLst/>
            <a:gdLst>
              <a:gd name="connsiteX0" fmla="*/ 0 w 2862470"/>
              <a:gd name="connsiteY0" fmla="*/ 731520 h 731520"/>
              <a:gd name="connsiteX1" fmla="*/ 707666 w 2862470"/>
              <a:gd name="connsiteY1" fmla="*/ 23853 h 731520"/>
              <a:gd name="connsiteX2" fmla="*/ 1431235 w 2862470"/>
              <a:gd name="connsiteY2" fmla="*/ 723568 h 731520"/>
              <a:gd name="connsiteX3" fmla="*/ 2162755 w 2862470"/>
              <a:gd name="connsiteY3" fmla="*/ 0 h 731520"/>
              <a:gd name="connsiteX4" fmla="*/ 2862470 w 2862470"/>
              <a:gd name="connsiteY4" fmla="*/ 723568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470" h="731520">
                <a:moveTo>
                  <a:pt x="0" y="731520"/>
                </a:moveTo>
                <a:cubicBezTo>
                  <a:pt x="234563" y="378349"/>
                  <a:pt x="469127" y="25178"/>
                  <a:pt x="707666" y="23853"/>
                </a:cubicBezTo>
                <a:cubicBezTo>
                  <a:pt x="946205" y="22528"/>
                  <a:pt x="1188720" y="727543"/>
                  <a:pt x="1431235" y="723568"/>
                </a:cubicBezTo>
                <a:cubicBezTo>
                  <a:pt x="1673750" y="719593"/>
                  <a:pt x="1924216" y="0"/>
                  <a:pt x="2162755" y="0"/>
                </a:cubicBezTo>
                <a:cubicBezTo>
                  <a:pt x="2401294" y="0"/>
                  <a:pt x="2743201" y="596347"/>
                  <a:pt x="2862470" y="723568"/>
                </a:cubicBezTo>
              </a:path>
            </a:pathLst>
          </a:cu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79A07C93-D915-D69C-B9DD-747705AFEB05}"/>
              </a:ext>
            </a:extLst>
          </p:cNvPr>
          <p:cNvCxnSpPr>
            <a:stCxn id="13" idx="6"/>
          </p:cNvCxnSpPr>
          <p:nvPr/>
        </p:nvCxnSpPr>
        <p:spPr>
          <a:xfrm>
            <a:off x="1892419" y="5068774"/>
            <a:ext cx="216000" cy="0"/>
          </a:xfrm>
          <a:prstGeom prst="line">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EE532F9E-83B3-61A6-D888-FEFC472BE4C1}"/>
              </a:ext>
            </a:extLst>
          </p:cNvPr>
          <p:cNvSpPr/>
          <p:nvPr/>
        </p:nvSpPr>
        <p:spPr>
          <a:xfrm>
            <a:off x="3477921" y="4920252"/>
            <a:ext cx="324000" cy="32400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3392E811-9DEA-A175-8CD1-420616BB044D}"/>
              </a:ext>
            </a:extLst>
          </p:cNvPr>
          <p:cNvCxnSpPr>
            <a:cxnSpLocks/>
            <a:stCxn id="20" idx="0"/>
          </p:cNvCxnSpPr>
          <p:nvPr/>
        </p:nvCxnSpPr>
        <p:spPr>
          <a:xfrm flipV="1">
            <a:off x="3639921" y="4546641"/>
            <a:ext cx="0" cy="373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86B25C7-6C36-76AE-CEAC-028FB455340B}"/>
              </a:ext>
            </a:extLst>
          </p:cNvPr>
          <p:cNvCxnSpPr>
            <a:cxnSpLocks/>
          </p:cNvCxnSpPr>
          <p:nvPr/>
        </p:nvCxnSpPr>
        <p:spPr>
          <a:xfrm flipH="1">
            <a:off x="1935115" y="4546641"/>
            <a:ext cx="1704806" cy="0"/>
          </a:xfrm>
          <a:prstGeom prst="line">
            <a:avLst/>
          </a:prstGeom>
          <a:ln w="28575"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B1C0D075-2F82-91DD-CA39-E8EF029CE621}"/>
              </a:ext>
            </a:extLst>
          </p:cNvPr>
          <p:cNvSpPr/>
          <p:nvPr/>
        </p:nvSpPr>
        <p:spPr>
          <a:xfrm>
            <a:off x="2100257" y="3591286"/>
            <a:ext cx="1728000" cy="648000"/>
          </a:xfrm>
          <a:prstGeom prst="roundRect">
            <a:avLst>
              <a:gd name="adj" fmla="val 11820"/>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4149E221-4D77-C7A2-0F11-A06BC666B12C}"/>
              </a:ext>
            </a:extLst>
          </p:cNvPr>
          <p:cNvSpPr/>
          <p:nvPr/>
        </p:nvSpPr>
        <p:spPr>
          <a:xfrm>
            <a:off x="226375" y="5290183"/>
            <a:ext cx="1656000" cy="432000"/>
          </a:xfrm>
          <a:prstGeom prst="roundRect">
            <a:avLst>
              <a:gd name="adj" fmla="val 11820"/>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35B75BD1-FB1B-A3D2-75B2-7C52FA8AE977}"/>
              </a:ext>
            </a:extLst>
          </p:cNvPr>
          <p:cNvCxnSpPr>
            <a:cxnSpLocks/>
          </p:cNvCxnSpPr>
          <p:nvPr/>
        </p:nvCxnSpPr>
        <p:spPr>
          <a:xfrm>
            <a:off x="1892419" y="5525307"/>
            <a:ext cx="2124000" cy="0"/>
          </a:xfrm>
          <a:prstGeom prst="line">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23FB434-5DBB-2E43-A48D-8625BF6908D6}"/>
              </a:ext>
            </a:extLst>
          </p:cNvPr>
          <p:cNvCxnSpPr/>
          <p:nvPr/>
        </p:nvCxnSpPr>
        <p:spPr>
          <a:xfrm>
            <a:off x="3828257" y="3920901"/>
            <a:ext cx="180000" cy="0"/>
          </a:xfrm>
          <a:prstGeom prst="line">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E7070C1D-088E-C7FB-E72C-EB7FFD62DD48}"/>
              </a:ext>
            </a:extLst>
          </p:cNvPr>
          <p:cNvSpPr>
            <a:spLocks noGrp="1"/>
          </p:cNvSpPr>
          <p:nvPr>
            <p:ph type="sldNum" sz="quarter" idx="4"/>
          </p:nvPr>
        </p:nvSpPr>
        <p:spPr/>
        <p:txBody>
          <a:bodyPr/>
          <a:lstStyle/>
          <a:p>
            <a:fld id="{DFD4F317-19D0-4848-B5EB-5B174DBE8CF9}"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5863834" y="1912923"/>
            <a:ext cx="3917899" cy="4832092"/>
          </a:xfrm>
          <a:prstGeom prst="rect">
            <a:avLst/>
          </a:prstGeom>
          <a:solidFill>
            <a:schemeClr val="bg1"/>
          </a:solid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提供者：アクトインディ株式会社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観光施設一覧、公共施設一覧、イベント一覧</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コメント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：「いこーよ」は、全国の</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0</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歳～</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歳児のパパ・ママの</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8</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割以上が利用する、日本最大級のファミリー向けお出かけ情報サービスです。動物園や公園などの全国</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万件以上の施設情報のほかファミリー向けイベントが気軽に探せます。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いこーよ」では、観光スポットや公園、公共施設などのオープンデータを活用し、掲載情報に加えています。多くのユーザーが日常的に利用しているアプリ・サイトにオープンデータが活用されることで、ユーザーはより多くの正確な情報を得ることができ、自治体にとっては提供したデータが多くのユーザーに日常的に利用されるようになり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「いこーよ」では、推奨データセットに授乳室の有無などの子育て項目を加えた独自の「いこーよデータセット」を作成し、推奨データで公開していない自治体に利用を提案しています。現在約</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の自治体とオープンデータの連携をしており、活用連携は順次拡大中です。</a:t>
            </a:r>
          </a:p>
        </p:txBody>
      </p:sp>
    </p:spTree>
    <p:extLst>
      <p:ext uri="{BB962C8B-B14F-4D97-AF65-F5344CB8AC3E}">
        <p14:creationId xmlns:p14="http://schemas.microsoft.com/office/powerpoint/2010/main" val="115346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「中国地域防災オープンデータ</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MAP</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17</a:t>
            </a:fld>
            <a:endParaRPr lang="ja-JP" altLang="en-US" dirty="0"/>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つの防災オープンデータマップ（居住地の安全確認、いざという時の行動シミュレーション、避難所情報の充実、日常生活の質の確保）を閲覧することができるアプリです。</a:t>
            </a:r>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5831392" y="1912923"/>
            <a:ext cx="3945870" cy="3847207"/>
          </a:xfrm>
          <a:prstGeom prst="rect">
            <a:avLst/>
          </a:prstGeom>
          <a:noFill/>
          <a:ln>
            <a:solidFill>
              <a:schemeClr val="tx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提供者：一般社団法人データクレイドル</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指定緊急避難場所一覧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コメント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中国地域オープンデータ利活用ラウンドテーブルにおいて、倉敷市真備地区の浸水被害を例に防災（水害）に役立つオープンデータの調査・整理、必要なデータセット定義、そのデータを使った防災オープンデータマップ作成を行いました。公開可能なデータセットから公開を進めていただくとともに、既に同様のデータを公開済みの場合、利便性向上の観点から、本推奨データに合わせたフォーマットのを期待します。公開された防災オープンデータは中国地域防災オープンデータマップに掲載可能。推奨様式でデータを提供いただければ、各マップに掲載いたします（無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p:txBody>
      </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290296" y="1901277"/>
            <a:ext cx="586023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 name="図 1">
            <a:extLst>
              <a:ext uri="{FF2B5EF4-FFF2-40B4-BE49-F238E27FC236}">
                <a16:creationId xmlns:a16="http://schemas.microsoft.com/office/drawing/2014/main" id="{7C12379C-9D0D-DFEC-D5B9-3B0A856EBC80}"/>
              </a:ext>
            </a:extLst>
          </p:cNvPr>
          <p:cNvPicPr>
            <a:picLocks noChangeAspect="1"/>
          </p:cNvPicPr>
          <p:nvPr/>
        </p:nvPicPr>
        <p:blipFill>
          <a:blip r:embed="rId2"/>
          <a:stretch>
            <a:fillRect/>
          </a:stretch>
        </p:blipFill>
        <p:spPr>
          <a:xfrm>
            <a:off x="720600" y="2220130"/>
            <a:ext cx="2148822" cy="3654284"/>
          </a:xfrm>
          <a:prstGeom prst="rect">
            <a:avLst/>
          </a:prstGeom>
          <a:ln>
            <a:solidFill>
              <a:srgbClr val="D0D8E8"/>
            </a:solidFill>
          </a:ln>
        </p:spPr>
      </p:pic>
      <p:sp>
        <p:nvSpPr>
          <p:cNvPr id="25" name="テキスト ボックス 27">
            <a:extLst>
              <a:ext uri="{FF2B5EF4-FFF2-40B4-BE49-F238E27FC236}">
                <a16:creationId xmlns:a16="http://schemas.microsoft.com/office/drawing/2014/main" id="{42265532-1AE4-2C66-7B44-D3897927C528}"/>
              </a:ext>
            </a:extLst>
          </p:cNvPr>
          <p:cNvSpPr txBox="1"/>
          <p:nvPr/>
        </p:nvSpPr>
        <p:spPr>
          <a:xfrm>
            <a:off x="704068" y="5874414"/>
            <a:ext cx="1912477"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◯居住地の安全確認</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任意の位置をクリックすると、その位置における想定浸水深が表示される。</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テキスト ボックス 27">
            <a:extLst>
              <a:ext uri="{FF2B5EF4-FFF2-40B4-BE49-F238E27FC236}">
                <a16:creationId xmlns:a16="http://schemas.microsoft.com/office/drawing/2014/main" id="{597EFA50-DB94-85A3-BAC6-1B1AA38FCE9E}"/>
              </a:ext>
            </a:extLst>
          </p:cNvPr>
          <p:cNvSpPr txBox="1"/>
          <p:nvPr/>
        </p:nvSpPr>
        <p:spPr>
          <a:xfrm>
            <a:off x="3239145" y="5874414"/>
            <a:ext cx="214882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◯避難所情報の確認</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任意の位置から近い避難先候補を確認可能。避難所のアイコンをタップすると選択した避難所の情報を表示。</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7" name="図 26">
            <a:extLst>
              <a:ext uri="{FF2B5EF4-FFF2-40B4-BE49-F238E27FC236}">
                <a16:creationId xmlns:a16="http://schemas.microsoft.com/office/drawing/2014/main" id="{42B5DB04-EBEE-95D6-A9FD-0EB973F2DCF3}"/>
              </a:ext>
            </a:extLst>
          </p:cNvPr>
          <p:cNvPicPr>
            <a:picLocks noChangeAspect="1"/>
          </p:cNvPicPr>
          <p:nvPr/>
        </p:nvPicPr>
        <p:blipFill>
          <a:blip r:embed="rId3"/>
          <a:stretch>
            <a:fillRect/>
          </a:stretch>
        </p:blipFill>
        <p:spPr>
          <a:xfrm>
            <a:off x="3324724" y="2216599"/>
            <a:ext cx="2051366" cy="1775992"/>
          </a:xfrm>
          <a:prstGeom prst="rect">
            <a:avLst/>
          </a:prstGeom>
          <a:ln>
            <a:solidFill>
              <a:srgbClr val="D0D8E8"/>
            </a:solidFill>
          </a:ln>
        </p:spPr>
      </p:pic>
      <p:pic>
        <p:nvPicPr>
          <p:cNvPr id="28" name="図 27">
            <a:extLst>
              <a:ext uri="{FF2B5EF4-FFF2-40B4-BE49-F238E27FC236}">
                <a16:creationId xmlns:a16="http://schemas.microsoft.com/office/drawing/2014/main" id="{1FD6F7F0-8C71-6BA2-E22F-8BB0D959888B}"/>
              </a:ext>
            </a:extLst>
          </p:cNvPr>
          <p:cNvPicPr>
            <a:picLocks noChangeAspect="1"/>
          </p:cNvPicPr>
          <p:nvPr/>
        </p:nvPicPr>
        <p:blipFill>
          <a:blip r:embed="rId4"/>
          <a:stretch>
            <a:fillRect/>
          </a:stretch>
        </p:blipFill>
        <p:spPr>
          <a:xfrm>
            <a:off x="3324724" y="4116594"/>
            <a:ext cx="2051365" cy="1757820"/>
          </a:xfrm>
          <a:prstGeom prst="rect">
            <a:avLst/>
          </a:prstGeom>
          <a:ln>
            <a:solidFill>
              <a:srgbClr val="D0D8E8"/>
            </a:solidFill>
          </a:ln>
        </p:spPr>
      </p:pic>
      <p:sp>
        <p:nvSpPr>
          <p:cNvPr id="29" name="テキスト ボックス 28">
            <a:extLst>
              <a:ext uri="{FF2B5EF4-FFF2-40B4-BE49-F238E27FC236}">
                <a16:creationId xmlns:a16="http://schemas.microsoft.com/office/drawing/2014/main" id="{7FAA2A93-85B4-56CB-56B2-6BFE2D6D45C4}"/>
              </a:ext>
            </a:extLst>
          </p:cNvPr>
          <p:cNvSpPr txBox="1"/>
          <p:nvPr/>
        </p:nvSpPr>
        <p:spPr bwMode="auto">
          <a:xfrm>
            <a:off x="5953552" y="684319"/>
            <a:ext cx="3271410" cy="261610"/>
          </a:xfrm>
          <a:prstGeom prst="rect">
            <a:avLst/>
          </a:prstGeom>
          <a:noFill/>
          <a:ln w="9525" algn="ctr">
            <a:noFill/>
            <a:miter lim="800000"/>
            <a:headEnd/>
            <a:tailEnd/>
          </a:ln>
          <a:effectLst/>
        </p:spPr>
        <p:txBody>
          <a:bodyPr wrap="square">
            <a:spAutoFit/>
          </a:bodyPr>
          <a:lstStyle/>
          <a:p>
            <a:r>
              <a:rPr lang="ja-JP" altLang="en-US" sz="1050" dirty="0">
                <a:latin typeface="Meiryo UI" panose="020B0604030504040204" pitchFamily="50" charset="-128"/>
                <a:ea typeface="Meiryo UI" panose="020B0604030504040204" pitchFamily="50" charset="-128"/>
              </a:rPr>
              <a:t>https://bousai-map.datacradle.jp/</a:t>
            </a:r>
          </a:p>
        </p:txBody>
      </p:sp>
      <p:cxnSp>
        <p:nvCxnSpPr>
          <p:cNvPr id="7" name="コネクタ: カギ線 6">
            <a:extLst>
              <a:ext uri="{FF2B5EF4-FFF2-40B4-BE49-F238E27FC236}">
                <a16:creationId xmlns:a16="http://schemas.microsoft.com/office/drawing/2014/main" id="{80DDA096-AF09-D065-9C09-B612CF56FB6A}"/>
              </a:ext>
            </a:extLst>
          </p:cNvPr>
          <p:cNvCxnSpPr/>
          <p:nvPr/>
        </p:nvCxnSpPr>
        <p:spPr>
          <a:xfrm rot="5400000">
            <a:off x="4030641" y="3553224"/>
            <a:ext cx="916195" cy="280394"/>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E38192D6-02BD-F901-8BDC-7B104B48B83B}"/>
              </a:ext>
            </a:extLst>
          </p:cNvPr>
          <p:cNvSpPr/>
          <p:nvPr/>
        </p:nvSpPr>
        <p:spPr>
          <a:xfrm>
            <a:off x="4530048" y="3057422"/>
            <a:ext cx="201478" cy="1782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2816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800FA17-AD27-7F97-6D40-9FB6EB0ABE54}"/>
              </a:ext>
            </a:extLst>
          </p:cNvPr>
          <p:cNvPicPr>
            <a:picLocks noChangeAspect="1"/>
          </p:cNvPicPr>
          <p:nvPr/>
        </p:nvPicPr>
        <p:blipFill rotWithShape="1">
          <a:blip r:embed="rId2"/>
          <a:srcRect l="13491" t="11578" r="17821" b="20752"/>
          <a:stretch/>
        </p:blipFill>
        <p:spPr>
          <a:xfrm>
            <a:off x="295738" y="4100897"/>
            <a:ext cx="1794558" cy="1104957"/>
          </a:xfrm>
          <a:prstGeom prst="rect">
            <a:avLst/>
          </a:prstGeom>
        </p:spPr>
      </p:pic>
      <p:pic>
        <p:nvPicPr>
          <p:cNvPr id="7" name="図 6">
            <a:extLst>
              <a:ext uri="{FF2B5EF4-FFF2-40B4-BE49-F238E27FC236}">
                <a16:creationId xmlns:a16="http://schemas.microsoft.com/office/drawing/2014/main" id="{5B78F3BB-329F-5BCA-A4A9-64AEC83493E0}"/>
              </a:ext>
            </a:extLst>
          </p:cNvPr>
          <p:cNvPicPr>
            <a:picLocks noChangeAspect="1"/>
          </p:cNvPicPr>
          <p:nvPr/>
        </p:nvPicPr>
        <p:blipFill rotWithShape="1">
          <a:blip r:embed="rId3"/>
          <a:srcRect b="11042"/>
          <a:stretch/>
        </p:blipFill>
        <p:spPr>
          <a:xfrm>
            <a:off x="2319092" y="1912922"/>
            <a:ext cx="2520000" cy="2338488"/>
          </a:xfrm>
          <a:prstGeom prst="rect">
            <a:avLst/>
          </a:prstGeom>
          <a:ln w="6350">
            <a:solidFill>
              <a:schemeClr val="bg1">
                <a:lumMod val="75000"/>
              </a:schemeClr>
            </a:solidFill>
          </a:ln>
        </p:spPr>
      </p:pic>
      <p:pic>
        <p:nvPicPr>
          <p:cNvPr id="8" name="図 7">
            <a:extLst>
              <a:ext uri="{FF2B5EF4-FFF2-40B4-BE49-F238E27FC236}">
                <a16:creationId xmlns:a16="http://schemas.microsoft.com/office/drawing/2014/main" id="{091A8D4B-DB74-655D-9E30-35A2A97BD335}"/>
              </a:ext>
            </a:extLst>
          </p:cNvPr>
          <p:cNvPicPr>
            <a:picLocks noChangeAspect="1"/>
          </p:cNvPicPr>
          <p:nvPr/>
        </p:nvPicPr>
        <p:blipFill rotWithShape="1">
          <a:blip r:embed="rId4"/>
          <a:srcRect b="11042"/>
          <a:stretch/>
        </p:blipFill>
        <p:spPr>
          <a:xfrm>
            <a:off x="2619991" y="3650831"/>
            <a:ext cx="2520000" cy="2338489"/>
          </a:xfrm>
          <a:prstGeom prst="rect">
            <a:avLst/>
          </a:prstGeom>
          <a:ln w="6350">
            <a:solidFill>
              <a:schemeClr val="bg1">
                <a:lumMod val="75000"/>
              </a:schemeClr>
            </a:solidFill>
          </a:ln>
        </p:spPr>
      </p:pic>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284261"/>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endParaRPr kumimoji="1" lang="ja-JP" altLang="en-US" sz="2400" dirty="0"/>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18</a:t>
            </a:fld>
            <a:endParaRPr lang="ja-JP" altLang="en-US"/>
          </a:p>
        </p:txBody>
      </p:sp>
      <p:sp>
        <p:nvSpPr>
          <p:cNvPr id="5" name="角丸四角形 2">
            <a:extLst>
              <a:ext uri="{FF2B5EF4-FFF2-40B4-BE49-F238E27FC236}">
                <a16:creationId xmlns:a16="http://schemas.microsoft.com/office/drawing/2014/main" id="{5DB0F6B5-DBEA-930B-ED50-C8F53A4D5A7A}"/>
              </a:ext>
            </a:extLst>
          </p:cNvPr>
          <p:cNvSpPr/>
          <p:nvPr/>
        </p:nvSpPr>
        <p:spPr>
          <a:xfrm>
            <a:off x="290296" y="762695"/>
            <a:ext cx="9397304" cy="9217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政府や自治体が公開する地理空間情報の検索・</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Web </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サービス利用等がワンストップ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で行えるポータルサイトです。自治体が公開している推奨データセットを活用したデータカタログを提供しています。</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GIS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ですぐに利用可能なデータのカタログ検索やフォーマット、サンプルアプリなどを確認することができます。</a:t>
            </a:r>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5306341" y="1912921"/>
            <a:ext cx="4470921" cy="4909036"/>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提供者：</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ESRI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ジャパン株式会社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zh-TW" sz="1400" b="1" u="sng" dirty="0">
                <a:latin typeface="Meiryo UI" panose="020B0604030504040204" pitchFamily="50" charset="-128"/>
                <a:ea typeface="Meiryo UI" panose="020B0604030504040204" pitchFamily="50" charset="-128"/>
                <a:cs typeface="Meiryo UI" panose="020B0604030504040204" pitchFamily="50" charset="-128"/>
              </a:rPr>
              <a:t>AED </a:t>
            </a:r>
            <a:r>
              <a:rPr lang="zh-TW" altLang="en-US" sz="1400" b="1" u="sng" dirty="0">
                <a:latin typeface="Meiryo UI" panose="020B0604030504040204" pitchFamily="50" charset="-128"/>
                <a:ea typeface="Meiryo UI" panose="020B0604030504040204" pitchFamily="50" charset="-128"/>
                <a:cs typeface="Meiryo UI" panose="020B0604030504040204" pitchFamily="50" charset="-128"/>
              </a:rPr>
              <a:t>設置箇所一覧</a:t>
            </a:r>
            <a:endParaRPr lang="en-US" altLang="zh-TW"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公衆無線</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LAN</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アクセスポイント一覧</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公衆トイレ一覧</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地域・年齢別人口</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標準的なバス情報フォーマット</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コメント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推奨データセットに準拠したデータが普及することで、管轄や地域を超えたデータ連携の活発化が期待されます。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現在は推奨データセットの活用を想定した </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GIS </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データのカタログサイト・サンプルアプリまでの展開ですが、今後は、推奨データセットに準拠したデータのビジュアライズやオープンデータ公開を簡単に行えるソリューションを拡大していきたいと考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政府機関オープンデータポータルでは、政府の地理空間情報やプラットフォームに </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GIS </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ソフトウェアからアクセスしやすくするための各種リソースも公開しています。</a:t>
            </a:r>
            <a:b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br>
            <a:r>
              <a:rPr lang="ja-JP" altLang="en-US" sz="11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（連携先例</a:t>
            </a:r>
            <a:r>
              <a:rPr lang="en-US" altLang="ja-JP" sz="11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WAGRI</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、気象庁防災情報</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XML</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海しる、デジタル庁（新型コロナウイルスワクチン接種状況、ベース・レジストリ）、他）</a:t>
            </a:r>
          </a:p>
          <a:p>
            <a:endPar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当ポータルは、</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Esri</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社のクラウド</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GIS</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サービス </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ArcGIS Online </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とオープンデータサイト構築キット </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ArcGIS Hub </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を基盤としています。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p:txBody>
      </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170020" y="1807581"/>
            <a:ext cx="586023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7FAA2A93-85B4-56CB-56B2-6BFE2D6D45C4}"/>
              </a:ext>
            </a:extLst>
          </p:cNvPr>
          <p:cNvSpPr txBox="1"/>
          <p:nvPr/>
        </p:nvSpPr>
        <p:spPr bwMode="auto">
          <a:xfrm>
            <a:off x="5953552" y="396644"/>
            <a:ext cx="3271410" cy="261610"/>
          </a:xfrm>
          <a:prstGeom prst="rect">
            <a:avLst/>
          </a:prstGeom>
          <a:noFill/>
          <a:ln w="9525" algn="ctr">
            <a:noFill/>
            <a:miter lim="800000"/>
            <a:headEnd/>
            <a:tailEnd/>
          </a:ln>
          <a:effectLst/>
        </p:spPr>
        <p:txBody>
          <a:bodyPr wrap="square">
            <a:spAutoFit/>
          </a:bodyPr>
          <a:lstStyle/>
          <a:p>
            <a:r>
              <a:rPr lang="en-US" altLang="ja-JP" sz="1050" dirty="0">
                <a:latin typeface="Meiryo UI" panose="020B0604030504040204" pitchFamily="50" charset="-128"/>
                <a:ea typeface="Meiryo UI" panose="020B0604030504040204" pitchFamily="50" charset="-128"/>
              </a:rPr>
              <a:t>https://national-government.esrij.com/</a:t>
            </a:r>
            <a:endParaRPr lang="ja-JP" altLang="en-US" sz="1050" dirty="0">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33B304BB-3A06-4689-55E1-34E180E5AAF3}"/>
              </a:ext>
            </a:extLst>
          </p:cNvPr>
          <p:cNvPicPr>
            <a:picLocks noChangeAspect="1"/>
          </p:cNvPicPr>
          <p:nvPr/>
        </p:nvPicPr>
        <p:blipFill>
          <a:blip r:embed="rId5"/>
          <a:stretch>
            <a:fillRect/>
          </a:stretch>
        </p:blipFill>
        <p:spPr>
          <a:xfrm>
            <a:off x="290296" y="2145516"/>
            <a:ext cx="1800000" cy="1900217"/>
          </a:xfrm>
          <a:prstGeom prst="rect">
            <a:avLst/>
          </a:prstGeom>
          <a:ln>
            <a:solidFill>
              <a:srgbClr val="D0D8E8"/>
            </a:solidFill>
          </a:ln>
        </p:spPr>
      </p:pic>
      <p:pic>
        <p:nvPicPr>
          <p:cNvPr id="13" name="図 12">
            <a:extLst>
              <a:ext uri="{FF2B5EF4-FFF2-40B4-BE49-F238E27FC236}">
                <a16:creationId xmlns:a16="http://schemas.microsoft.com/office/drawing/2014/main" id="{468755B9-33B5-44F3-D1E0-362862D639BE}"/>
              </a:ext>
            </a:extLst>
          </p:cNvPr>
          <p:cNvPicPr>
            <a:picLocks noChangeAspect="1"/>
          </p:cNvPicPr>
          <p:nvPr/>
        </p:nvPicPr>
        <p:blipFill rotWithShape="1">
          <a:blip r:embed="rId6"/>
          <a:srcRect t="5555"/>
          <a:stretch/>
        </p:blipFill>
        <p:spPr>
          <a:xfrm>
            <a:off x="290296" y="4963322"/>
            <a:ext cx="1800000" cy="1773355"/>
          </a:xfrm>
          <a:prstGeom prst="rect">
            <a:avLst/>
          </a:prstGeom>
        </p:spPr>
      </p:pic>
      <p:sp>
        <p:nvSpPr>
          <p:cNvPr id="14" name="フリーフォーム: 図形 13">
            <a:extLst>
              <a:ext uri="{FF2B5EF4-FFF2-40B4-BE49-F238E27FC236}">
                <a16:creationId xmlns:a16="http://schemas.microsoft.com/office/drawing/2014/main" id="{225A2D84-50FA-C4FE-B272-9B71C83603C1}"/>
              </a:ext>
            </a:extLst>
          </p:cNvPr>
          <p:cNvSpPr/>
          <p:nvPr/>
        </p:nvSpPr>
        <p:spPr>
          <a:xfrm rot="10800000">
            <a:off x="253429" y="4936653"/>
            <a:ext cx="1861914" cy="36000"/>
          </a:xfrm>
          <a:custGeom>
            <a:avLst/>
            <a:gdLst>
              <a:gd name="connsiteX0" fmla="*/ 0 w 2876550"/>
              <a:gd name="connsiteY0" fmla="*/ 695346 h 714396"/>
              <a:gd name="connsiteX1" fmla="*/ 733425 w 2876550"/>
              <a:gd name="connsiteY1" fmla="*/ 21 h 714396"/>
              <a:gd name="connsiteX2" fmla="*/ 1447800 w 2876550"/>
              <a:gd name="connsiteY2" fmla="*/ 714396 h 714396"/>
              <a:gd name="connsiteX3" fmla="*/ 2152650 w 2876550"/>
              <a:gd name="connsiteY3" fmla="*/ 21 h 714396"/>
              <a:gd name="connsiteX4" fmla="*/ 2876550 w 2876550"/>
              <a:gd name="connsiteY4" fmla="*/ 714396 h 71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50" h="714396">
                <a:moveTo>
                  <a:pt x="0" y="695346"/>
                </a:moveTo>
                <a:cubicBezTo>
                  <a:pt x="246062" y="346096"/>
                  <a:pt x="492125" y="-3154"/>
                  <a:pt x="733425" y="21"/>
                </a:cubicBezTo>
                <a:cubicBezTo>
                  <a:pt x="974725" y="3196"/>
                  <a:pt x="1211263" y="714396"/>
                  <a:pt x="1447800" y="714396"/>
                </a:cubicBezTo>
                <a:cubicBezTo>
                  <a:pt x="1684337" y="714396"/>
                  <a:pt x="1914525" y="21"/>
                  <a:pt x="2152650" y="21"/>
                </a:cubicBezTo>
                <a:cubicBezTo>
                  <a:pt x="2390775" y="21"/>
                  <a:pt x="2736850" y="617558"/>
                  <a:pt x="2876550" y="714396"/>
                </a:cubicBezTo>
              </a:path>
            </a:pathLst>
          </a:custGeom>
          <a:noFill/>
          <a:ln w="412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DE74615E-CB1F-7BBF-DE4F-BDA728F6F62C}"/>
              </a:ext>
            </a:extLst>
          </p:cNvPr>
          <p:cNvSpPr/>
          <p:nvPr/>
        </p:nvSpPr>
        <p:spPr>
          <a:xfrm>
            <a:off x="1123470" y="3596640"/>
            <a:ext cx="781530" cy="13716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a:extLst>
              <a:ext uri="{FF2B5EF4-FFF2-40B4-BE49-F238E27FC236}">
                <a16:creationId xmlns:a16="http://schemas.microsoft.com/office/drawing/2014/main" id="{CAC9397E-FF15-A7C3-99C3-4893EB09558A}"/>
              </a:ext>
            </a:extLst>
          </p:cNvPr>
          <p:cNvCxnSpPr>
            <a:cxnSpLocks/>
          </p:cNvCxnSpPr>
          <p:nvPr/>
        </p:nvCxnSpPr>
        <p:spPr>
          <a:xfrm flipH="1">
            <a:off x="1508760" y="3733846"/>
            <a:ext cx="0" cy="432000"/>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728EB4CE-7B1C-FB50-E283-A2916A526C3F}"/>
              </a:ext>
            </a:extLst>
          </p:cNvPr>
          <p:cNvSpPr/>
          <p:nvPr/>
        </p:nvSpPr>
        <p:spPr>
          <a:xfrm>
            <a:off x="900045" y="5777360"/>
            <a:ext cx="576000" cy="13716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6F29A56C-F171-C2E5-71B9-F8F8874D519F}"/>
              </a:ext>
            </a:extLst>
          </p:cNvPr>
          <p:cNvSpPr/>
          <p:nvPr/>
        </p:nvSpPr>
        <p:spPr>
          <a:xfrm>
            <a:off x="901703" y="6612547"/>
            <a:ext cx="576000" cy="13716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F3B47FAA-F5B2-FCFB-EA9A-5BAD8D4A960B}"/>
              </a:ext>
            </a:extLst>
          </p:cNvPr>
          <p:cNvCxnSpPr>
            <a:stCxn id="23" idx="0"/>
          </p:cNvCxnSpPr>
          <p:nvPr/>
        </p:nvCxnSpPr>
        <p:spPr>
          <a:xfrm flipH="1" flipV="1">
            <a:off x="1184386" y="5120640"/>
            <a:ext cx="3659" cy="65672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C075E14-F83F-F993-3FF3-C909E551E66B}"/>
              </a:ext>
            </a:extLst>
          </p:cNvPr>
          <p:cNvCxnSpPr/>
          <p:nvPr/>
        </p:nvCxnSpPr>
        <p:spPr>
          <a:xfrm>
            <a:off x="1184386" y="5120640"/>
            <a:ext cx="1269254" cy="0"/>
          </a:xfrm>
          <a:prstGeom prst="line">
            <a:avLst/>
          </a:prstGeom>
          <a:ln w="31750" cap="sq">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558C6D8-4B79-3CD2-F017-0A47816BA2E5}"/>
              </a:ext>
            </a:extLst>
          </p:cNvPr>
          <p:cNvCxnSpPr>
            <a:cxnSpLocks/>
          </p:cNvCxnSpPr>
          <p:nvPr/>
        </p:nvCxnSpPr>
        <p:spPr>
          <a:xfrm flipV="1">
            <a:off x="2453640" y="4251410"/>
            <a:ext cx="0" cy="869230"/>
          </a:xfrm>
          <a:prstGeom prst="line">
            <a:avLst/>
          </a:prstGeom>
          <a:ln w="3175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EF524DB-DE90-0179-178F-1443424779B5}"/>
              </a:ext>
            </a:extLst>
          </p:cNvPr>
          <p:cNvCxnSpPr>
            <a:cxnSpLocks/>
          </p:cNvCxnSpPr>
          <p:nvPr/>
        </p:nvCxnSpPr>
        <p:spPr>
          <a:xfrm flipV="1">
            <a:off x="2297758" y="5568960"/>
            <a:ext cx="0" cy="1112167"/>
          </a:xfrm>
          <a:prstGeom prst="line">
            <a:avLst/>
          </a:prstGeom>
          <a:ln w="31750" cap="sq">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84F939B-48D0-4FBA-D7F3-3A4329020ED7}"/>
              </a:ext>
            </a:extLst>
          </p:cNvPr>
          <p:cNvCxnSpPr>
            <a:cxnSpLocks/>
          </p:cNvCxnSpPr>
          <p:nvPr/>
        </p:nvCxnSpPr>
        <p:spPr>
          <a:xfrm>
            <a:off x="2319092" y="5568960"/>
            <a:ext cx="300899" cy="0"/>
          </a:xfrm>
          <a:prstGeom prst="line">
            <a:avLst/>
          </a:prstGeom>
          <a:ln w="3175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B87CD64-6105-7D71-879B-40BD04A39AF8}"/>
              </a:ext>
            </a:extLst>
          </p:cNvPr>
          <p:cNvCxnSpPr>
            <a:cxnSpLocks/>
            <a:stCxn id="24" idx="3"/>
          </p:cNvCxnSpPr>
          <p:nvPr/>
        </p:nvCxnSpPr>
        <p:spPr>
          <a:xfrm>
            <a:off x="1477703" y="6681127"/>
            <a:ext cx="828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07E67B33-BC54-6BA7-5C23-720B0A06CBCB}"/>
              </a:ext>
            </a:extLst>
          </p:cNvPr>
          <p:cNvSpPr txBox="1"/>
          <p:nvPr/>
        </p:nvSpPr>
        <p:spPr>
          <a:xfrm>
            <a:off x="2452690" y="5989320"/>
            <a:ext cx="2752677" cy="707886"/>
          </a:xfrm>
          <a:prstGeom prst="rect">
            <a:avLst/>
          </a:prstGeom>
          <a:noFill/>
        </p:spPr>
        <p:txBody>
          <a:bodyPr wrap="none" rtlCol="0">
            <a:spAutoFit/>
          </a:bodyPr>
          <a:lstStyle/>
          <a:p>
            <a:r>
              <a:rPr lang="ja-JP" altLang="en-US" sz="1000" dirty="0">
                <a:latin typeface="Meiryo UI" panose="020B0604030504040204" pitchFamily="50" charset="-128"/>
                <a:ea typeface="Meiryo UI" panose="020B0604030504040204" pitchFamily="50" charset="-128"/>
              </a:rPr>
              <a:t>実際にデータがどのような形で利活用され、可視化</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できるかをアプリのサンプルを通して具体的な実装例</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として</a:t>
            </a:r>
            <a:r>
              <a:rPr kumimoji="1" lang="ja-JP" altLang="en-US" sz="1000" dirty="0">
                <a:latin typeface="Meiryo UI" panose="020B0604030504040204" pitchFamily="50" charset="-128"/>
                <a:ea typeface="Meiryo UI" panose="020B0604030504040204" pitchFamily="50" charset="-128"/>
              </a:rPr>
              <a:t>提示。各種データの利活用イメージを具体例</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の中で掴むことができる。</a:t>
            </a:r>
          </a:p>
        </p:txBody>
      </p:sp>
      <p:pic>
        <p:nvPicPr>
          <p:cNvPr id="1026" name="Picture 2">
            <a:extLst>
              <a:ext uri="{FF2B5EF4-FFF2-40B4-BE49-F238E27FC236}">
                <a16:creationId xmlns:a16="http://schemas.microsoft.com/office/drawing/2014/main" id="{0A14B92C-EA22-464D-914E-1B3E05D9A1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591" y="89139"/>
            <a:ext cx="615009" cy="61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0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4EA0DAF-C540-C528-B3A2-06D2322FDE80}"/>
              </a:ext>
            </a:extLst>
          </p:cNvPr>
          <p:cNvSpPr>
            <a:spLocks noGrp="1"/>
          </p:cNvSpPr>
          <p:nvPr>
            <p:ph type="title"/>
          </p:nvPr>
        </p:nvSpPr>
        <p:spPr>
          <a:xfrm>
            <a:off x="681038" y="602758"/>
            <a:ext cx="8543925" cy="424732"/>
          </a:xfrm>
        </p:spPr>
        <p:txBody>
          <a:bodyPr/>
          <a:lstStyle/>
          <a:p>
            <a:r>
              <a:rPr lang="ja-JP" altLang="en-US" sz="2400" b="0" dirty="0">
                <a:latin typeface="Meiryo UI" panose="020B0604030504040204" pitchFamily="50" charset="-128"/>
                <a:ea typeface="Meiryo UI" panose="020B0604030504040204" pitchFamily="50" charset="-128"/>
              </a:rPr>
              <a:t>更新履歴</a:t>
            </a:r>
          </a:p>
        </p:txBody>
      </p:sp>
      <p:sp>
        <p:nvSpPr>
          <p:cNvPr id="3" name="スライド番号プレースホルダー 2">
            <a:extLst>
              <a:ext uri="{FF2B5EF4-FFF2-40B4-BE49-F238E27FC236}">
                <a16:creationId xmlns:a16="http://schemas.microsoft.com/office/drawing/2014/main" id="{85FDEB28-DCAC-C9C0-AF2D-B5B14C9DE2C3}"/>
              </a:ext>
            </a:extLst>
          </p:cNvPr>
          <p:cNvSpPr>
            <a:spLocks noGrp="1"/>
          </p:cNvSpPr>
          <p:nvPr>
            <p:ph type="sldNum" sz="quarter" idx="4"/>
          </p:nvPr>
        </p:nvSpPr>
        <p:spPr/>
        <p:txBody>
          <a:bodyPr/>
          <a:lstStyle/>
          <a:p>
            <a:fld id="{DFD4F317-19D0-4848-B5EB-5B174DBE8CF9}" type="slidenum">
              <a:rPr lang="ja-JP" altLang="en-US" smtClean="0"/>
              <a:pPr/>
              <a:t>1</a:t>
            </a:fld>
            <a:endParaRPr lang="ja-JP" altLang="en-US"/>
          </a:p>
        </p:txBody>
      </p:sp>
      <p:graphicFrame>
        <p:nvGraphicFramePr>
          <p:cNvPr id="2" name="表 1">
            <a:extLst>
              <a:ext uri="{FF2B5EF4-FFF2-40B4-BE49-F238E27FC236}">
                <a16:creationId xmlns:a16="http://schemas.microsoft.com/office/drawing/2014/main" id="{538DD340-2242-99B8-AA8E-C8632F6ED4D9}"/>
              </a:ext>
            </a:extLst>
          </p:cNvPr>
          <p:cNvGraphicFramePr>
            <a:graphicFrameLocks noGrp="1"/>
          </p:cNvGraphicFramePr>
          <p:nvPr>
            <p:extLst>
              <p:ext uri="{D42A27DB-BD31-4B8C-83A1-F6EECF244321}">
                <p14:modId xmlns:p14="http://schemas.microsoft.com/office/powerpoint/2010/main" val="363995482"/>
              </p:ext>
            </p:extLst>
          </p:nvPr>
        </p:nvGraphicFramePr>
        <p:xfrm>
          <a:off x="141911" y="1086722"/>
          <a:ext cx="9644186" cy="5334000"/>
        </p:xfrm>
        <a:graphic>
          <a:graphicData uri="http://schemas.openxmlformats.org/drawingml/2006/table">
            <a:tbl>
              <a:tblPr firstRow="1" bandRow="1">
                <a:tableStyleId>{7DF18680-E054-41AD-8BC1-D1AEF772440D}</a:tableStyleId>
              </a:tblPr>
              <a:tblGrid>
                <a:gridCol w="1779395">
                  <a:extLst>
                    <a:ext uri="{9D8B030D-6E8A-4147-A177-3AD203B41FA5}">
                      <a16:colId xmlns:a16="http://schemas.microsoft.com/office/drawing/2014/main" val="20000"/>
                    </a:ext>
                  </a:extLst>
                </a:gridCol>
                <a:gridCol w="3078954">
                  <a:extLst>
                    <a:ext uri="{9D8B030D-6E8A-4147-A177-3AD203B41FA5}">
                      <a16:colId xmlns:a16="http://schemas.microsoft.com/office/drawing/2014/main" val="20001"/>
                    </a:ext>
                  </a:extLst>
                </a:gridCol>
                <a:gridCol w="4785837">
                  <a:extLst>
                    <a:ext uri="{9D8B030D-6E8A-4147-A177-3AD203B41FA5}">
                      <a16:colId xmlns:a16="http://schemas.microsoft.com/office/drawing/2014/main" val="20002"/>
                    </a:ext>
                  </a:extLst>
                </a:gridCol>
              </a:tblGrid>
              <a:tr h="216024">
                <a:tc>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更新日</a:t>
                      </a:r>
                    </a:p>
                  </a:txBody>
                  <a:tcPr anchor="ctr"/>
                </a:tc>
                <a:tc>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更新対象</a:t>
                      </a:r>
                    </a:p>
                  </a:txBody>
                  <a:tcPr anchor="ctr"/>
                </a:tc>
                <a:tc>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更新内容</a:t>
                      </a:r>
                    </a:p>
                  </a:txBody>
                  <a:tcPr anchor="ctr"/>
                </a:tc>
                <a:extLst>
                  <a:ext uri="{0D108BD9-81ED-4DB2-BD59-A6C34878D82A}">
                    <a16:rowId xmlns:a16="http://schemas.microsoft.com/office/drawing/2014/main" val="10000"/>
                  </a:ext>
                </a:extLst>
              </a:tr>
              <a:tr h="0">
                <a:tc>
                  <a:txBody>
                    <a:bodyPr/>
                    <a:lstStyle/>
                    <a:p>
                      <a:pPr algn="l"/>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平成</a:t>
                      </a:r>
                      <a:r>
                        <a:rPr kumimoji="1" lang="en-US" altLang="ja-JP" sz="1200" b="0" dirty="0">
                          <a:latin typeface="Meiryo UI" panose="020B0604030504040204" pitchFamily="50" charset="-128"/>
                          <a:ea typeface="Meiryo UI" panose="020B0604030504040204" pitchFamily="50" charset="-128"/>
                          <a:cs typeface="メイリオ" panose="020B0604030504040204" pitchFamily="50" charset="-128"/>
                        </a:rPr>
                        <a:t>29</a:t>
                      </a:r>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メイリオ" panose="020B0604030504040204" pitchFamily="50" charset="-128"/>
                        </a:rPr>
                        <a:t>12</a:t>
                      </a:r>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月</a:t>
                      </a:r>
                      <a:r>
                        <a:rPr kumimoji="1" lang="en-US" altLang="ja-JP" sz="1200" b="0" dirty="0">
                          <a:latin typeface="Meiryo UI" panose="020B0604030504040204" pitchFamily="50" charset="-128"/>
                          <a:ea typeface="Meiryo UI" panose="020B0604030504040204" pitchFamily="50" charset="-128"/>
                          <a:cs typeface="メイリオ" panose="020B0604030504040204" pitchFamily="50" charset="-128"/>
                        </a:rPr>
                        <a:t>22</a:t>
                      </a:r>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日</a:t>
                      </a:r>
                    </a:p>
                  </a:txBody>
                  <a:tcPr anchor="ctr"/>
                </a:tc>
                <a:tc>
                  <a:txBody>
                    <a:bodyPr/>
                    <a:lstStyle/>
                    <a:p>
                      <a:pPr algn="ctr"/>
                      <a:r>
                        <a:rPr kumimoji="1" lang="ja-JP" altLang="en-US" sz="1200" b="0" dirty="0" err="1">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新規作成</a:t>
                      </a:r>
                    </a:p>
                  </a:txBody>
                  <a:tcPr anchor="ctr"/>
                </a:tc>
                <a:extLst>
                  <a:ext uri="{0D108BD9-81ED-4DB2-BD59-A6C34878D82A}">
                    <a16:rowId xmlns:a16="http://schemas.microsoft.com/office/drawing/2014/main" val="10001"/>
                  </a:ext>
                </a:extLst>
              </a:tr>
              <a:tr h="0">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月３日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txBody>
                  <a:tcPr anchor="ctr"/>
                </a:tc>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推奨データセットの定義見直しに伴い、記載を見直し。</a:t>
                      </a:r>
                    </a:p>
                  </a:txBody>
                  <a:tcPr anchor="ctr"/>
                </a:tc>
                <a:extLst>
                  <a:ext uri="{0D108BD9-81ED-4DB2-BD59-A6C34878D82A}">
                    <a16:rowId xmlns:a16="http://schemas.microsoft.com/office/drawing/2014/main" val="10002"/>
                  </a:ext>
                </a:extLst>
              </a:tr>
              <a:tr h="0">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「ぐるなび」</a:t>
                      </a:r>
                    </a:p>
                  </a:txBody>
                  <a:tcPr anchor="ctr"/>
                </a:tc>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食品等営業許可・届出一覧の活用が見込まれるアプリ例を追加。</a:t>
                      </a:r>
                    </a:p>
                  </a:txBody>
                  <a:tcPr anchor="ctr"/>
                </a:tc>
                <a:extLst>
                  <a:ext uri="{0D108BD9-81ED-4DB2-BD59-A6C34878D82A}">
                    <a16:rowId xmlns:a16="http://schemas.microsoft.com/office/drawing/2014/main" val="567646918"/>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LIVE JAPAN</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「ぐるなび</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PRO </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飲食店物件探し」</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「レッツエンジョイ東京」</a:t>
                      </a:r>
                    </a:p>
                  </a:txBody>
                  <a:tcPr anchor="ctr"/>
                </a:tc>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内容を一部修正。</a:t>
                      </a:r>
                    </a:p>
                  </a:txBody>
                  <a:tcPr anchor="ctr"/>
                </a:tc>
                <a:extLst>
                  <a:ext uri="{0D108BD9-81ED-4DB2-BD59-A6C34878D82A}">
                    <a16:rowId xmlns:a16="http://schemas.microsoft.com/office/drawing/2014/main" val="105845690"/>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令和元年８月８日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lang="ja-JP" altLang="ja-JP" sz="1200" kern="12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乗換案内シリーズ「行き方案内」　アプリ</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応用編　ボーリング柱状図等、</a:t>
                      </a:r>
                      <a:r>
                        <a:rPr kumimoji="1" lang="zh-TW"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都市計画基礎調査情報</a:t>
                      </a:r>
                      <a:r>
                        <a:rPr kumimoji="1" lang="ja-JP" altLang="en-US" sz="1200" baseline="0" dirty="0" err="1">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調達情報、標準的なバス情報フォーマットの追加に伴い、アプリ例を追加。</a:t>
                      </a:r>
                      <a:endParaRPr kumimoji="1" lang="en-US" altLang="ja-JP"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内容を一部修正。</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567440272"/>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令和２年</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「あんしん給食管理」</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学校給食献立情報の活用が見込まれるアプリ例を追加。</a:t>
                      </a:r>
                    </a:p>
                  </a:txBody>
                  <a:tcPr anchor="ctr"/>
                </a:tc>
                <a:extLst>
                  <a:ext uri="{0D108BD9-81ED-4DB2-BD59-A6C34878D82A}">
                    <a16:rowId xmlns:a16="http://schemas.microsoft.com/office/drawing/2014/main" val="3038518392"/>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令和３年３月３日</a:t>
                      </a: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「ミルモネット」</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「学校教育情報サイト ガッコム」</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介護サービス事業所一覧、子育て施設一覧、</a:t>
                      </a:r>
                      <a:r>
                        <a:rPr kumimoji="1" lang="zh-CN" altLang="en-US" sz="1200" dirty="0">
                          <a:latin typeface="Meiryo UI" panose="020B0604030504040204" pitchFamily="50" charset="-128"/>
                          <a:ea typeface="Meiryo UI" panose="020B0604030504040204" pitchFamily="50" charset="-128"/>
                          <a:cs typeface="Meiryo UI" panose="020B0604030504040204" pitchFamily="50" charset="-128"/>
                        </a:rPr>
                        <a:t>小中学校通学区域情報</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の活用が見込まれるアプリを追加。</a:t>
                      </a:r>
                    </a:p>
                  </a:txBody>
                  <a:tcPr anchor="ctr"/>
                </a:tc>
                <a:extLst>
                  <a:ext uri="{0D108BD9-81ED-4DB2-BD59-A6C34878D82A}">
                    <a16:rowId xmlns:a16="http://schemas.microsoft.com/office/drawing/2014/main" val="2773113792"/>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全体デザイン</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「いこーよ」</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「中国地域防災オープンデータ</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MAP</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全体のデザインをデジタル庁のフォーマットに変更。</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観光施設一覧、イベント一覧、公共施設一覧の活用が見込まれるアプリ例を追加。</a:t>
                      </a:r>
                    </a:p>
                  </a:txBody>
                  <a:tcPr anchor="ctr"/>
                </a:tc>
                <a:extLst>
                  <a:ext uri="{0D108BD9-81ED-4DB2-BD59-A6C34878D82A}">
                    <a16:rowId xmlns:a16="http://schemas.microsoft.com/office/drawing/2014/main" val="1390253677"/>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月７日</a:t>
                      </a:r>
                    </a:p>
                  </a:txBody>
                  <a:tcPr anchor="ctr"/>
                </a:tc>
                <a:tc>
                  <a:txBody>
                    <a:bodyPr/>
                    <a:lstStyle/>
                    <a:p>
                      <a:pPr marL="0" marR="0" lvl="0" indent="0" algn="l" defTabSz="74292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AED</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設置箇所一覧、公衆無線</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LAN</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アクセスポイント一覧、公衆トイレ一覧、地域・年齢別人口、標準的なバス情報フォーマットなどの活用が見込まれるアプリ例を追加。</a:t>
                      </a:r>
                    </a:p>
                  </a:txBody>
                  <a:tcPr anchor="ctr"/>
                </a:tc>
                <a:extLst>
                  <a:ext uri="{0D108BD9-81ED-4DB2-BD59-A6C34878D82A}">
                    <a16:rowId xmlns:a16="http://schemas.microsoft.com/office/drawing/2014/main" val="26311384"/>
                  </a:ext>
                </a:extLst>
              </a:tr>
            </a:tbl>
          </a:graphicData>
        </a:graphic>
      </p:graphicFrame>
    </p:spTree>
    <p:extLst>
      <p:ext uri="{BB962C8B-B14F-4D97-AF65-F5344CB8AC3E}">
        <p14:creationId xmlns:p14="http://schemas.microsoft.com/office/powerpoint/2010/main" val="71716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24BC5E1-B10B-7EA4-31FE-4652C75E29FD}"/>
              </a:ext>
            </a:extLst>
          </p:cNvPr>
          <p:cNvSpPr>
            <a:spLocks noGrp="1"/>
          </p:cNvSpPr>
          <p:nvPr>
            <p:ph type="title"/>
          </p:nvPr>
        </p:nvSpPr>
        <p:spPr>
          <a:xfrm>
            <a:off x="681038" y="602630"/>
            <a:ext cx="8543925" cy="424988"/>
          </a:xfrm>
        </p:spPr>
        <p:txBody>
          <a:bodyPr/>
          <a:lstStyle/>
          <a:p>
            <a:r>
              <a:rPr lang="ja-JP" altLang="en-US" sz="2400" dirty="0">
                <a:latin typeface="Meiryo UI" panose="020B0604030504040204" pitchFamily="50" charset="-128"/>
                <a:ea typeface="Meiryo UI" panose="020B0604030504040204" pitchFamily="50" charset="-128"/>
              </a:rPr>
              <a:t>推奨データセットの活用が見込まれるアプリ一覧</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0E64DE6-B3F1-76BD-B327-0031DD20917D}"/>
              </a:ext>
            </a:extLst>
          </p:cNvPr>
          <p:cNvSpPr>
            <a:spLocks noGrp="1"/>
          </p:cNvSpPr>
          <p:nvPr>
            <p:ph type="sldNum" sz="quarter" idx="4"/>
          </p:nvPr>
        </p:nvSpPr>
        <p:spPr/>
        <p:txBody>
          <a:bodyPr/>
          <a:lstStyle/>
          <a:p>
            <a:fld id="{DFD4F317-19D0-4848-B5EB-5B174DBE8CF9}" type="slidenum">
              <a:rPr lang="ja-JP" altLang="en-US" smtClean="0"/>
              <a:pPr/>
              <a:t>2</a:t>
            </a:fld>
            <a:endParaRPr lang="ja-JP" altLang="en-US"/>
          </a:p>
        </p:txBody>
      </p:sp>
      <p:graphicFrame>
        <p:nvGraphicFramePr>
          <p:cNvPr id="5" name="表 4">
            <a:extLst>
              <a:ext uri="{FF2B5EF4-FFF2-40B4-BE49-F238E27FC236}">
                <a16:creationId xmlns:a16="http://schemas.microsoft.com/office/drawing/2014/main" id="{78B2DD17-DD88-BFFD-B537-83488C5D9023}"/>
              </a:ext>
            </a:extLst>
          </p:cNvPr>
          <p:cNvGraphicFramePr>
            <a:graphicFrameLocks noGrp="1"/>
          </p:cNvGraphicFramePr>
          <p:nvPr>
            <p:extLst>
              <p:ext uri="{D42A27DB-BD31-4B8C-83A1-F6EECF244321}">
                <p14:modId xmlns:p14="http://schemas.microsoft.com/office/powerpoint/2010/main" val="708386532"/>
              </p:ext>
            </p:extLst>
          </p:nvPr>
        </p:nvGraphicFramePr>
        <p:xfrm>
          <a:off x="62468" y="1077663"/>
          <a:ext cx="9781064" cy="5768111"/>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1274">
                  <a:extLst>
                    <a:ext uri="{9D8B030D-6E8A-4147-A177-3AD203B41FA5}">
                      <a16:colId xmlns:a16="http://schemas.microsoft.com/office/drawing/2014/main" val="2108904146"/>
                    </a:ext>
                  </a:extLst>
                </a:gridCol>
                <a:gridCol w="335985">
                  <a:extLst>
                    <a:ext uri="{9D8B030D-6E8A-4147-A177-3AD203B41FA5}">
                      <a16:colId xmlns:a16="http://schemas.microsoft.com/office/drawing/2014/main" val="20001"/>
                    </a:ext>
                  </a:extLst>
                </a:gridCol>
                <a:gridCol w="335985">
                  <a:extLst>
                    <a:ext uri="{9D8B030D-6E8A-4147-A177-3AD203B41FA5}">
                      <a16:colId xmlns:a16="http://schemas.microsoft.com/office/drawing/2014/main" val="20002"/>
                    </a:ext>
                  </a:extLst>
                </a:gridCol>
                <a:gridCol w="335985">
                  <a:extLst>
                    <a:ext uri="{9D8B030D-6E8A-4147-A177-3AD203B41FA5}">
                      <a16:colId xmlns:a16="http://schemas.microsoft.com/office/drawing/2014/main" val="20003"/>
                    </a:ext>
                  </a:extLst>
                </a:gridCol>
                <a:gridCol w="335985">
                  <a:extLst>
                    <a:ext uri="{9D8B030D-6E8A-4147-A177-3AD203B41FA5}">
                      <a16:colId xmlns:a16="http://schemas.microsoft.com/office/drawing/2014/main" val="20004"/>
                    </a:ext>
                  </a:extLst>
                </a:gridCol>
                <a:gridCol w="335985">
                  <a:extLst>
                    <a:ext uri="{9D8B030D-6E8A-4147-A177-3AD203B41FA5}">
                      <a16:colId xmlns:a16="http://schemas.microsoft.com/office/drawing/2014/main" val="20005"/>
                    </a:ext>
                  </a:extLst>
                </a:gridCol>
                <a:gridCol w="335985">
                  <a:extLst>
                    <a:ext uri="{9D8B030D-6E8A-4147-A177-3AD203B41FA5}">
                      <a16:colId xmlns:a16="http://schemas.microsoft.com/office/drawing/2014/main" val="20006"/>
                    </a:ext>
                  </a:extLst>
                </a:gridCol>
                <a:gridCol w="335985">
                  <a:extLst>
                    <a:ext uri="{9D8B030D-6E8A-4147-A177-3AD203B41FA5}">
                      <a16:colId xmlns:a16="http://schemas.microsoft.com/office/drawing/2014/main" val="20007"/>
                    </a:ext>
                  </a:extLst>
                </a:gridCol>
                <a:gridCol w="335985">
                  <a:extLst>
                    <a:ext uri="{9D8B030D-6E8A-4147-A177-3AD203B41FA5}">
                      <a16:colId xmlns:a16="http://schemas.microsoft.com/office/drawing/2014/main" val="20008"/>
                    </a:ext>
                  </a:extLst>
                </a:gridCol>
                <a:gridCol w="335985">
                  <a:extLst>
                    <a:ext uri="{9D8B030D-6E8A-4147-A177-3AD203B41FA5}">
                      <a16:colId xmlns:a16="http://schemas.microsoft.com/office/drawing/2014/main" val="20009"/>
                    </a:ext>
                  </a:extLst>
                </a:gridCol>
                <a:gridCol w="335985">
                  <a:extLst>
                    <a:ext uri="{9D8B030D-6E8A-4147-A177-3AD203B41FA5}">
                      <a16:colId xmlns:a16="http://schemas.microsoft.com/office/drawing/2014/main" val="20010"/>
                    </a:ext>
                  </a:extLst>
                </a:gridCol>
                <a:gridCol w="335985">
                  <a:extLst>
                    <a:ext uri="{9D8B030D-6E8A-4147-A177-3AD203B41FA5}">
                      <a16:colId xmlns:a16="http://schemas.microsoft.com/office/drawing/2014/main" val="20011"/>
                    </a:ext>
                  </a:extLst>
                </a:gridCol>
                <a:gridCol w="335985">
                  <a:extLst>
                    <a:ext uri="{9D8B030D-6E8A-4147-A177-3AD203B41FA5}">
                      <a16:colId xmlns:a16="http://schemas.microsoft.com/office/drawing/2014/main" val="20012"/>
                    </a:ext>
                  </a:extLst>
                </a:gridCol>
                <a:gridCol w="335985">
                  <a:extLst>
                    <a:ext uri="{9D8B030D-6E8A-4147-A177-3AD203B41FA5}">
                      <a16:colId xmlns:a16="http://schemas.microsoft.com/office/drawing/2014/main" val="20013"/>
                    </a:ext>
                  </a:extLst>
                </a:gridCol>
                <a:gridCol w="335985">
                  <a:extLst>
                    <a:ext uri="{9D8B030D-6E8A-4147-A177-3AD203B41FA5}">
                      <a16:colId xmlns:a16="http://schemas.microsoft.com/office/drawing/2014/main" val="20014"/>
                    </a:ext>
                  </a:extLst>
                </a:gridCol>
                <a:gridCol w="2520000">
                  <a:extLst>
                    <a:ext uri="{9D8B030D-6E8A-4147-A177-3AD203B41FA5}">
                      <a16:colId xmlns:a16="http://schemas.microsoft.com/office/drawing/2014/main" val="20015"/>
                    </a:ext>
                  </a:extLst>
                </a:gridCol>
              </a:tblGrid>
              <a:tr h="243396">
                <a:tc rowSpan="2">
                  <a:txBody>
                    <a:bodyPr/>
                    <a:lstStyle/>
                    <a:p>
                      <a:r>
                        <a:rPr kumimoji="1" lang="ja-JP" altLang="en-US" sz="1000" baseline="0" dirty="0">
                          <a:latin typeface="Meiryo UI" panose="020B0604030504040204" pitchFamily="50" charset="-128"/>
                          <a:ea typeface="Meiryo UI" panose="020B0604030504040204" pitchFamily="50" charset="-128"/>
                        </a:rPr>
                        <a:t>アプリ名</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tc>
                <a:tc rowSpan="2">
                  <a:txBody>
                    <a:bodyPr/>
                    <a:lstStyle/>
                    <a:p>
                      <a:pPr algn="l"/>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lnR w="12700" cap="flat" cmpd="sng" algn="ctr">
                      <a:solidFill>
                        <a:schemeClr val="bg1"/>
                      </a:solidFill>
                      <a:prstDash val="solid"/>
                      <a:round/>
                      <a:headEnd type="none" w="med" len="med"/>
                      <a:tailEnd type="none" w="med" len="med"/>
                    </a:lnR>
                  </a:tcPr>
                </a:tc>
                <a:tc gridSpan="14">
                  <a:txBody>
                    <a:bodyPr/>
                    <a:lstStyle/>
                    <a:p>
                      <a:pPr algn="ctr">
                        <a:lnSpc>
                          <a:spcPct val="80000"/>
                        </a:lnSpc>
                      </a:pPr>
                      <a:r>
                        <a:rPr kumimoji="1" lang="ja-JP" altLang="en-US" sz="1000" baseline="0" dirty="0">
                          <a:latin typeface="Meiryo UI" panose="020B0604030504040204" pitchFamily="50" charset="-128"/>
                          <a:ea typeface="Meiryo UI" panose="020B0604030504040204" pitchFamily="50" charset="-128"/>
                        </a:rPr>
                        <a:t>基本編</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latin typeface="Meiryo UI" panose="020B0604030504040204" pitchFamily="50" charset="-128"/>
                          <a:ea typeface="Meiryo UI" panose="020B0604030504040204" pitchFamily="50" charset="-128"/>
                        </a:rPr>
                        <a:t>URL</a:t>
                      </a: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551231">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ＡＥＤ設置箇所一覧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介護サービス事業所一覧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医療機関一覧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文化財一覧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観光施設一覧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イベント一覧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公衆無線ＬＡＮ</a:t>
                      </a:r>
                      <a:endParaRPr kumimoji="1" lang="en-US" altLang="ja-JP" sz="1000" baseline="0" dirty="0">
                        <a:latin typeface="Meiryo UI" panose="020B0604030504040204" pitchFamily="50" charset="-128"/>
                        <a:ea typeface="Meiryo UI" panose="020B0604030504040204" pitchFamily="50" charset="-128"/>
                      </a:endParaRPr>
                    </a:p>
                    <a:p>
                      <a:pPr algn="l">
                        <a:lnSpc>
                          <a:spcPct val="80000"/>
                        </a:lnSpc>
                      </a:pPr>
                      <a:r>
                        <a:rPr kumimoji="1" lang="ja-JP" altLang="en-US" sz="1000" baseline="0" dirty="0">
                          <a:latin typeface="Meiryo UI" panose="020B0604030504040204" pitchFamily="50" charset="-128"/>
                          <a:ea typeface="Meiryo UI" panose="020B0604030504040204" pitchFamily="50" charset="-128"/>
                        </a:rPr>
                        <a:t>アクセスポイント一覧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公衆トイレ一覧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消防水利施設一覧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指定緊急避難場所一覧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地域・年齢別人口</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公共施設一覧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子育て施設一覧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オープンデータ一覧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396081">
                <a:tc>
                  <a:txBody>
                    <a:bodyPr/>
                    <a:lstStyle/>
                    <a:p>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Yahoo!</a:t>
                      </a:r>
                      <a:r>
                        <a:rPr lang="ja-JP" altLang="en-US" sz="1100" baseline="0" dirty="0">
                          <a:latin typeface="Meiryo UI" panose="020B0604030504040204" pitchFamily="50" charset="-128"/>
                          <a:ea typeface="Meiryo UI" panose="020B0604030504040204" pitchFamily="50" charset="-128"/>
                        </a:rPr>
                        <a:t>防災速報」</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2" action="ppaction://hlinksldjump"/>
                        </a:rPr>
                        <a:t>P6</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l"/>
                      <a:r>
                        <a:rPr kumimoji="1" lang="en-US" altLang="ja-JP" sz="1100" baseline="0" dirty="0">
                          <a:latin typeface="Meiryo UI" panose="020B0604030504040204" pitchFamily="50" charset="-128"/>
                          <a:ea typeface="Meiryo UI" panose="020B0604030504040204" pitchFamily="50" charset="-128"/>
                          <a:hlinkClick r:id="rId3"/>
                        </a:rPr>
                        <a:t>https://emg.yahoo.co.jp/</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2"/>
                  </a:ext>
                </a:extLst>
              </a:tr>
              <a:tr h="396081">
                <a:tc>
                  <a:txBody>
                    <a:bodyPr/>
                    <a:lstStyle/>
                    <a:p>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Yahoo!</a:t>
                      </a:r>
                      <a:r>
                        <a:rPr lang="ja-JP" altLang="en-US" sz="1100" baseline="0" dirty="0">
                          <a:latin typeface="Meiryo UI" panose="020B0604030504040204" pitchFamily="50" charset="-128"/>
                          <a:ea typeface="Meiryo UI" panose="020B0604030504040204" pitchFamily="50" charset="-128"/>
                        </a:rPr>
                        <a:t> </a:t>
                      </a:r>
                      <a:r>
                        <a:rPr lang="en-US" altLang="ja-JP" sz="1100" baseline="0" dirty="0">
                          <a:latin typeface="Meiryo UI" panose="020B0604030504040204" pitchFamily="50" charset="-128"/>
                          <a:ea typeface="Meiryo UI" panose="020B0604030504040204" pitchFamily="50" charset="-128"/>
                        </a:rPr>
                        <a:t>MAP</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4" action="ppaction://hlinksldjump"/>
                        </a:rPr>
                        <a:t>P7</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baseline="0" dirty="0">
                          <a:latin typeface="Meiryo UI" panose="020B0604030504040204" pitchFamily="50" charset="-128"/>
                          <a:ea typeface="Meiryo UI" panose="020B0604030504040204" pitchFamily="50" charset="-128"/>
                          <a:hlinkClick r:id="rId5"/>
                        </a:rPr>
                        <a:t>https://map.yahoo.co.jp/promo/</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4"/>
                  </a:ext>
                </a:extLst>
              </a:tr>
              <a:tr h="402418">
                <a:tc>
                  <a:txBody>
                    <a:bodyPr/>
                    <a:lstStyle/>
                    <a:p>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LIVE JAPAN</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6" action="ppaction://hlinksldjump"/>
                        </a:rPr>
                        <a:t>P8</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baseline="0" dirty="0">
                          <a:effectLst/>
                          <a:latin typeface="Meiryo UI" panose="020B0604030504040204" pitchFamily="50" charset="-128"/>
                          <a:ea typeface="Meiryo UI" panose="020B0604030504040204" pitchFamily="50" charset="-128"/>
                          <a:hlinkClick r:id="rId7"/>
                        </a:rPr>
                        <a:t>https://livejapan.com/</a:t>
                      </a:r>
                      <a:endParaRPr kumimoji="1" lang="en-US" altLang="ja-JP" sz="1100" b="0" i="0" kern="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5"/>
                  </a:ext>
                </a:extLst>
              </a:tr>
              <a:tr h="396081">
                <a:tc>
                  <a:txBody>
                    <a:bodyPr/>
                    <a:lstStyle/>
                    <a:p>
                      <a:r>
                        <a:rPr lang="ja-JP" altLang="en-US" sz="1100" baseline="0" dirty="0">
                          <a:latin typeface="Meiryo UI" panose="020B0604030504040204" pitchFamily="50" charset="-128"/>
                          <a:ea typeface="Meiryo UI" panose="020B0604030504040204" pitchFamily="50" charset="-128"/>
                        </a:rPr>
                        <a:t>「ぐるなび</a:t>
                      </a:r>
                      <a:r>
                        <a:rPr lang="en-US" altLang="ja-JP" sz="1100" baseline="0" dirty="0">
                          <a:latin typeface="Meiryo UI" panose="020B0604030504040204" pitchFamily="50" charset="-128"/>
                          <a:ea typeface="Meiryo UI" panose="020B0604030504040204" pitchFamily="50" charset="-128"/>
                        </a:rPr>
                        <a:t>PRO</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8" action="ppaction://hlinksldjump"/>
                        </a:rPr>
                        <a:t>P9</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baseline="0" dirty="0">
                          <a:latin typeface="Meiryo UI" panose="020B0604030504040204" pitchFamily="50" charset="-128"/>
                          <a:ea typeface="Meiryo UI" panose="020B0604030504040204" pitchFamily="50" charset="-128"/>
                          <a:hlinkClick r:id="rId9"/>
                        </a:rPr>
                        <a:t>https://pro.gnavi.co.jp/</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6"/>
                  </a:ext>
                </a:extLst>
              </a:tr>
              <a:tr h="396081">
                <a:tc>
                  <a:txBody>
                    <a:bodyPr/>
                    <a:lstStyle/>
                    <a:p>
                      <a:r>
                        <a:rPr lang="ja-JP" altLang="en-US" sz="1100" baseline="0" dirty="0">
                          <a:latin typeface="Meiryo UI" panose="020B0604030504040204" pitchFamily="50" charset="-128"/>
                          <a:ea typeface="Meiryo UI" panose="020B0604030504040204" pitchFamily="50" charset="-128"/>
                        </a:rPr>
                        <a:t>「レッツエンジョイ東京」</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10" action="ppaction://hlinksldjump"/>
                        </a:rPr>
                        <a:t>P10</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baseline="0" dirty="0">
                          <a:effectLst/>
                          <a:latin typeface="Meiryo UI" panose="020B0604030504040204" pitchFamily="50" charset="-128"/>
                          <a:ea typeface="Meiryo UI" panose="020B0604030504040204" pitchFamily="50" charset="-128"/>
                          <a:hlinkClick r:id="rId11"/>
                        </a:rPr>
                        <a:t>https://www.enjoytokyo.jp/</a:t>
                      </a:r>
                      <a:endParaRPr kumimoji="1" lang="en-US" altLang="ja-JP" sz="1100" b="0" i="0" kern="1200" baseline="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8"/>
                  </a:ext>
                </a:extLst>
              </a:tr>
              <a:tr h="402418">
                <a:tc>
                  <a:txBody>
                    <a:bodyPr/>
                    <a:lstStyle/>
                    <a:p>
                      <a:r>
                        <a:rPr lang="ja-JP" altLang="en-US" sz="1100" baseline="0" dirty="0">
                          <a:latin typeface="Meiryo UI" panose="020B0604030504040204" pitchFamily="50" charset="-128"/>
                          <a:ea typeface="Meiryo UI" panose="020B0604030504040204" pitchFamily="50" charset="-128"/>
                        </a:rPr>
                        <a:t>「乗換案内シリーズ「行き方案内」</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12" action="ppaction://hlinksldjump"/>
                        </a:rPr>
                        <a:t>P11</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sng" kern="1200" dirty="0">
                          <a:effectLst/>
                          <a:latin typeface="Meiryo UI" panose="020B0604030504040204" pitchFamily="50" charset="-128"/>
                          <a:ea typeface="Meiryo UI" panose="020B0604030504040204" pitchFamily="50" charset="-128"/>
                          <a:hlinkClick r:id="rId13"/>
                        </a:rPr>
                        <a:t>https://www.jorudan.co.jp/ikikata/</a:t>
                      </a:r>
                      <a:endParaRPr kumimoji="1" lang="ja-JP" altLang="ja-JP" sz="1100" kern="1200" dirty="0">
                        <a:solidFill>
                          <a:srgbClr val="FF0000"/>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10009"/>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「ミルモネット」</a:t>
                      </a:r>
                    </a:p>
                  </a:txBody>
                  <a:tcPr marL="36000" marR="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4" action="ppaction://hlinksldjump"/>
                        </a:rPr>
                        <a:t>P14</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https://welmo.co.jp/service/milmo-net/</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3131133544"/>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「学校教育情報サイト ガッコム」</a:t>
                      </a:r>
                    </a:p>
                  </a:txBody>
                  <a:tcPr marL="36000" marR="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5" action="ppaction://hlinksldjump"/>
                        </a:rPr>
                        <a:t>P15</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https://www.gaccom.jp/</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2189060412"/>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「いこーよ」</a:t>
                      </a: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6" action="ppaction://hlinksldjump"/>
                        </a:rPr>
                        <a:t>P16</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https://iko-yo.net/</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4047668057"/>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「中国地域防災オープンデータ</a:t>
                      </a: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rPr>
                        <a:t>MAP</a:t>
                      </a: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7" action="ppaction://hlinksldjump"/>
                        </a:rPr>
                        <a:t>P17</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https://bousai-map.datacradle.jp/</a:t>
                      </a:r>
                    </a:p>
                  </a:txBody>
                  <a:tcPr marL="36000" marR="36000" marT="0" marB="0" anchor="ctr"/>
                </a:tc>
                <a:extLst>
                  <a:ext uri="{0D108BD9-81ED-4DB2-BD59-A6C34878D82A}">
                    <a16:rowId xmlns:a16="http://schemas.microsoft.com/office/drawing/2014/main" val="1699850504"/>
                  </a:ext>
                </a:extLst>
              </a:tr>
            </a:tbl>
          </a:graphicData>
        </a:graphic>
      </p:graphicFrame>
    </p:spTree>
    <p:extLst>
      <p:ext uri="{BB962C8B-B14F-4D97-AF65-F5344CB8AC3E}">
        <p14:creationId xmlns:p14="http://schemas.microsoft.com/office/powerpoint/2010/main" val="2780558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24BC5E1-B10B-7EA4-31FE-4652C75E29FD}"/>
              </a:ext>
            </a:extLst>
          </p:cNvPr>
          <p:cNvSpPr>
            <a:spLocks noGrp="1"/>
          </p:cNvSpPr>
          <p:nvPr>
            <p:ph type="title"/>
          </p:nvPr>
        </p:nvSpPr>
        <p:spPr>
          <a:xfrm>
            <a:off x="681038" y="602630"/>
            <a:ext cx="8543925" cy="424988"/>
          </a:xfrm>
        </p:spPr>
        <p:txBody>
          <a:bodyPr/>
          <a:lstStyle/>
          <a:p>
            <a:r>
              <a:rPr lang="ja-JP" altLang="en-US" sz="2400" dirty="0">
                <a:latin typeface="Meiryo UI" panose="020B0604030504040204" pitchFamily="50" charset="-128"/>
                <a:ea typeface="Meiryo UI" panose="020B0604030504040204" pitchFamily="50" charset="-128"/>
              </a:rPr>
              <a:t>推奨データセットの活用が見込まれるアプリ一覧</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0E64DE6-B3F1-76BD-B327-0031DD20917D}"/>
              </a:ext>
            </a:extLst>
          </p:cNvPr>
          <p:cNvSpPr>
            <a:spLocks noGrp="1"/>
          </p:cNvSpPr>
          <p:nvPr>
            <p:ph type="sldNum" sz="quarter" idx="4"/>
          </p:nvPr>
        </p:nvSpPr>
        <p:spPr/>
        <p:txBody>
          <a:bodyPr/>
          <a:lstStyle/>
          <a:p>
            <a:fld id="{DFD4F317-19D0-4848-B5EB-5B174DBE8CF9}" type="slidenum">
              <a:rPr lang="ja-JP" altLang="en-US" smtClean="0"/>
              <a:pPr/>
              <a:t>3</a:t>
            </a:fld>
            <a:endParaRPr lang="ja-JP" altLang="en-US"/>
          </a:p>
        </p:txBody>
      </p:sp>
      <p:graphicFrame>
        <p:nvGraphicFramePr>
          <p:cNvPr id="5" name="表 4">
            <a:extLst>
              <a:ext uri="{FF2B5EF4-FFF2-40B4-BE49-F238E27FC236}">
                <a16:creationId xmlns:a16="http://schemas.microsoft.com/office/drawing/2014/main" id="{78B2DD17-DD88-BFFD-B537-83488C5D9023}"/>
              </a:ext>
            </a:extLst>
          </p:cNvPr>
          <p:cNvGraphicFramePr>
            <a:graphicFrameLocks noGrp="1"/>
          </p:cNvGraphicFramePr>
          <p:nvPr>
            <p:extLst>
              <p:ext uri="{D42A27DB-BD31-4B8C-83A1-F6EECF244321}">
                <p14:modId xmlns:p14="http://schemas.microsoft.com/office/powerpoint/2010/main" val="2381429875"/>
              </p:ext>
            </p:extLst>
          </p:nvPr>
        </p:nvGraphicFramePr>
        <p:xfrm>
          <a:off x="62468" y="1077663"/>
          <a:ext cx="9781064" cy="2190708"/>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1274">
                  <a:extLst>
                    <a:ext uri="{9D8B030D-6E8A-4147-A177-3AD203B41FA5}">
                      <a16:colId xmlns:a16="http://schemas.microsoft.com/office/drawing/2014/main" val="2108904146"/>
                    </a:ext>
                  </a:extLst>
                </a:gridCol>
                <a:gridCol w="335985">
                  <a:extLst>
                    <a:ext uri="{9D8B030D-6E8A-4147-A177-3AD203B41FA5}">
                      <a16:colId xmlns:a16="http://schemas.microsoft.com/office/drawing/2014/main" val="20001"/>
                    </a:ext>
                  </a:extLst>
                </a:gridCol>
                <a:gridCol w="335985">
                  <a:extLst>
                    <a:ext uri="{9D8B030D-6E8A-4147-A177-3AD203B41FA5}">
                      <a16:colId xmlns:a16="http://schemas.microsoft.com/office/drawing/2014/main" val="20002"/>
                    </a:ext>
                  </a:extLst>
                </a:gridCol>
                <a:gridCol w="335985">
                  <a:extLst>
                    <a:ext uri="{9D8B030D-6E8A-4147-A177-3AD203B41FA5}">
                      <a16:colId xmlns:a16="http://schemas.microsoft.com/office/drawing/2014/main" val="20003"/>
                    </a:ext>
                  </a:extLst>
                </a:gridCol>
                <a:gridCol w="335985">
                  <a:extLst>
                    <a:ext uri="{9D8B030D-6E8A-4147-A177-3AD203B41FA5}">
                      <a16:colId xmlns:a16="http://schemas.microsoft.com/office/drawing/2014/main" val="20004"/>
                    </a:ext>
                  </a:extLst>
                </a:gridCol>
                <a:gridCol w="335985">
                  <a:extLst>
                    <a:ext uri="{9D8B030D-6E8A-4147-A177-3AD203B41FA5}">
                      <a16:colId xmlns:a16="http://schemas.microsoft.com/office/drawing/2014/main" val="20005"/>
                    </a:ext>
                  </a:extLst>
                </a:gridCol>
                <a:gridCol w="335985">
                  <a:extLst>
                    <a:ext uri="{9D8B030D-6E8A-4147-A177-3AD203B41FA5}">
                      <a16:colId xmlns:a16="http://schemas.microsoft.com/office/drawing/2014/main" val="20006"/>
                    </a:ext>
                  </a:extLst>
                </a:gridCol>
                <a:gridCol w="335985">
                  <a:extLst>
                    <a:ext uri="{9D8B030D-6E8A-4147-A177-3AD203B41FA5}">
                      <a16:colId xmlns:a16="http://schemas.microsoft.com/office/drawing/2014/main" val="20007"/>
                    </a:ext>
                  </a:extLst>
                </a:gridCol>
                <a:gridCol w="335985">
                  <a:extLst>
                    <a:ext uri="{9D8B030D-6E8A-4147-A177-3AD203B41FA5}">
                      <a16:colId xmlns:a16="http://schemas.microsoft.com/office/drawing/2014/main" val="20008"/>
                    </a:ext>
                  </a:extLst>
                </a:gridCol>
                <a:gridCol w="335985">
                  <a:extLst>
                    <a:ext uri="{9D8B030D-6E8A-4147-A177-3AD203B41FA5}">
                      <a16:colId xmlns:a16="http://schemas.microsoft.com/office/drawing/2014/main" val="20009"/>
                    </a:ext>
                  </a:extLst>
                </a:gridCol>
                <a:gridCol w="335985">
                  <a:extLst>
                    <a:ext uri="{9D8B030D-6E8A-4147-A177-3AD203B41FA5}">
                      <a16:colId xmlns:a16="http://schemas.microsoft.com/office/drawing/2014/main" val="20010"/>
                    </a:ext>
                  </a:extLst>
                </a:gridCol>
                <a:gridCol w="335985">
                  <a:extLst>
                    <a:ext uri="{9D8B030D-6E8A-4147-A177-3AD203B41FA5}">
                      <a16:colId xmlns:a16="http://schemas.microsoft.com/office/drawing/2014/main" val="20011"/>
                    </a:ext>
                  </a:extLst>
                </a:gridCol>
                <a:gridCol w="335985">
                  <a:extLst>
                    <a:ext uri="{9D8B030D-6E8A-4147-A177-3AD203B41FA5}">
                      <a16:colId xmlns:a16="http://schemas.microsoft.com/office/drawing/2014/main" val="20012"/>
                    </a:ext>
                  </a:extLst>
                </a:gridCol>
                <a:gridCol w="335985">
                  <a:extLst>
                    <a:ext uri="{9D8B030D-6E8A-4147-A177-3AD203B41FA5}">
                      <a16:colId xmlns:a16="http://schemas.microsoft.com/office/drawing/2014/main" val="20013"/>
                    </a:ext>
                  </a:extLst>
                </a:gridCol>
                <a:gridCol w="335985">
                  <a:extLst>
                    <a:ext uri="{9D8B030D-6E8A-4147-A177-3AD203B41FA5}">
                      <a16:colId xmlns:a16="http://schemas.microsoft.com/office/drawing/2014/main" val="20014"/>
                    </a:ext>
                  </a:extLst>
                </a:gridCol>
                <a:gridCol w="2520000">
                  <a:extLst>
                    <a:ext uri="{9D8B030D-6E8A-4147-A177-3AD203B41FA5}">
                      <a16:colId xmlns:a16="http://schemas.microsoft.com/office/drawing/2014/main" val="20015"/>
                    </a:ext>
                  </a:extLst>
                </a:gridCol>
              </a:tblGrid>
              <a:tr h="243396">
                <a:tc rowSpan="2">
                  <a:txBody>
                    <a:bodyPr/>
                    <a:lstStyle/>
                    <a:p>
                      <a:r>
                        <a:rPr kumimoji="1" lang="ja-JP" altLang="en-US" sz="1000" baseline="0" dirty="0">
                          <a:latin typeface="Meiryo UI" panose="020B0604030504040204" pitchFamily="50" charset="-128"/>
                          <a:ea typeface="Meiryo UI" panose="020B0604030504040204" pitchFamily="50" charset="-128"/>
                        </a:rPr>
                        <a:t>アプリ名</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tc>
                <a:tc rowSpan="2">
                  <a:txBody>
                    <a:bodyPr/>
                    <a:lstStyle/>
                    <a:p>
                      <a:pPr algn="l"/>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lnR w="12700" cap="flat" cmpd="sng" algn="ctr">
                      <a:solidFill>
                        <a:schemeClr val="bg1"/>
                      </a:solidFill>
                      <a:prstDash val="solid"/>
                      <a:round/>
                      <a:headEnd type="none" w="med" len="med"/>
                      <a:tailEnd type="none" w="med" len="med"/>
                    </a:lnR>
                  </a:tcPr>
                </a:tc>
                <a:tc gridSpan="14">
                  <a:txBody>
                    <a:bodyPr/>
                    <a:lstStyle/>
                    <a:p>
                      <a:pPr algn="ctr">
                        <a:lnSpc>
                          <a:spcPct val="80000"/>
                        </a:lnSpc>
                      </a:pPr>
                      <a:r>
                        <a:rPr kumimoji="1" lang="ja-JP" altLang="en-US" sz="1000" baseline="0" dirty="0">
                          <a:latin typeface="Meiryo UI" panose="020B0604030504040204" pitchFamily="50" charset="-128"/>
                          <a:ea typeface="Meiryo UI" panose="020B0604030504040204" pitchFamily="50" charset="-128"/>
                        </a:rPr>
                        <a:t>基本編</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latin typeface="Meiryo UI" panose="020B0604030504040204" pitchFamily="50" charset="-128"/>
                          <a:ea typeface="Meiryo UI" panose="020B0604030504040204" pitchFamily="50" charset="-128"/>
                        </a:rPr>
                        <a:t>URL</a:t>
                      </a: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551231">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ＡＥＤ設置箇所一覧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介護サービス事業所一覧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医療機関一覧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文化財一覧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観光施設一覧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イベント一覧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公衆無線ＬＡＮ</a:t>
                      </a:r>
                      <a:endParaRPr kumimoji="1" lang="en-US" altLang="ja-JP" sz="1000" baseline="0" dirty="0">
                        <a:latin typeface="Meiryo UI" panose="020B0604030504040204" pitchFamily="50" charset="-128"/>
                        <a:ea typeface="Meiryo UI" panose="020B0604030504040204" pitchFamily="50" charset="-128"/>
                      </a:endParaRPr>
                    </a:p>
                    <a:p>
                      <a:pPr algn="l">
                        <a:lnSpc>
                          <a:spcPct val="80000"/>
                        </a:lnSpc>
                      </a:pPr>
                      <a:r>
                        <a:rPr kumimoji="1" lang="ja-JP" altLang="en-US" sz="1000" baseline="0" dirty="0">
                          <a:latin typeface="Meiryo UI" panose="020B0604030504040204" pitchFamily="50" charset="-128"/>
                          <a:ea typeface="Meiryo UI" panose="020B0604030504040204" pitchFamily="50" charset="-128"/>
                        </a:rPr>
                        <a:t>アクセスポイント一覧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公衆トイレ一覧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消防水利施設一覧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指定緊急避難場所一覧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地域・年齢別人口</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公共施設一覧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子育て施設一覧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latin typeface="Meiryo UI" panose="020B0604030504040204" pitchFamily="50" charset="-128"/>
                          <a:ea typeface="Meiryo UI" panose="020B0604030504040204" pitchFamily="50" charset="-128"/>
                        </a:rPr>
                        <a:t>オープンデータ一覧</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396081">
                <a:tc>
                  <a:txBody>
                    <a:bodyPr/>
                    <a:lstStyle/>
                    <a:p>
                      <a:r>
                        <a:rPr lang="ja-JP" altLang="en-US" sz="1100" baseline="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2" action="ppaction://hlinksldjump"/>
                        </a:rPr>
                        <a:t>P18</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l" defTabSz="742927" rtl="0" eaLnBrk="1" fontAlgn="auto" latinLnBrk="0" hangingPunct="1">
                        <a:lnSpc>
                          <a:spcPct val="100000"/>
                        </a:lnSpc>
                        <a:spcBef>
                          <a:spcPts val="0"/>
                        </a:spcBef>
                        <a:spcAft>
                          <a:spcPts val="0"/>
                        </a:spcAft>
                        <a:buClrTx/>
                        <a:buSzTx/>
                        <a:buFontTx/>
                        <a:buNone/>
                        <a:tabLst/>
                        <a:defRPr/>
                      </a:pPr>
                      <a:r>
                        <a:rPr lang="en-US" altLang="ja-JP" sz="1100" dirty="0">
                          <a:latin typeface="Meiryo UI" panose="020B0604030504040204" pitchFamily="50" charset="-128"/>
                          <a:ea typeface="Meiryo UI" panose="020B0604030504040204" pitchFamily="50" charset="-128"/>
                          <a:hlinkClick r:id="rId3"/>
                        </a:rPr>
                        <a:t>https://national-government.esrij.com/</a:t>
                      </a:r>
                      <a:endParaRPr lang="ja-JP" altLang="en-US" sz="1100" dirty="0">
                        <a:latin typeface="Meiryo UI" panose="020B0604030504040204" pitchFamily="50" charset="-128"/>
                        <a:ea typeface="Meiryo UI" panose="020B0604030504040204" pitchFamily="50" charset="-128"/>
                      </a:endParaRPr>
                    </a:p>
                  </a:txBody>
                  <a:tcPr marL="36000" marR="3600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6423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3D99B4E-9AFA-8D58-B8B0-BFDB5D643EE0}"/>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rPr>
              <a:t>推奨データセットの活用が見込まれるアプリ一覧</a:t>
            </a:r>
            <a:endParaRPr kumimoji="1" lang="ja-JP" altLang="en-US" sz="2400" dirty="0"/>
          </a:p>
        </p:txBody>
      </p:sp>
      <p:sp>
        <p:nvSpPr>
          <p:cNvPr id="4" name="スライド番号プレースホルダー 3">
            <a:extLst>
              <a:ext uri="{FF2B5EF4-FFF2-40B4-BE49-F238E27FC236}">
                <a16:creationId xmlns:a16="http://schemas.microsoft.com/office/drawing/2014/main" id="{133BCF00-9BAA-06EA-B3D0-8D1F07D3D6E6}"/>
              </a:ext>
            </a:extLst>
          </p:cNvPr>
          <p:cNvSpPr>
            <a:spLocks noGrp="1"/>
          </p:cNvSpPr>
          <p:nvPr>
            <p:ph type="sldNum" sz="quarter" idx="4"/>
          </p:nvPr>
        </p:nvSpPr>
        <p:spPr/>
        <p:txBody>
          <a:bodyPr/>
          <a:lstStyle/>
          <a:p>
            <a:fld id="{DFD4F317-19D0-4848-B5EB-5B174DBE8CF9}" type="slidenum">
              <a:rPr lang="ja-JP" altLang="en-US" smtClean="0"/>
              <a:pPr/>
              <a:t>4</a:t>
            </a:fld>
            <a:endParaRPr lang="ja-JP" altLang="en-US"/>
          </a:p>
        </p:txBody>
      </p:sp>
      <p:graphicFrame>
        <p:nvGraphicFramePr>
          <p:cNvPr id="5" name="表 4">
            <a:extLst>
              <a:ext uri="{FF2B5EF4-FFF2-40B4-BE49-F238E27FC236}">
                <a16:creationId xmlns:a16="http://schemas.microsoft.com/office/drawing/2014/main" id="{9C56048E-D280-A25A-9DCA-614B1FF1D988}"/>
              </a:ext>
            </a:extLst>
          </p:cNvPr>
          <p:cNvGraphicFramePr>
            <a:graphicFrameLocks noGrp="1"/>
          </p:cNvGraphicFramePr>
          <p:nvPr>
            <p:extLst>
              <p:ext uri="{D42A27DB-BD31-4B8C-83A1-F6EECF244321}">
                <p14:modId xmlns:p14="http://schemas.microsoft.com/office/powerpoint/2010/main" val="4007432210"/>
              </p:ext>
            </p:extLst>
          </p:nvPr>
        </p:nvGraphicFramePr>
        <p:xfrm>
          <a:off x="62401" y="1077662"/>
          <a:ext cx="9777148" cy="5678567"/>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0664">
                  <a:extLst>
                    <a:ext uri="{9D8B030D-6E8A-4147-A177-3AD203B41FA5}">
                      <a16:colId xmlns:a16="http://schemas.microsoft.com/office/drawing/2014/main" val="50058007"/>
                    </a:ext>
                  </a:extLst>
                </a:gridCol>
                <a:gridCol w="335417">
                  <a:extLst>
                    <a:ext uri="{9D8B030D-6E8A-4147-A177-3AD203B41FA5}">
                      <a16:colId xmlns:a16="http://schemas.microsoft.com/office/drawing/2014/main" val="20001"/>
                    </a:ext>
                  </a:extLst>
                </a:gridCol>
                <a:gridCol w="335417">
                  <a:extLst>
                    <a:ext uri="{9D8B030D-6E8A-4147-A177-3AD203B41FA5}">
                      <a16:colId xmlns:a16="http://schemas.microsoft.com/office/drawing/2014/main" val="20002"/>
                    </a:ext>
                  </a:extLst>
                </a:gridCol>
                <a:gridCol w="335417">
                  <a:extLst>
                    <a:ext uri="{9D8B030D-6E8A-4147-A177-3AD203B41FA5}">
                      <a16:colId xmlns:a16="http://schemas.microsoft.com/office/drawing/2014/main" val="20003"/>
                    </a:ext>
                  </a:extLst>
                </a:gridCol>
                <a:gridCol w="335417">
                  <a:extLst>
                    <a:ext uri="{9D8B030D-6E8A-4147-A177-3AD203B41FA5}">
                      <a16:colId xmlns:a16="http://schemas.microsoft.com/office/drawing/2014/main" val="20004"/>
                    </a:ext>
                  </a:extLst>
                </a:gridCol>
                <a:gridCol w="335417">
                  <a:extLst>
                    <a:ext uri="{9D8B030D-6E8A-4147-A177-3AD203B41FA5}">
                      <a16:colId xmlns:a16="http://schemas.microsoft.com/office/drawing/2014/main" val="20005"/>
                    </a:ext>
                  </a:extLst>
                </a:gridCol>
                <a:gridCol w="335417">
                  <a:extLst>
                    <a:ext uri="{9D8B030D-6E8A-4147-A177-3AD203B41FA5}">
                      <a16:colId xmlns:a16="http://schemas.microsoft.com/office/drawing/2014/main" val="20006"/>
                    </a:ext>
                  </a:extLst>
                </a:gridCol>
                <a:gridCol w="335417">
                  <a:extLst>
                    <a:ext uri="{9D8B030D-6E8A-4147-A177-3AD203B41FA5}">
                      <a16:colId xmlns:a16="http://schemas.microsoft.com/office/drawing/2014/main" val="20007"/>
                    </a:ext>
                  </a:extLst>
                </a:gridCol>
                <a:gridCol w="335417">
                  <a:extLst>
                    <a:ext uri="{9D8B030D-6E8A-4147-A177-3AD203B41FA5}">
                      <a16:colId xmlns:a16="http://schemas.microsoft.com/office/drawing/2014/main" val="20008"/>
                    </a:ext>
                  </a:extLst>
                </a:gridCol>
                <a:gridCol w="335417">
                  <a:extLst>
                    <a:ext uri="{9D8B030D-6E8A-4147-A177-3AD203B41FA5}">
                      <a16:colId xmlns:a16="http://schemas.microsoft.com/office/drawing/2014/main" val="20009"/>
                    </a:ext>
                  </a:extLst>
                </a:gridCol>
                <a:gridCol w="335417">
                  <a:extLst>
                    <a:ext uri="{9D8B030D-6E8A-4147-A177-3AD203B41FA5}">
                      <a16:colId xmlns:a16="http://schemas.microsoft.com/office/drawing/2014/main" val="20010"/>
                    </a:ext>
                  </a:extLst>
                </a:gridCol>
                <a:gridCol w="335417">
                  <a:extLst>
                    <a:ext uri="{9D8B030D-6E8A-4147-A177-3AD203B41FA5}">
                      <a16:colId xmlns:a16="http://schemas.microsoft.com/office/drawing/2014/main" val="20011"/>
                    </a:ext>
                  </a:extLst>
                </a:gridCol>
                <a:gridCol w="335417">
                  <a:extLst>
                    <a:ext uri="{9D8B030D-6E8A-4147-A177-3AD203B41FA5}">
                      <a16:colId xmlns:a16="http://schemas.microsoft.com/office/drawing/2014/main" val="20012"/>
                    </a:ext>
                  </a:extLst>
                </a:gridCol>
                <a:gridCol w="335417">
                  <a:extLst>
                    <a:ext uri="{9D8B030D-6E8A-4147-A177-3AD203B41FA5}">
                      <a16:colId xmlns:a16="http://schemas.microsoft.com/office/drawing/2014/main" val="20013"/>
                    </a:ext>
                  </a:extLst>
                </a:gridCol>
                <a:gridCol w="335417">
                  <a:extLst>
                    <a:ext uri="{9D8B030D-6E8A-4147-A177-3AD203B41FA5}">
                      <a16:colId xmlns:a16="http://schemas.microsoft.com/office/drawing/2014/main" val="20014"/>
                    </a:ext>
                  </a:extLst>
                </a:gridCol>
                <a:gridCol w="2524646">
                  <a:extLst>
                    <a:ext uri="{9D8B030D-6E8A-4147-A177-3AD203B41FA5}">
                      <a16:colId xmlns:a16="http://schemas.microsoft.com/office/drawing/2014/main" val="20015"/>
                    </a:ext>
                  </a:extLst>
                </a:gridCol>
              </a:tblGrid>
              <a:tr h="260814">
                <a:tc rowSpan="2">
                  <a:txBody>
                    <a:bodyPr/>
                    <a:lstStyle/>
                    <a:p>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アプリ名</a:t>
                      </a:r>
                    </a:p>
                  </a:txBody>
                  <a:tcPr/>
                </a:tc>
                <a:tc rowSpan="2">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tc>
                <a:tc gridSpan="14">
                  <a:txBody>
                    <a:bodyPr/>
                    <a:lstStyle/>
                    <a:p>
                      <a:pPr algn="ctr">
                        <a:lnSpc>
                          <a:spcPct val="80000"/>
                        </a:lnSpc>
                      </a:pPr>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応用編</a:t>
                      </a: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URL</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72000">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食品等営業許可・届出一覧</a:t>
                      </a: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学校給食献立情報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CN"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小中学校通学区域情報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ボーリング柱状図等</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都市計画基礎調査情報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調達情報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標準的なバス情報フォーマット</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支援制度情報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ja-JP" altLang="en-US" dirty="0"/>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「ぐるなび」</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2" action="ppaction://hlinksldjump"/>
                        </a:rPr>
                        <a:t>P12</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endParaRPr lang="ja-JP" altLang="en-US" sz="1100"/>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3"/>
                        </a:rPr>
                        <a:t>https://www.gnavi.co.jp</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4"/>
                        </a:rPr>
                        <a:t>https://gurunavi.com</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51723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「駅すぱあと」</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5"/>
                        </a:rPr>
                        <a:t>https://roote.ekispert.net/ja/</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none" kern="1200" dirty="0">
                          <a:solidFill>
                            <a:schemeClr val="tx1"/>
                          </a:solidFill>
                          <a:effectLst/>
                          <a:latin typeface="Meiryo UI" panose="020B0604030504040204" pitchFamily="50" charset="-128"/>
                          <a:ea typeface="Meiryo UI" panose="020B0604030504040204" pitchFamily="50" charset="-128"/>
                          <a:cs typeface="+mn-cs"/>
                          <a:hlinkClick r:id="rId6"/>
                        </a:rPr>
                        <a:t>https://apps.apple.com/jp/app/id463431091</a:t>
                      </a:r>
                      <a:endParaRPr kumimoji="1" lang="en-US" altLang="ja-JP" sz="1100" u="none"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1351290703"/>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「駅探」</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7"/>
                        </a:rPr>
                        <a:t>https://ekitan.com/</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3171594542"/>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NAVITIME</a:t>
                      </a: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8"/>
                        </a:rPr>
                        <a:t>https://www.navitime.co.jp/</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2069785725"/>
                  </a:ext>
                </a:extLst>
              </a:tr>
              <a:tr h="424425">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「乗換案内」</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lvl="0" indent="0" algn="ctr"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sng" kern="1200" dirty="0">
                          <a:solidFill>
                            <a:schemeClr val="tx1"/>
                          </a:solidFill>
                          <a:effectLst/>
                          <a:latin typeface="Meiryo UI" panose="020B0604030504040204" pitchFamily="50" charset="-128"/>
                          <a:ea typeface="Meiryo UI" panose="020B0604030504040204" pitchFamily="50" charset="-128"/>
                          <a:cs typeface="+mn-cs"/>
                          <a:hlinkClick r:id="rId9"/>
                        </a:rPr>
                        <a:t>https://www.jorudan.co.jp/</a:t>
                      </a:r>
                      <a:endParaRPr kumimoji="1" lang="ja-JP" altLang="ja-JP" sz="1100"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3229149990"/>
                  </a:ext>
                </a:extLst>
              </a:tr>
              <a:tr h="424425">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乗換案内シリーズ「行き方案内」</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10" action="ppaction://hlinksldjump"/>
                        </a:rPr>
                        <a:t>P11</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p>
                  </a:txBody>
                  <a:tcPr marL="36000" marR="36000" marT="36000" marB="3600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sng" kern="1200" dirty="0">
                          <a:solidFill>
                            <a:schemeClr val="tx1"/>
                          </a:solidFill>
                          <a:effectLst/>
                          <a:latin typeface="Meiryo UI" panose="020B0604030504040204" pitchFamily="50" charset="-128"/>
                          <a:ea typeface="Meiryo UI" panose="020B0604030504040204" pitchFamily="50" charset="-128"/>
                          <a:cs typeface="+mn-cs"/>
                          <a:hlinkClick r:id="rId11"/>
                        </a:rPr>
                        <a:t>https://www.jorudan.co.jp/ikikata/</a:t>
                      </a:r>
                      <a:endParaRPr kumimoji="1" lang="ja-JP" altLang="ja-JP" sz="1100"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2852272847"/>
                  </a:ext>
                </a:extLst>
              </a:tr>
              <a:tr h="505007">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「あんしん給食管理」</a:t>
                      </a:r>
                    </a:p>
                  </a:txBody>
                  <a:tcPr marL="36000" marR="36000" marT="0" marB="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12" action="ppaction://hlinksldjump"/>
                        </a:rPr>
                        <a:t>P13</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p>
                  </a:txBody>
                  <a:tcPr marL="36000" marR="36000" marT="36000" marB="36000" anchor="ctr"/>
                </a:tc>
                <a:tc>
                  <a:txBody>
                    <a:bodyPr/>
                    <a:lstStyle/>
                    <a:p>
                      <a:pPr marL="0" marR="0" lvl="0" indent="0" algn="l" defTabSz="843772" rtl="0" eaLnBrk="1" fontAlgn="auto" latinLnBrk="1" hangingPunct="1">
                        <a:lnSpc>
                          <a:spcPct val="100000"/>
                        </a:lnSpc>
                        <a:spcBef>
                          <a:spcPts val="0"/>
                        </a:spcBef>
                        <a:spcAft>
                          <a:spcPts val="0"/>
                        </a:spcAft>
                        <a:buClrTx/>
                        <a:buSzTx/>
                        <a:buFontTx/>
                        <a:buNone/>
                        <a:tabLst/>
                        <a:defRPr/>
                      </a:pPr>
                      <a:r>
                        <a:rPr kumimoji="1" lang="en" altLang="ja-JP" sz="1100" kern="1200" dirty="0">
                          <a:solidFill>
                            <a:schemeClr val="tx1"/>
                          </a:solidFill>
                          <a:effectLst/>
                          <a:latin typeface="Meiryo UI" panose="020B0604030504040204" pitchFamily="50" charset="-128"/>
                          <a:ea typeface="Meiryo UI" panose="020B0604030504040204" pitchFamily="50" charset="-128"/>
                          <a:cs typeface="+mn-cs"/>
                          <a:hlinkClick r:id="rId13"/>
                        </a:rPr>
                        <a:t>https://www.city.fukuoka.lg.jp/kyoiku-iinkai/kenko/child/kyushoku/line_syogakko_kondate.html</a:t>
                      </a:r>
                      <a:endParaRPr kumimoji="1" lang="ja-JP" altLang="ja-JP" sz="1100"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2713110459"/>
                  </a:ext>
                </a:extLst>
              </a:tr>
              <a:tr h="401386">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「学校教育情報サイト ガッコム」</a:t>
                      </a:r>
                    </a:p>
                  </a:txBody>
                  <a:tcPr marL="36000" marR="36000" marT="0" marB="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14" action="ppaction://hlinksldjump"/>
                        </a:rPr>
                        <a:t>P15</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endParaRPr lang="ja-JP" altLang="en-US" sz="1100" dirty="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p>
                  </a:txBody>
                  <a:tcPr marL="36000" marR="36000" marT="36000" marB="36000" anchor="ctr"/>
                </a:tc>
                <a:tc>
                  <a:txBody>
                    <a:bodyPr/>
                    <a:lstStyle/>
                    <a:p>
                      <a:pPr marL="0" marR="0" lvl="0" indent="0" algn="l" defTabSz="843772" rtl="0" eaLnBrk="1" fontAlgn="auto" latinLnBrk="1" hangingPunct="1">
                        <a:lnSpc>
                          <a:spcPct val="100000"/>
                        </a:lnSpc>
                        <a:spcBef>
                          <a:spcPts val="0"/>
                        </a:spcBef>
                        <a:spcAft>
                          <a:spcPts val="0"/>
                        </a:spcAft>
                        <a:buClrTx/>
                        <a:buSzTx/>
                        <a:buFontTx/>
                        <a:buNone/>
                        <a:tabLst/>
                        <a:defRPr/>
                      </a:pPr>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https://www.gaccom.jp/</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3677759049"/>
                  </a:ext>
                </a:extLst>
              </a:tr>
            </a:tbl>
          </a:graphicData>
        </a:graphic>
      </p:graphicFrame>
    </p:spTree>
    <p:extLst>
      <p:ext uri="{BB962C8B-B14F-4D97-AF65-F5344CB8AC3E}">
        <p14:creationId xmlns:p14="http://schemas.microsoft.com/office/powerpoint/2010/main" val="1483716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3D99B4E-9AFA-8D58-B8B0-BFDB5D643EE0}"/>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rPr>
              <a:t>推奨データセットの活用が見込まれるアプリ一覧</a:t>
            </a:r>
            <a:endParaRPr kumimoji="1" lang="ja-JP" altLang="en-US" sz="2400" dirty="0"/>
          </a:p>
        </p:txBody>
      </p:sp>
      <p:sp>
        <p:nvSpPr>
          <p:cNvPr id="4" name="スライド番号プレースホルダー 3">
            <a:extLst>
              <a:ext uri="{FF2B5EF4-FFF2-40B4-BE49-F238E27FC236}">
                <a16:creationId xmlns:a16="http://schemas.microsoft.com/office/drawing/2014/main" id="{133BCF00-9BAA-06EA-B3D0-8D1F07D3D6E6}"/>
              </a:ext>
            </a:extLst>
          </p:cNvPr>
          <p:cNvSpPr>
            <a:spLocks noGrp="1"/>
          </p:cNvSpPr>
          <p:nvPr>
            <p:ph type="sldNum" sz="quarter" idx="4"/>
          </p:nvPr>
        </p:nvSpPr>
        <p:spPr/>
        <p:txBody>
          <a:bodyPr/>
          <a:lstStyle/>
          <a:p>
            <a:fld id="{DFD4F317-19D0-4848-B5EB-5B174DBE8CF9}" type="slidenum">
              <a:rPr lang="ja-JP" altLang="en-US" smtClean="0"/>
              <a:pPr/>
              <a:t>5</a:t>
            </a:fld>
            <a:endParaRPr lang="ja-JP" altLang="en-US"/>
          </a:p>
        </p:txBody>
      </p:sp>
      <p:graphicFrame>
        <p:nvGraphicFramePr>
          <p:cNvPr id="5" name="表 4">
            <a:extLst>
              <a:ext uri="{FF2B5EF4-FFF2-40B4-BE49-F238E27FC236}">
                <a16:creationId xmlns:a16="http://schemas.microsoft.com/office/drawing/2014/main" id="{9C56048E-D280-A25A-9DCA-614B1FF1D988}"/>
              </a:ext>
            </a:extLst>
          </p:cNvPr>
          <p:cNvGraphicFramePr>
            <a:graphicFrameLocks noGrp="1"/>
          </p:cNvGraphicFramePr>
          <p:nvPr>
            <p:extLst>
              <p:ext uri="{D42A27DB-BD31-4B8C-83A1-F6EECF244321}">
                <p14:modId xmlns:p14="http://schemas.microsoft.com/office/powerpoint/2010/main" val="2364552248"/>
              </p:ext>
            </p:extLst>
          </p:nvPr>
        </p:nvGraphicFramePr>
        <p:xfrm>
          <a:off x="62401" y="1077662"/>
          <a:ext cx="9777148" cy="2557239"/>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0664">
                  <a:extLst>
                    <a:ext uri="{9D8B030D-6E8A-4147-A177-3AD203B41FA5}">
                      <a16:colId xmlns:a16="http://schemas.microsoft.com/office/drawing/2014/main" val="50058007"/>
                    </a:ext>
                  </a:extLst>
                </a:gridCol>
                <a:gridCol w="335417">
                  <a:extLst>
                    <a:ext uri="{9D8B030D-6E8A-4147-A177-3AD203B41FA5}">
                      <a16:colId xmlns:a16="http://schemas.microsoft.com/office/drawing/2014/main" val="20001"/>
                    </a:ext>
                  </a:extLst>
                </a:gridCol>
                <a:gridCol w="335417">
                  <a:extLst>
                    <a:ext uri="{9D8B030D-6E8A-4147-A177-3AD203B41FA5}">
                      <a16:colId xmlns:a16="http://schemas.microsoft.com/office/drawing/2014/main" val="20002"/>
                    </a:ext>
                  </a:extLst>
                </a:gridCol>
                <a:gridCol w="335417">
                  <a:extLst>
                    <a:ext uri="{9D8B030D-6E8A-4147-A177-3AD203B41FA5}">
                      <a16:colId xmlns:a16="http://schemas.microsoft.com/office/drawing/2014/main" val="20003"/>
                    </a:ext>
                  </a:extLst>
                </a:gridCol>
                <a:gridCol w="335417">
                  <a:extLst>
                    <a:ext uri="{9D8B030D-6E8A-4147-A177-3AD203B41FA5}">
                      <a16:colId xmlns:a16="http://schemas.microsoft.com/office/drawing/2014/main" val="20004"/>
                    </a:ext>
                  </a:extLst>
                </a:gridCol>
                <a:gridCol w="335417">
                  <a:extLst>
                    <a:ext uri="{9D8B030D-6E8A-4147-A177-3AD203B41FA5}">
                      <a16:colId xmlns:a16="http://schemas.microsoft.com/office/drawing/2014/main" val="20005"/>
                    </a:ext>
                  </a:extLst>
                </a:gridCol>
                <a:gridCol w="335417">
                  <a:extLst>
                    <a:ext uri="{9D8B030D-6E8A-4147-A177-3AD203B41FA5}">
                      <a16:colId xmlns:a16="http://schemas.microsoft.com/office/drawing/2014/main" val="20006"/>
                    </a:ext>
                  </a:extLst>
                </a:gridCol>
                <a:gridCol w="335417">
                  <a:extLst>
                    <a:ext uri="{9D8B030D-6E8A-4147-A177-3AD203B41FA5}">
                      <a16:colId xmlns:a16="http://schemas.microsoft.com/office/drawing/2014/main" val="20007"/>
                    </a:ext>
                  </a:extLst>
                </a:gridCol>
                <a:gridCol w="335417">
                  <a:extLst>
                    <a:ext uri="{9D8B030D-6E8A-4147-A177-3AD203B41FA5}">
                      <a16:colId xmlns:a16="http://schemas.microsoft.com/office/drawing/2014/main" val="20008"/>
                    </a:ext>
                  </a:extLst>
                </a:gridCol>
                <a:gridCol w="335417">
                  <a:extLst>
                    <a:ext uri="{9D8B030D-6E8A-4147-A177-3AD203B41FA5}">
                      <a16:colId xmlns:a16="http://schemas.microsoft.com/office/drawing/2014/main" val="20009"/>
                    </a:ext>
                  </a:extLst>
                </a:gridCol>
                <a:gridCol w="335417">
                  <a:extLst>
                    <a:ext uri="{9D8B030D-6E8A-4147-A177-3AD203B41FA5}">
                      <a16:colId xmlns:a16="http://schemas.microsoft.com/office/drawing/2014/main" val="20010"/>
                    </a:ext>
                  </a:extLst>
                </a:gridCol>
                <a:gridCol w="335417">
                  <a:extLst>
                    <a:ext uri="{9D8B030D-6E8A-4147-A177-3AD203B41FA5}">
                      <a16:colId xmlns:a16="http://schemas.microsoft.com/office/drawing/2014/main" val="20011"/>
                    </a:ext>
                  </a:extLst>
                </a:gridCol>
                <a:gridCol w="335417">
                  <a:extLst>
                    <a:ext uri="{9D8B030D-6E8A-4147-A177-3AD203B41FA5}">
                      <a16:colId xmlns:a16="http://schemas.microsoft.com/office/drawing/2014/main" val="20012"/>
                    </a:ext>
                  </a:extLst>
                </a:gridCol>
                <a:gridCol w="335417">
                  <a:extLst>
                    <a:ext uri="{9D8B030D-6E8A-4147-A177-3AD203B41FA5}">
                      <a16:colId xmlns:a16="http://schemas.microsoft.com/office/drawing/2014/main" val="20013"/>
                    </a:ext>
                  </a:extLst>
                </a:gridCol>
                <a:gridCol w="335417">
                  <a:extLst>
                    <a:ext uri="{9D8B030D-6E8A-4147-A177-3AD203B41FA5}">
                      <a16:colId xmlns:a16="http://schemas.microsoft.com/office/drawing/2014/main" val="20014"/>
                    </a:ext>
                  </a:extLst>
                </a:gridCol>
                <a:gridCol w="2524646">
                  <a:extLst>
                    <a:ext uri="{9D8B030D-6E8A-4147-A177-3AD203B41FA5}">
                      <a16:colId xmlns:a16="http://schemas.microsoft.com/office/drawing/2014/main" val="20015"/>
                    </a:ext>
                  </a:extLst>
                </a:gridCol>
              </a:tblGrid>
              <a:tr h="260814">
                <a:tc rowSpan="2">
                  <a:txBody>
                    <a:bodyPr/>
                    <a:lstStyle/>
                    <a:p>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アプリ名</a:t>
                      </a:r>
                    </a:p>
                  </a:txBody>
                  <a:tcPr/>
                </a:tc>
                <a:tc rowSpan="2">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tc>
                <a:tc gridSpan="14">
                  <a:txBody>
                    <a:bodyPr/>
                    <a:lstStyle/>
                    <a:p>
                      <a:pPr algn="ctr">
                        <a:lnSpc>
                          <a:spcPct val="80000"/>
                        </a:lnSpc>
                      </a:pPr>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応用編</a:t>
                      </a: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URL</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72000">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食品等営業許可・届出一覧</a:t>
                      </a: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学校給食献立情報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CN"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小中学校通学区域情報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ボーリング柱状図等</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都市計画基礎調査情報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調達情報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標準的なバス情報フォーマット</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支援制度情報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ja-JP" altLang="en-US" dirty="0"/>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2" action="ppaction://hlinksldjump"/>
                        </a:rPr>
                        <a:t>P18</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endParaRPr lang="ja-JP" altLang="en-US" sz="1100"/>
                    </a:p>
                  </a:txBody>
                  <a:tcPr marL="36000" marR="36000" marT="36000" marB="36000" anchor="ctr">
                    <a:lnT w="38100" cap="flat" cmpd="sng" algn="ctr">
                      <a:solidFill>
                        <a:schemeClr val="bg1"/>
                      </a:solidFill>
                      <a:prstDash val="solid"/>
                      <a:round/>
                      <a:headEnd type="none" w="med" len="med"/>
                      <a:tailEnd type="none" w="med" len="med"/>
                    </a:lnT>
                  </a:tcPr>
                </a:tc>
                <a:tc>
                  <a:txBody>
                    <a:bodyPr/>
                    <a:lstStyle/>
                    <a:p>
                      <a:r>
                        <a:rPr lang="en-US" altLang="ja-JP" sz="1100" dirty="0">
                          <a:latin typeface="Meiryo UI" panose="020B0604030504040204" pitchFamily="50" charset="-128"/>
                          <a:ea typeface="Meiryo UI" panose="020B0604030504040204" pitchFamily="50" charset="-128"/>
                          <a:hlinkClick r:id="rId3"/>
                        </a:rPr>
                        <a:t>https://national-government.esrij.com/</a:t>
                      </a:r>
                      <a:endParaRPr lang="ja-JP" altLang="en-US" sz="1100" dirty="0">
                        <a:latin typeface="Meiryo UI" panose="020B0604030504040204" pitchFamily="50" charset="-128"/>
                        <a:ea typeface="Meiryo UI" panose="020B0604030504040204" pitchFamily="50" charset="-128"/>
                      </a:endParaRPr>
                    </a:p>
                  </a:txBody>
                  <a:tcPr marL="36000" marR="36000"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8275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Yahoo!</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防災速報」</a:t>
            </a:r>
            <a:endParaRPr kumimoji="1" lang="ja-JP" altLang="en-US" sz="2400" dirty="0"/>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6</a:t>
            </a:fld>
            <a:endParaRPr lang="ja-JP" altLang="en-US"/>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現在地と事前に設定された</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地域について、緊急地震速報、豪雨予報、気象警報、避難勧告等の災害関係情報をまとめて通知する無料の防災アプリです。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6269146" y="1912923"/>
            <a:ext cx="3508116" cy="4824000"/>
          </a:xfrm>
          <a:prstGeom prst="rect">
            <a:avLst/>
          </a:prstGeom>
          <a:noFill/>
          <a:ln>
            <a:solidFill>
              <a:schemeClr val="tx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提供者：ヤフー株式会社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利用者：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万人以上</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指定緊急避難場所一覧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推奨データセット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に対するコメント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marL="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現在は避難場所情報を収集し、</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データを追加した上で、ウェブやアプリで提供しています。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常に更新され、標準化された形式で</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緯度経度情報や災害種別の指定を</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含む避難場所情報が各自治体から</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オープンデータとして提供されれば、</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他の災害情報と組み合わせて、</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避難を考えるユーザーにより適切な</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避難先を届けることができるようになる</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ため、当社のサービスで是非活用したい</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と考えています。</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2" descr="https://mym.corp.yahoo.co.jp/paster/NPRaS59cc95e4819de8fc7901dc87.png">
            <a:extLst>
              <a:ext uri="{FF2B5EF4-FFF2-40B4-BE49-F238E27FC236}">
                <a16:creationId xmlns:a16="http://schemas.microsoft.com/office/drawing/2014/main" id="{236B86C6-F4EF-306E-7F2B-FED2D394B1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548" y="2554548"/>
            <a:ext cx="1904507" cy="3388157"/>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25F0485C-F58B-F1F1-FC94-D6EB8A043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2512" y="2554548"/>
            <a:ext cx="2268018" cy="3388157"/>
          </a:xfrm>
          <a:prstGeom prst="rect">
            <a:avLst/>
          </a:prstGeom>
        </p:spPr>
      </p:pic>
      <p:grpSp>
        <p:nvGrpSpPr>
          <p:cNvPr id="9" name="グループ化 8">
            <a:extLst>
              <a:ext uri="{FF2B5EF4-FFF2-40B4-BE49-F238E27FC236}">
                <a16:creationId xmlns:a16="http://schemas.microsoft.com/office/drawing/2014/main" id="{B3180D07-4978-063A-D41E-7A83ADA63A96}"/>
              </a:ext>
            </a:extLst>
          </p:cNvPr>
          <p:cNvGrpSpPr/>
          <p:nvPr/>
        </p:nvGrpSpPr>
        <p:grpSpPr>
          <a:xfrm>
            <a:off x="2190055" y="2463108"/>
            <a:ext cx="2062981" cy="3566228"/>
            <a:chOff x="2243843" y="2368979"/>
            <a:chExt cx="2062981" cy="3566228"/>
          </a:xfrm>
        </p:grpSpPr>
        <p:grpSp>
          <p:nvGrpSpPr>
            <p:cNvPr id="10" name="グループ化 9">
              <a:extLst>
                <a:ext uri="{FF2B5EF4-FFF2-40B4-BE49-F238E27FC236}">
                  <a16:creationId xmlns:a16="http://schemas.microsoft.com/office/drawing/2014/main" id="{6A697A59-582D-CCA4-A0B8-B0E0236999DC}"/>
                </a:ext>
              </a:extLst>
            </p:cNvPr>
            <p:cNvGrpSpPr/>
            <p:nvPr/>
          </p:nvGrpSpPr>
          <p:grpSpPr>
            <a:xfrm>
              <a:off x="2243843" y="2368979"/>
              <a:ext cx="2062981" cy="3566228"/>
              <a:chOff x="2243843" y="2124420"/>
              <a:chExt cx="2062981" cy="3566228"/>
            </a:xfrm>
          </p:grpSpPr>
          <p:grpSp>
            <p:nvGrpSpPr>
              <p:cNvPr id="14" name="グループ化 13">
                <a:extLst>
                  <a:ext uri="{FF2B5EF4-FFF2-40B4-BE49-F238E27FC236}">
                    <a16:creationId xmlns:a16="http://schemas.microsoft.com/office/drawing/2014/main" id="{F70EADEC-07F3-A0B1-6D74-E9F9C7C26F22}"/>
                  </a:ext>
                </a:extLst>
              </p:cNvPr>
              <p:cNvGrpSpPr/>
              <p:nvPr/>
            </p:nvGrpSpPr>
            <p:grpSpPr>
              <a:xfrm>
                <a:off x="2243843" y="2124420"/>
                <a:ext cx="2062981" cy="3566228"/>
                <a:chOff x="2243843" y="2215860"/>
                <a:chExt cx="1959971" cy="3388157"/>
              </a:xfrm>
            </p:grpSpPr>
            <p:pic>
              <p:nvPicPr>
                <p:cNvPr id="16" name="図 15">
                  <a:extLst>
                    <a:ext uri="{FF2B5EF4-FFF2-40B4-BE49-F238E27FC236}">
                      <a16:creationId xmlns:a16="http://schemas.microsoft.com/office/drawing/2014/main" id="{55A579D3-1DDC-7287-030F-0EC8673309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3843" y="2215860"/>
                  <a:ext cx="1959971" cy="3388157"/>
                </a:xfrm>
                <a:prstGeom prst="rect">
                  <a:avLst/>
                </a:prstGeom>
                <a:ln>
                  <a:solidFill>
                    <a:srgbClr val="4187D6"/>
                  </a:solidFill>
                </a:ln>
              </p:spPr>
            </p:pic>
            <p:sp>
              <p:nvSpPr>
                <p:cNvPr id="17" name="正方形/長方形 16">
                  <a:extLst>
                    <a:ext uri="{FF2B5EF4-FFF2-40B4-BE49-F238E27FC236}">
                      <a16:creationId xmlns:a16="http://schemas.microsoft.com/office/drawing/2014/main" id="{02B6B080-9851-6A41-7020-D948C96DE800}"/>
                    </a:ext>
                  </a:extLst>
                </p:cNvPr>
                <p:cNvSpPr/>
                <p:nvPr/>
              </p:nvSpPr>
              <p:spPr>
                <a:xfrm>
                  <a:off x="2962656" y="2215860"/>
                  <a:ext cx="521208" cy="216444"/>
                </a:xfrm>
                <a:prstGeom prst="rect">
                  <a:avLst/>
                </a:prstGeom>
                <a:solidFill>
                  <a:srgbClr val="418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49918857-1BCD-F608-F028-ECF8BDEF5C77}"/>
                    </a:ext>
                  </a:extLst>
                </p:cNvPr>
                <p:cNvSpPr/>
                <p:nvPr/>
              </p:nvSpPr>
              <p:spPr>
                <a:xfrm>
                  <a:off x="2916230" y="2234148"/>
                  <a:ext cx="614058" cy="219306"/>
                </a:xfrm>
                <a:prstGeom prst="rect">
                  <a:avLst/>
                </a:prstGeom>
              </p:spPr>
              <p:txBody>
                <a:bodyPr wrap="none">
                  <a:spAutoFit/>
                </a:bodyP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津波予報</a:t>
                  </a:r>
                </a:p>
              </p:txBody>
            </p:sp>
          </p:grpSp>
          <p:sp>
            <p:nvSpPr>
              <p:cNvPr id="15" name="正方形/長方形 14">
                <a:extLst>
                  <a:ext uri="{FF2B5EF4-FFF2-40B4-BE49-F238E27FC236}">
                    <a16:creationId xmlns:a16="http://schemas.microsoft.com/office/drawing/2014/main" id="{182D30D1-522E-1061-A6BD-DBC7613552B2}"/>
                  </a:ext>
                </a:extLst>
              </p:cNvPr>
              <p:cNvSpPr/>
              <p:nvPr/>
            </p:nvSpPr>
            <p:spPr>
              <a:xfrm>
                <a:off x="2284544" y="2415592"/>
                <a:ext cx="1998973" cy="3275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DD51F5FE-CBF0-730F-75C7-C6F8D43B011D}"/>
                </a:ext>
              </a:extLst>
            </p:cNvPr>
            <p:cNvSpPr txBox="1"/>
            <p:nvPr/>
          </p:nvSpPr>
          <p:spPr>
            <a:xfrm>
              <a:off x="2257561" y="2858073"/>
              <a:ext cx="2025955" cy="2185214"/>
            </a:xfrm>
            <a:prstGeom prst="rect">
              <a:avLst/>
            </a:prstGeom>
            <a:noFill/>
          </p:spPr>
          <p:txBody>
            <a:bodyPr wrap="square" rtlCol="0">
              <a:spAutoFit/>
            </a:bodyPr>
            <a:lstStyle/>
            <a:p>
              <a:r>
                <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rPr>
                <a:t>発表時刻</a:t>
              </a:r>
              <a:r>
                <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00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分</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rPr>
                <a:t>気象庁発表</a:t>
              </a:r>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rPr>
                <a:t>津波警報発表</a:t>
              </a:r>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高いところで</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3m</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の津波が予想されます。警戒してください。</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▼津波警報を発表した沿岸</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津波警報</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千葉県九十九里・外房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千葉県内房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東京湾内湾</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20">
              <a:extLst>
                <a:ext uri="{FF2B5EF4-FFF2-40B4-BE49-F238E27FC236}">
                  <a16:creationId xmlns:a16="http://schemas.microsoft.com/office/drawing/2014/main" id="{C23C0AC7-6FE7-3146-C712-5CEB9B93B93A}"/>
                </a:ext>
              </a:extLst>
            </p:cNvPr>
            <p:cNvSpPr/>
            <p:nvPr/>
          </p:nvSpPr>
          <p:spPr>
            <a:xfrm>
              <a:off x="2371060" y="5209310"/>
              <a:ext cx="1796903" cy="372139"/>
            </a:xfrm>
            <a:prstGeom prst="roundRect">
              <a:avLst/>
            </a:prstGeom>
            <a:solidFill>
              <a:srgbClr val="418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7D5FEED-EAC7-4E4E-9A6B-DB89C983191C}"/>
                </a:ext>
              </a:extLst>
            </p:cNvPr>
            <p:cNvSpPr txBox="1"/>
            <p:nvPr/>
          </p:nvSpPr>
          <p:spPr>
            <a:xfrm>
              <a:off x="2383669" y="5278530"/>
              <a:ext cx="1764681" cy="261610"/>
            </a:xfrm>
            <a:prstGeom prst="rect">
              <a:avLst/>
            </a:prstGeom>
            <a:noFill/>
          </p:spPr>
          <p:txBody>
            <a:bodyPr wrap="square" rtlCol="0">
              <a:spAutoFit/>
            </a:bodyPr>
            <a:lstStyle/>
            <a:p>
              <a:pPr algn="ctr"/>
              <a:r>
                <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避難場所を探す</a:t>
              </a:r>
              <a:endParaRPr lang="en-US" altLang="ja-JP"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290296" y="2163745"/>
            <a:ext cx="586023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F217B96C-32B8-DF60-0A1E-96EDC7523886}"/>
              </a:ext>
            </a:extLst>
          </p:cNvPr>
          <p:cNvSpPr txBox="1"/>
          <p:nvPr/>
        </p:nvSpPr>
        <p:spPr>
          <a:xfrm>
            <a:off x="290296" y="6056299"/>
            <a:ext cx="1729265"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防災速報アプリで</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災害情報が通知される</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（例：津波警報）</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B174BA74-2433-D639-3DDE-EBE745AD466D}"/>
              </a:ext>
            </a:extLst>
          </p:cNvPr>
          <p:cNvSpPr txBox="1"/>
          <p:nvPr/>
        </p:nvSpPr>
        <p:spPr>
          <a:xfrm>
            <a:off x="2153247" y="6056299"/>
            <a:ext cx="1941315"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アプリの防災情報詳細画面に</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避難場所を探す導線を設置</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（例：津波警報）</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6F4FC8-3209-FA31-C73C-DA238D3619A2}"/>
              </a:ext>
            </a:extLst>
          </p:cNvPr>
          <p:cNvSpPr txBox="1"/>
          <p:nvPr/>
        </p:nvSpPr>
        <p:spPr>
          <a:xfrm>
            <a:off x="4229728" y="6056299"/>
            <a:ext cx="1920802"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該当の市町村の避難場所を</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災害種別で絞り込んで案内</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（例：津波対応の避難場所）</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1820E1BD-D870-DF29-04FB-F2A93E8C9F43}"/>
              </a:ext>
            </a:extLst>
          </p:cNvPr>
          <p:cNvCxnSpPr/>
          <p:nvPr/>
        </p:nvCxnSpPr>
        <p:spPr>
          <a:xfrm>
            <a:off x="1785641" y="4246222"/>
            <a:ext cx="45720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5D1E9D9D-1BDD-35EB-D2AF-1C5B611B4E0E}"/>
              </a:ext>
            </a:extLst>
          </p:cNvPr>
          <p:cNvCxnSpPr/>
          <p:nvPr/>
        </p:nvCxnSpPr>
        <p:spPr>
          <a:xfrm>
            <a:off x="4001128" y="5503464"/>
            <a:ext cx="45720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9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Yahoo!</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MAP</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7</a:t>
            </a:fld>
            <a:endParaRPr lang="ja-JP" altLang="en-US"/>
          </a:p>
        </p:txBody>
      </p:sp>
      <p:pic>
        <p:nvPicPr>
          <p:cNvPr id="6" name="図 5">
            <a:extLst>
              <a:ext uri="{FF2B5EF4-FFF2-40B4-BE49-F238E27FC236}">
                <a16:creationId xmlns:a16="http://schemas.microsoft.com/office/drawing/2014/main" id="{B4C74393-B1FD-3D10-6444-2D78DD429F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27606" y="2003052"/>
            <a:ext cx="1805026" cy="2304288"/>
          </a:xfrm>
          <a:prstGeom prst="rect">
            <a:avLst/>
          </a:prstGeom>
        </p:spPr>
      </p:pic>
      <p:sp>
        <p:nvSpPr>
          <p:cNvPr id="7" name="テキスト ボックス 6">
            <a:extLst>
              <a:ext uri="{FF2B5EF4-FFF2-40B4-BE49-F238E27FC236}">
                <a16:creationId xmlns:a16="http://schemas.microsoft.com/office/drawing/2014/main" id="{0CBEDC1F-6D71-2DE3-FAFB-B856F01F97A4}"/>
              </a:ext>
            </a:extLst>
          </p:cNvPr>
          <p:cNvSpPr txBox="1"/>
          <p:nvPr/>
        </p:nvSpPr>
        <p:spPr>
          <a:xfrm>
            <a:off x="6422614" y="1767840"/>
            <a:ext cx="3348000" cy="5076000"/>
          </a:xfrm>
          <a:prstGeom prst="rect">
            <a:avLst/>
          </a:prstGeom>
          <a:solidFill>
            <a:schemeClr val="bg1"/>
          </a:solidFill>
          <a:ln>
            <a:solidFill>
              <a:schemeClr val="tx1"/>
            </a:solidFill>
          </a:ln>
        </p:spPr>
        <p:txBody>
          <a:bodyPr wrap="square" lIns="72000" rIns="72000"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提供者：ヤフー株式会社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ダウンロード数：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万件</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文化財一覧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観光施設情報一覧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推奨データセット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に対するコメント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現在イベント等に関する情報を独自収集し、おでかけ情報として提供していますが、独自収集ではイベント情報や観光施設等を網羅することは困難です。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緯度・経度やエリアと併せてオープンデータとして公開いただければ、</a:t>
            </a:r>
            <a:r>
              <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Yahoo!</a:t>
            </a:r>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MAP</a:t>
            </a:r>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アプリを通じた広範な情報提供ができ、イベント来場者や観光客増を通じた地方創生の実現に繋がります。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その際、画像の表示は非常に有効となるので、権利処理等も含め画像を使い易い形で公開いただけると大変効果的です。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p:txBody>
      </p:sp>
      <p:pic>
        <p:nvPicPr>
          <p:cNvPr id="8" name="図 7">
            <a:extLst>
              <a:ext uri="{FF2B5EF4-FFF2-40B4-BE49-F238E27FC236}">
                <a16:creationId xmlns:a16="http://schemas.microsoft.com/office/drawing/2014/main" id="{498352CF-7712-B9E3-58EB-236B126E37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892" y="2020162"/>
            <a:ext cx="1689811" cy="3012034"/>
          </a:xfrm>
          <a:prstGeom prst="rect">
            <a:avLst/>
          </a:prstGeom>
        </p:spPr>
      </p:pic>
      <p:pic>
        <p:nvPicPr>
          <p:cNvPr id="9" name="図 8">
            <a:extLst>
              <a:ext uri="{FF2B5EF4-FFF2-40B4-BE49-F238E27FC236}">
                <a16:creationId xmlns:a16="http://schemas.microsoft.com/office/drawing/2014/main" id="{57F777BF-F4AD-42B4-7F4C-AB644D6BC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791" y="3742048"/>
            <a:ext cx="1700784" cy="3028493"/>
          </a:xfrm>
          <a:prstGeom prst="rect">
            <a:avLst/>
          </a:prstGeom>
        </p:spPr>
      </p:pic>
      <p:pic>
        <p:nvPicPr>
          <p:cNvPr id="10" name="図 9">
            <a:extLst>
              <a:ext uri="{FF2B5EF4-FFF2-40B4-BE49-F238E27FC236}">
                <a16:creationId xmlns:a16="http://schemas.microsoft.com/office/drawing/2014/main" id="{CECB0ECD-FF6C-174C-5851-CC25A8C6B2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3751" y="4568534"/>
            <a:ext cx="1777594" cy="2282342"/>
          </a:xfrm>
          <a:prstGeom prst="rect">
            <a:avLst/>
          </a:prstGeom>
        </p:spPr>
      </p:pic>
      <p:pic>
        <p:nvPicPr>
          <p:cNvPr id="11" name="図 10">
            <a:extLst>
              <a:ext uri="{FF2B5EF4-FFF2-40B4-BE49-F238E27FC236}">
                <a16:creationId xmlns:a16="http://schemas.microsoft.com/office/drawing/2014/main" id="{664A82C0-2F7A-8A07-DA5E-243A981206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34254" y="2019638"/>
            <a:ext cx="1969618" cy="2935224"/>
          </a:xfrm>
          <a:prstGeom prst="rect">
            <a:avLst/>
          </a:prstGeom>
        </p:spPr>
      </p:pic>
      <p:pic>
        <p:nvPicPr>
          <p:cNvPr id="12" name="図 11">
            <a:extLst>
              <a:ext uri="{FF2B5EF4-FFF2-40B4-BE49-F238E27FC236}">
                <a16:creationId xmlns:a16="http://schemas.microsoft.com/office/drawing/2014/main" id="{E2D32168-00C6-FA8E-3ECE-301F6A3F8C6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38656" y="4674413"/>
            <a:ext cx="1969618" cy="2183587"/>
          </a:xfrm>
          <a:prstGeom prst="rect">
            <a:avLst/>
          </a:prstGeom>
        </p:spPr>
      </p:pic>
      <p:sp>
        <p:nvSpPr>
          <p:cNvPr id="13" name="角丸四角形 2">
            <a:extLst>
              <a:ext uri="{FF2B5EF4-FFF2-40B4-BE49-F238E27FC236}">
                <a16:creationId xmlns:a16="http://schemas.microsoft.com/office/drawing/2014/main" id="{E89B051B-7F54-9CC2-663B-47F6DC2DC2F1}"/>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場所や行き方を調べるだけの地図アプリから、おでかけ先を選べるガイドマップへ進化。「おでかけ」ボタンをタップすると、</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GPS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でユーザーの現在位置に近い順でコンテンツをリストアップし、お店選びをアシスト。</a:t>
            </a:r>
          </a:p>
        </p:txBody>
      </p:sp>
    </p:spTree>
    <p:extLst>
      <p:ext uri="{BB962C8B-B14F-4D97-AF65-F5344CB8AC3E}">
        <p14:creationId xmlns:p14="http://schemas.microsoft.com/office/powerpoint/2010/main" val="275434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LIVE JAPAN</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8</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LIVE JAPAN</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」は、観光に便利な情報が集まった訪日外国人のためのワンストップ観光情報サービスです。参画企業</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47</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社局</a:t>
            </a:r>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の力を結集して、訪日外国人の目線で彼らが本当に必要としている情報やサービスを提供します。　</a:t>
            </a:r>
            <a:r>
              <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東京：</a:t>
            </a:r>
            <a:r>
              <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42</a:t>
            </a:r>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社局　北海道：</a:t>
            </a:r>
            <a:r>
              <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5</a:t>
            </a:r>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社</a:t>
            </a:r>
            <a:endPar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 name="Picture 2" descr="ãLIVE JAPANãã®ç»åæ¤ç´¢çµæ">
            <a:extLst>
              <a:ext uri="{FF2B5EF4-FFF2-40B4-BE49-F238E27FC236}">
                <a16:creationId xmlns:a16="http://schemas.microsoft.com/office/drawing/2014/main" id="{A46692CD-DB53-6074-3214-38F4E3B0BC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79879" y="288867"/>
            <a:ext cx="1205988" cy="582369"/>
          </a:xfrm>
          <a:prstGeom prst="rect">
            <a:avLst/>
          </a:prstGeom>
          <a:noFill/>
          <a:extLst>
            <a:ext uri="{909E8E84-426E-40DD-AFC4-6F175D3DCCD1}">
              <a14:hiddenFill xmlns:a14="http://schemas.microsoft.com/office/drawing/2010/main">
                <a:solidFill>
                  <a:srgbClr val="FFFFFF"/>
                </a:solidFill>
              </a14:hiddenFill>
            </a:ext>
          </a:extLst>
        </p:spPr>
      </p:pic>
      <p:sp>
        <p:nvSpPr>
          <p:cNvPr id="13" name="右矢印 96">
            <a:extLst>
              <a:ext uri="{FF2B5EF4-FFF2-40B4-BE49-F238E27FC236}">
                <a16:creationId xmlns:a16="http://schemas.microsoft.com/office/drawing/2014/main" id="{F5854F19-BAE6-7D6E-9C08-D3DD889E5DD1}"/>
              </a:ext>
            </a:extLst>
          </p:cNvPr>
          <p:cNvSpPr/>
          <p:nvPr/>
        </p:nvSpPr>
        <p:spPr>
          <a:xfrm>
            <a:off x="2715392" y="4725462"/>
            <a:ext cx="232731" cy="3005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フリーフォーム: 図形 13">
            <a:extLst>
              <a:ext uri="{FF2B5EF4-FFF2-40B4-BE49-F238E27FC236}">
                <a16:creationId xmlns:a16="http://schemas.microsoft.com/office/drawing/2014/main" id="{6D2D1647-9425-1DBA-5A3B-E68F2493B718}"/>
              </a:ext>
            </a:extLst>
          </p:cNvPr>
          <p:cNvSpPr/>
          <p:nvPr/>
        </p:nvSpPr>
        <p:spPr>
          <a:xfrm rot="21419524">
            <a:off x="2182531" y="2002615"/>
            <a:ext cx="387079" cy="287928"/>
          </a:xfrm>
          <a:custGeom>
            <a:avLst/>
            <a:gdLst>
              <a:gd name="connsiteX0" fmla="*/ 0 w 526256"/>
              <a:gd name="connsiteY0" fmla="*/ 59531 h 314325"/>
              <a:gd name="connsiteX1" fmla="*/ 161925 w 526256"/>
              <a:gd name="connsiteY1" fmla="*/ 104775 h 314325"/>
              <a:gd name="connsiteX2" fmla="*/ 223837 w 526256"/>
              <a:gd name="connsiteY2" fmla="*/ 142875 h 314325"/>
              <a:gd name="connsiteX3" fmla="*/ 259556 w 526256"/>
              <a:gd name="connsiteY3" fmla="*/ 176213 h 314325"/>
              <a:gd name="connsiteX4" fmla="*/ 288131 w 526256"/>
              <a:gd name="connsiteY4" fmla="*/ 214313 h 314325"/>
              <a:gd name="connsiteX5" fmla="*/ 333375 w 526256"/>
              <a:gd name="connsiteY5" fmla="*/ 266700 h 314325"/>
              <a:gd name="connsiteX6" fmla="*/ 361950 w 526256"/>
              <a:gd name="connsiteY6" fmla="*/ 314325 h 314325"/>
              <a:gd name="connsiteX7" fmla="*/ 526256 w 526256"/>
              <a:gd name="connsiteY7" fmla="*/ 42863 h 314325"/>
              <a:gd name="connsiteX8" fmla="*/ 78581 w 526256"/>
              <a:gd name="connsiteY8" fmla="*/ 0 h 314325"/>
              <a:gd name="connsiteX9" fmla="*/ 0 w 526256"/>
              <a:gd name="connsiteY9" fmla="*/ 5953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256" h="314325">
                <a:moveTo>
                  <a:pt x="0" y="59531"/>
                </a:moveTo>
                <a:lnTo>
                  <a:pt x="161925" y="104775"/>
                </a:lnTo>
                <a:lnTo>
                  <a:pt x="223837" y="142875"/>
                </a:lnTo>
                <a:lnTo>
                  <a:pt x="259556" y="176213"/>
                </a:lnTo>
                <a:lnTo>
                  <a:pt x="288131" y="214313"/>
                </a:lnTo>
                <a:lnTo>
                  <a:pt x="333375" y="266700"/>
                </a:lnTo>
                <a:lnTo>
                  <a:pt x="361950" y="314325"/>
                </a:lnTo>
                <a:lnTo>
                  <a:pt x="526256" y="42863"/>
                </a:lnTo>
                <a:lnTo>
                  <a:pt x="78581" y="0"/>
                </a:lnTo>
                <a:lnTo>
                  <a:pt x="0" y="59531"/>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200" dirty="0">
              <a:solidFill>
                <a:schemeClr val="tx1"/>
              </a:solidFill>
              <a:latin typeface="+mj-ea"/>
              <a:ea typeface="+mj-ea"/>
            </a:endParaRPr>
          </a:p>
        </p:txBody>
      </p:sp>
      <p:grpSp>
        <p:nvGrpSpPr>
          <p:cNvPr id="15" name="グループ化 14">
            <a:extLst>
              <a:ext uri="{FF2B5EF4-FFF2-40B4-BE49-F238E27FC236}">
                <a16:creationId xmlns:a16="http://schemas.microsoft.com/office/drawing/2014/main" id="{E479F6D1-6267-619C-5943-4A1DBA99124F}"/>
              </a:ext>
            </a:extLst>
          </p:cNvPr>
          <p:cNvGrpSpPr/>
          <p:nvPr/>
        </p:nvGrpSpPr>
        <p:grpSpPr>
          <a:xfrm>
            <a:off x="4339788" y="2083679"/>
            <a:ext cx="1288385" cy="2733112"/>
            <a:chOff x="6431218" y="2264853"/>
            <a:chExt cx="2160000" cy="3987531"/>
          </a:xfrm>
        </p:grpSpPr>
        <p:grpSp>
          <p:nvGrpSpPr>
            <p:cNvPr id="16" name="グループ化 100">
              <a:extLst>
                <a:ext uri="{FF2B5EF4-FFF2-40B4-BE49-F238E27FC236}">
                  <a16:creationId xmlns:a16="http://schemas.microsoft.com/office/drawing/2014/main" id="{B439C955-6EFA-955C-AC1B-0CD845A03EEB}"/>
                </a:ext>
              </a:extLst>
            </p:cNvPr>
            <p:cNvGrpSpPr>
              <a:grpSpLocks noChangeAspect="1"/>
            </p:cNvGrpSpPr>
            <p:nvPr/>
          </p:nvGrpSpPr>
          <p:grpSpPr>
            <a:xfrm>
              <a:off x="6431218" y="2264853"/>
              <a:ext cx="2160000" cy="3987531"/>
              <a:chOff x="3448800" y="225923"/>
              <a:chExt cx="3007377" cy="5551857"/>
            </a:xfrm>
          </p:grpSpPr>
          <p:pic>
            <p:nvPicPr>
              <p:cNvPr id="18" name="Picture 2" descr="https://static-cdn.fullcontact.com/images/website/iphone5.png">
                <a:extLst>
                  <a:ext uri="{FF2B5EF4-FFF2-40B4-BE49-F238E27FC236}">
                    <a16:creationId xmlns:a16="http://schemas.microsoft.com/office/drawing/2014/main" id="{35025C1B-82F1-F17D-A28B-284BD493D9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8800" y="225923"/>
                <a:ext cx="3007377" cy="523010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20">
                <a:extLst>
                  <a:ext uri="{FF2B5EF4-FFF2-40B4-BE49-F238E27FC236}">
                    <a16:creationId xmlns:a16="http://schemas.microsoft.com/office/drawing/2014/main" id="{E3E380B6-0864-B143-5DF8-016A4D317772}"/>
                  </a:ext>
                </a:extLst>
              </p:cNvPr>
              <p:cNvGrpSpPr/>
              <p:nvPr/>
            </p:nvGrpSpPr>
            <p:grpSpPr>
              <a:xfrm>
                <a:off x="3700800" y="991282"/>
                <a:ext cx="2555550" cy="259577"/>
                <a:chOff x="4009816" y="1019361"/>
                <a:chExt cx="2455352" cy="249399"/>
              </a:xfrm>
            </p:grpSpPr>
            <p:pic>
              <p:nvPicPr>
                <p:cNvPr id="35" name="図 34">
                  <a:extLst>
                    <a:ext uri="{FF2B5EF4-FFF2-40B4-BE49-F238E27FC236}">
                      <a16:creationId xmlns:a16="http://schemas.microsoft.com/office/drawing/2014/main" id="{9625CC0A-F825-C4BF-89B6-C13DBBFD80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9816" y="1019937"/>
                  <a:ext cx="2455352" cy="248823"/>
                </a:xfrm>
                <a:prstGeom prst="rect">
                  <a:avLst/>
                </a:prstGeom>
              </p:spPr>
            </p:pic>
            <p:pic>
              <p:nvPicPr>
                <p:cNvPr id="36" name="図 35">
                  <a:extLst>
                    <a:ext uri="{FF2B5EF4-FFF2-40B4-BE49-F238E27FC236}">
                      <a16:creationId xmlns:a16="http://schemas.microsoft.com/office/drawing/2014/main" id="{C342402A-A91D-7D0B-1253-A8FBE383CA89}"/>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321113" y="1019361"/>
                  <a:ext cx="588005" cy="230425"/>
                </a:xfrm>
                <a:prstGeom prst="rect">
                  <a:avLst/>
                </a:prstGeom>
              </p:spPr>
            </p:pic>
          </p:grpSp>
          <p:pic>
            <p:nvPicPr>
              <p:cNvPr id="20" name="図 19">
                <a:extLst>
                  <a:ext uri="{FF2B5EF4-FFF2-40B4-BE49-F238E27FC236}">
                    <a16:creationId xmlns:a16="http://schemas.microsoft.com/office/drawing/2014/main" id="{E49FE887-16CD-0606-7421-C3BEDE46EF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0800" y="1980000"/>
                <a:ext cx="2556000" cy="3797780"/>
              </a:xfrm>
              <a:prstGeom prst="rect">
                <a:avLst/>
              </a:prstGeom>
            </p:spPr>
          </p:pic>
          <p:pic>
            <p:nvPicPr>
              <p:cNvPr id="21" name="Picture 2">
                <a:extLst>
                  <a:ext uri="{FF2B5EF4-FFF2-40B4-BE49-F238E27FC236}">
                    <a16:creationId xmlns:a16="http://schemas.microsoft.com/office/drawing/2014/main" id="{788C6223-D65B-FC7D-C5A9-1513D1E723A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00800" y="1224000"/>
                <a:ext cx="2556000" cy="831387"/>
              </a:xfrm>
              <a:prstGeom prst="rect">
                <a:avLst/>
              </a:prstGeom>
              <a:noFill/>
              <a:ln w="9525">
                <a:noFill/>
                <a:miter lim="800000"/>
                <a:headEnd/>
                <a:tailEnd/>
              </a:ln>
            </p:spPr>
          </p:pic>
          <p:grpSp>
            <p:nvGrpSpPr>
              <p:cNvPr id="22" name="グループ化 104">
                <a:extLst>
                  <a:ext uri="{FF2B5EF4-FFF2-40B4-BE49-F238E27FC236}">
                    <a16:creationId xmlns:a16="http://schemas.microsoft.com/office/drawing/2014/main" id="{B6ABA133-967A-F7C9-9739-DE28D102CA6B}"/>
                  </a:ext>
                </a:extLst>
              </p:cNvPr>
              <p:cNvGrpSpPr/>
              <p:nvPr/>
            </p:nvGrpSpPr>
            <p:grpSpPr>
              <a:xfrm>
                <a:off x="4880992" y="3861048"/>
                <a:ext cx="324000" cy="324000"/>
                <a:chOff x="4664968" y="3717032"/>
                <a:chExt cx="324000" cy="324000"/>
              </a:xfrm>
            </p:grpSpPr>
            <p:sp>
              <p:nvSpPr>
                <p:cNvPr id="33" name="円/楕円 86">
                  <a:extLst>
                    <a:ext uri="{FF2B5EF4-FFF2-40B4-BE49-F238E27FC236}">
                      <a16:creationId xmlns:a16="http://schemas.microsoft.com/office/drawing/2014/main" id="{82D43442-E1F2-2485-DC4B-FC131109E561}"/>
                    </a:ext>
                  </a:extLst>
                </p:cNvPr>
                <p:cNvSpPr>
                  <a:spLocks noChangeAspect="1"/>
                </p:cNvSpPr>
                <p:nvPr/>
              </p:nvSpPr>
              <p:spPr>
                <a:xfrm>
                  <a:off x="4664968" y="3717032"/>
                  <a:ext cx="324000" cy="324000"/>
                </a:xfrm>
                <a:prstGeom prst="ellipse">
                  <a:avLst/>
                </a:prstGeom>
                <a:solidFill>
                  <a:srgbClr val="E6212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sp>
              <p:nvSpPr>
                <p:cNvPr id="34" name="円/楕円 87">
                  <a:extLst>
                    <a:ext uri="{FF2B5EF4-FFF2-40B4-BE49-F238E27FC236}">
                      <a16:creationId xmlns:a16="http://schemas.microsoft.com/office/drawing/2014/main" id="{D9B5DCF2-4C7E-8D28-7DCA-5B2147F897E3}"/>
                    </a:ext>
                  </a:extLst>
                </p:cNvPr>
                <p:cNvSpPr>
                  <a:spLocks noChangeAspect="1"/>
                </p:cNvSpPr>
                <p:nvPr/>
              </p:nvSpPr>
              <p:spPr>
                <a:xfrm>
                  <a:off x="4754968" y="3807032"/>
                  <a:ext cx="144000" cy="144000"/>
                </a:xfrm>
                <a:prstGeom prst="ellipse">
                  <a:avLst/>
                </a:prstGeom>
                <a:solidFill>
                  <a:srgbClr val="E62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grpSp>
          <p:pic>
            <p:nvPicPr>
              <p:cNvPr id="23" name="Picture 2" descr="http://1.bp.blogspot.com/-vFFjPxAv02w/UZzvKtyI44I/AAAAAAAAAb0/YNIm-aPNH5M/s1600/WiFi.png">
                <a:extLst>
                  <a:ext uri="{FF2B5EF4-FFF2-40B4-BE49-F238E27FC236}">
                    <a16:creationId xmlns:a16="http://schemas.microsoft.com/office/drawing/2014/main" id="{9A547C74-5A58-B06B-39EA-AEDAFD283C4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255940" y="460753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 descr="http://1.bp.blogspot.com/-vFFjPxAv02w/UZzvKtyI44I/AAAAAAAAAb0/YNIm-aPNH5M/s1600/WiFi.png">
                <a:extLst>
                  <a:ext uri="{FF2B5EF4-FFF2-40B4-BE49-F238E27FC236}">
                    <a16:creationId xmlns:a16="http://schemas.microsoft.com/office/drawing/2014/main" id="{BC301142-E1A9-C07B-9CDC-3D9D0EC8CD0D}"/>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69024" y="465313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http://1.bp.blogspot.com/-vFFjPxAv02w/UZzvKtyI44I/AAAAAAAAAb0/YNIm-aPNH5M/s1600/WiFi.png">
                <a:extLst>
                  <a:ext uri="{FF2B5EF4-FFF2-40B4-BE49-F238E27FC236}">
                    <a16:creationId xmlns:a16="http://schemas.microsoft.com/office/drawing/2014/main" id="{73A4006A-EAB6-C4B2-58F0-88B97077331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601072" y="4077072"/>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descr="http://1.bp.blogspot.com/-vFFjPxAv02w/UZzvKtyI44I/AAAAAAAAAb0/YNIm-aPNH5M/s1600/WiFi.png">
                <a:extLst>
                  <a:ext uri="{FF2B5EF4-FFF2-40B4-BE49-F238E27FC236}">
                    <a16:creationId xmlns:a16="http://schemas.microsoft.com/office/drawing/2014/main" id="{328DD665-64DC-93D5-C194-9CF7209E9C0E}"/>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592960" y="350100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 descr="http://1.bp.blogspot.com/-vFFjPxAv02w/UZzvKtyI44I/AAAAAAAAAb0/YNIm-aPNH5M/s1600/WiFi.png">
                <a:extLst>
                  <a:ext uri="{FF2B5EF4-FFF2-40B4-BE49-F238E27FC236}">
                    <a16:creationId xmlns:a16="http://schemas.microsoft.com/office/drawing/2014/main" id="{B3743146-A50E-ADFE-53EB-28AA0C471654}"/>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16896" y="393305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 descr="http://1.bp.blogspot.com/-vFFjPxAv02w/UZzvKtyI44I/AAAAAAAAAb0/YNIm-aPNH5M/s1600/WiFi.png">
                <a:extLst>
                  <a:ext uri="{FF2B5EF4-FFF2-40B4-BE49-F238E27FC236}">
                    <a16:creationId xmlns:a16="http://schemas.microsoft.com/office/drawing/2014/main" id="{8BE46B9E-FCFA-CAB5-D442-073783F89727}"/>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944888" y="321297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descr="http://1.bp.blogspot.com/-vFFjPxAv02w/UZzvKtyI44I/AAAAAAAAAb0/YNIm-aPNH5M/s1600/WiFi.png">
                <a:extLst>
                  <a:ext uri="{FF2B5EF4-FFF2-40B4-BE49-F238E27FC236}">
                    <a16:creationId xmlns:a16="http://schemas.microsoft.com/office/drawing/2014/main" id="{3E04F850-3C9E-448D-1D33-F58F95E2DD0D}"/>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22142" y="2924515"/>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http://1.bp.blogspot.com/-vFFjPxAv02w/UZzvKtyI44I/AAAAAAAAAb0/YNIm-aPNH5M/s1600/WiFi.png">
                <a:extLst>
                  <a:ext uri="{FF2B5EF4-FFF2-40B4-BE49-F238E27FC236}">
                    <a16:creationId xmlns:a16="http://schemas.microsoft.com/office/drawing/2014/main" id="{70CBD2CB-263F-AC26-CA1D-B22A647A10D6}"/>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587786" y="244085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descr="http://1.bp.blogspot.com/-vFFjPxAv02w/UZzvKtyI44I/AAAAAAAAAb0/YNIm-aPNH5M/s1600/WiFi.png">
                <a:extLst>
                  <a:ext uri="{FF2B5EF4-FFF2-40B4-BE49-F238E27FC236}">
                    <a16:creationId xmlns:a16="http://schemas.microsoft.com/office/drawing/2014/main" id="{D03E74DF-5224-4FA5-A543-8F2D8881006B}"/>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74751" y="289692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http://1.bp.blogspot.com/-vFFjPxAv02w/UZzvKtyI44I/AAAAAAAAAb0/YNIm-aPNH5M/s1600/WiFi.png">
                <a:extLst>
                  <a:ext uri="{FF2B5EF4-FFF2-40B4-BE49-F238E27FC236}">
                    <a16:creationId xmlns:a16="http://schemas.microsoft.com/office/drawing/2014/main" id="{B992A2E0-DCE3-2189-768E-3F26C9CB0A43}"/>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376936" y="249289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7" name="Picture 2">
              <a:extLst>
                <a:ext uri="{FF2B5EF4-FFF2-40B4-BE49-F238E27FC236}">
                  <a16:creationId xmlns:a16="http://schemas.microsoft.com/office/drawing/2014/main" id="{F3531B66-E461-40CB-D0A3-0A760FF141E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13200" y="2984776"/>
              <a:ext cx="1836000" cy="3266147"/>
            </a:xfrm>
            <a:prstGeom prst="rect">
              <a:avLst/>
            </a:prstGeom>
            <a:noFill/>
            <a:ln w="9525">
              <a:noFill/>
              <a:miter lim="800000"/>
              <a:headEnd/>
              <a:tailEnd/>
            </a:ln>
          </p:spPr>
        </p:pic>
      </p:grpSp>
      <p:sp>
        <p:nvSpPr>
          <p:cNvPr id="37" name="正方形/長方形 36">
            <a:extLst>
              <a:ext uri="{FF2B5EF4-FFF2-40B4-BE49-F238E27FC236}">
                <a16:creationId xmlns:a16="http://schemas.microsoft.com/office/drawing/2014/main" id="{C6E71559-0467-C441-3F48-3B54D0153326}"/>
              </a:ext>
            </a:extLst>
          </p:cNvPr>
          <p:cNvSpPr/>
          <p:nvPr/>
        </p:nvSpPr>
        <p:spPr>
          <a:xfrm>
            <a:off x="4277874" y="4426663"/>
            <a:ext cx="1339336" cy="548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25">
            <a:extLst>
              <a:ext uri="{FF2B5EF4-FFF2-40B4-BE49-F238E27FC236}">
                <a16:creationId xmlns:a16="http://schemas.microsoft.com/office/drawing/2014/main" id="{62F911C2-C224-64DF-F117-3E127F24BB08}"/>
              </a:ext>
            </a:extLst>
          </p:cNvPr>
          <p:cNvGrpSpPr>
            <a:grpSpLocks noChangeAspect="1"/>
          </p:cNvGrpSpPr>
          <p:nvPr/>
        </p:nvGrpSpPr>
        <p:grpSpPr>
          <a:xfrm>
            <a:off x="2737676" y="2121313"/>
            <a:ext cx="1274202" cy="2352277"/>
            <a:chOff x="3448800" y="225923"/>
            <a:chExt cx="3007377" cy="5551857"/>
          </a:xfrm>
        </p:grpSpPr>
        <p:pic>
          <p:nvPicPr>
            <p:cNvPr id="39" name="Picture 2" descr="https://static-cdn.fullcontact.com/images/website/iphone5.png">
              <a:extLst>
                <a:ext uri="{FF2B5EF4-FFF2-40B4-BE49-F238E27FC236}">
                  <a16:creationId xmlns:a16="http://schemas.microsoft.com/office/drawing/2014/main" id="{87F056D6-997B-B4BA-FB80-9DCCA57E7E9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48800" y="225923"/>
              <a:ext cx="3007377" cy="523010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グループ化 20">
              <a:extLst>
                <a:ext uri="{FF2B5EF4-FFF2-40B4-BE49-F238E27FC236}">
                  <a16:creationId xmlns:a16="http://schemas.microsoft.com/office/drawing/2014/main" id="{76D737EB-4DD5-D439-4E11-BB77058EBE2C}"/>
                </a:ext>
              </a:extLst>
            </p:cNvPr>
            <p:cNvGrpSpPr/>
            <p:nvPr/>
          </p:nvGrpSpPr>
          <p:grpSpPr>
            <a:xfrm>
              <a:off x="3700800" y="991282"/>
              <a:ext cx="2555550" cy="259577"/>
              <a:chOff x="4009816" y="1019361"/>
              <a:chExt cx="2455352" cy="249399"/>
            </a:xfrm>
          </p:grpSpPr>
          <p:pic>
            <p:nvPicPr>
              <p:cNvPr id="56" name="図 55">
                <a:extLst>
                  <a:ext uri="{FF2B5EF4-FFF2-40B4-BE49-F238E27FC236}">
                    <a16:creationId xmlns:a16="http://schemas.microsoft.com/office/drawing/2014/main" id="{9A75FB97-4DEA-1C7F-D918-084B9368531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009816" y="1019937"/>
                <a:ext cx="2455352" cy="248823"/>
              </a:xfrm>
              <a:prstGeom prst="rect">
                <a:avLst/>
              </a:prstGeom>
            </p:spPr>
          </p:pic>
          <p:pic>
            <p:nvPicPr>
              <p:cNvPr id="57" name="図 56">
                <a:extLst>
                  <a:ext uri="{FF2B5EF4-FFF2-40B4-BE49-F238E27FC236}">
                    <a16:creationId xmlns:a16="http://schemas.microsoft.com/office/drawing/2014/main" id="{A3378CD1-AE1F-C18F-92DC-BFB75C124383}"/>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4321113" y="1019361"/>
                <a:ext cx="588005" cy="230425"/>
              </a:xfrm>
              <a:prstGeom prst="rect">
                <a:avLst/>
              </a:prstGeom>
            </p:spPr>
          </p:pic>
        </p:grpSp>
        <p:pic>
          <p:nvPicPr>
            <p:cNvPr id="41" name="図 40">
              <a:extLst>
                <a:ext uri="{FF2B5EF4-FFF2-40B4-BE49-F238E27FC236}">
                  <a16:creationId xmlns:a16="http://schemas.microsoft.com/office/drawing/2014/main" id="{9D113CE2-5031-14D4-E789-15B87DD33A5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00800" y="1980000"/>
              <a:ext cx="2556000" cy="3797780"/>
            </a:xfrm>
            <a:prstGeom prst="rect">
              <a:avLst/>
            </a:prstGeom>
          </p:spPr>
        </p:pic>
        <p:pic>
          <p:nvPicPr>
            <p:cNvPr id="42" name="Picture 2">
              <a:extLst>
                <a:ext uri="{FF2B5EF4-FFF2-40B4-BE49-F238E27FC236}">
                  <a16:creationId xmlns:a16="http://schemas.microsoft.com/office/drawing/2014/main" id="{2E0052D2-9596-99FF-B13F-BC9162668B5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00800" y="1224000"/>
              <a:ext cx="2556000" cy="831387"/>
            </a:xfrm>
            <a:prstGeom prst="rect">
              <a:avLst/>
            </a:prstGeom>
            <a:noFill/>
            <a:ln w="9525">
              <a:noFill/>
              <a:miter lim="800000"/>
              <a:headEnd/>
              <a:tailEnd/>
            </a:ln>
          </p:spPr>
        </p:pic>
        <p:grpSp>
          <p:nvGrpSpPr>
            <p:cNvPr id="43" name="グループ化 104">
              <a:extLst>
                <a:ext uri="{FF2B5EF4-FFF2-40B4-BE49-F238E27FC236}">
                  <a16:creationId xmlns:a16="http://schemas.microsoft.com/office/drawing/2014/main" id="{3CA76A23-1560-F34A-437D-323CDDCDDAEE}"/>
                </a:ext>
              </a:extLst>
            </p:cNvPr>
            <p:cNvGrpSpPr/>
            <p:nvPr/>
          </p:nvGrpSpPr>
          <p:grpSpPr>
            <a:xfrm>
              <a:off x="4880992" y="3861048"/>
              <a:ext cx="324000" cy="324000"/>
              <a:chOff x="4664968" y="3717032"/>
              <a:chExt cx="324000" cy="324000"/>
            </a:xfrm>
          </p:grpSpPr>
          <p:sp>
            <p:nvSpPr>
              <p:cNvPr id="54" name="円/楕円 63">
                <a:extLst>
                  <a:ext uri="{FF2B5EF4-FFF2-40B4-BE49-F238E27FC236}">
                    <a16:creationId xmlns:a16="http://schemas.microsoft.com/office/drawing/2014/main" id="{A32380B5-8FCD-1DD4-9C73-C07D440F4FC2}"/>
                  </a:ext>
                </a:extLst>
              </p:cNvPr>
              <p:cNvSpPr>
                <a:spLocks noChangeAspect="1"/>
              </p:cNvSpPr>
              <p:nvPr/>
            </p:nvSpPr>
            <p:spPr>
              <a:xfrm>
                <a:off x="4664968" y="3717032"/>
                <a:ext cx="324000" cy="324000"/>
              </a:xfrm>
              <a:prstGeom prst="ellipse">
                <a:avLst/>
              </a:prstGeom>
              <a:solidFill>
                <a:srgbClr val="E6212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sp>
            <p:nvSpPr>
              <p:cNvPr id="55" name="円/楕円 64">
                <a:extLst>
                  <a:ext uri="{FF2B5EF4-FFF2-40B4-BE49-F238E27FC236}">
                    <a16:creationId xmlns:a16="http://schemas.microsoft.com/office/drawing/2014/main" id="{B308DE3F-92BA-5B15-642E-0DE575871B8F}"/>
                  </a:ext>
                </a:extLst>
              </p:cNvPr>
              <p:cNvSpPr>
                <a:spLocks noChangeAspect="1"/>
              </p:cNvSpPr>
              <p:nvPr/>
            </p:nvSpPr>
            <p:spPr>
              <a:xfrm>
                <a:off x="4754968" y="3807032"/>
                <a:ext cx="144000" cy="144000"/>
              </a:xfrm>
              <a:prstGeom prst="ellipse">
                <a:avLst/>
              </a:prstGeom>
              <a:solidFill>
                <a:srgbClr val="E62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grpSp>
        <p:pic>
          <p:nvPicPr>
            <p:cNvPr id="44" name="Picture 2" descr="http://1.bp.blogspot.com/-vFFjPxAv02w/UZzvKtyI44I/AAAAAAAAAb0/YNIm-aPNH5M/s1600/WiFi.png">
              <a:extLst>
                <a:ext uri="{FF2B5EF4-FFF2-40B4-BE49-F238E27FC236}">
                  <a16:creationId xmlns:a16="http://schemas.microsoft.com/office/drawing/2014/main" id="{149CFBF1-D9C0-818D-6581-1DA3F9DE2AB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255940" y="460753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2" descr="http://1.bp.blogspot.com/-vFFjPxAv02w/UZzvKtyI44I/AAAAAAAAAb0/YNIm-aPNH5M/s1600/WiFi.png">
              <a:extLst>
                <a:ext uri="{FF2B5EF4-FFF2-40B4-BE49-F238E27FC236}">
                  <a16:creationId xmlns:a16="http://schemas.microsoft.com/office/drawing/2014/main" id="{698CD5C2-B76B-365F-85D1-20D9BCE607B3}"/>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69024" y="465313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descr="http://1.bp.blogspot.com/-vFFjPxAv02w/UZzvKtyI44I/AAAAAAAAAb0/YNIm-aPNH5M/s1600/WiFi.png">
              <a:extLst>
                <a:ext uri="{FF2B5EF4-FFF2-40B4-BE49-F238E27FC236}">
                  <a16:creationId xmlns:a16="http://schemas.microsoft.com/office/drawing/2014/main" id="{6F90BED0-672E-B626-B340-9D493C29E226}"/>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601072" y="4077072"/>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2" descr="http://1.bp.blogspot.com/-vFFjPxAv02w/UZzvKtyI44I/AAAAAAAAAb0/YNIm-aPNH5M/s1600/WiFi.png">
              <a:extLst>
                <a:ext uri="{FF2B5EF4-FFF2-40B4-BE49-F238E27FC236}">
                  <a16:creationId xmlns:a16="http://schemas.microsoft.com/office/drawing/2014/main" id="{EDCD1380-2091-5D03-1F86-84DE7A3D4787}"/>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592960" y="350100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http://1.bp.blogspot.com/-vFFjPxAv02w/UZzvKtyI44I/AAAAAAAAAb0/YNIm-aPNH5M/s1600/WiFi.png">
              <a:extLst>
                <a:ext uri="{FF2B5EF4-FFF2-40B4-BE49-F238E27FC236}">
                  <a16:creationId xmlns:a16="http://schemas.microsoft.com/office/drawing/2014/main" id="{1E9A4232-4730-DA9F-3673-9E1CD8B059EB}"/>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16896" y="393305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2" descr="http://1.bp.blogspot.com/-vFFjPxAv02w/UZzvKtyI44I/AAAAAAAAAb0/YNIm-aPNH5M/s1600/WiFi.png">
              <a:extLst>
                <a:ext uri="{FF2B5EF4-FFF2-40B4-BE49-F238E27FC236}">
                  <a16:creationId xmlns:a16="http://schemas.microsoft.com/office/drawing/2014/main" id="{CFE4D3CB-3689-5910-B613-5E7912166B74}"/>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944888" y="321297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2" descr="http://1.bp.blogspot.com/-vFFjPxAv02w/UZzvKtyI44I/AAAAAAAAAb0/YNIm-aPNH5M/s1600/WiFi.png">
              <a:extLst>
                <a:ext uri="{FF2B5EF4-FFF2-40B4-BE49-F238E27FC236}">
                  <a16:creationId xmlns:a16="http://schemas.microsoft.com/office/drawing/2014/main" id="{DA8C959D-C547-06F6-68C3-B41E88EBA844}"/>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22142" y="2924515"/>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2" descr="http://1.bp.blogspot.com/-vFFjPxAv02w/UZzvKtyI44I/AAAAAAAAAb0/YNIm-aPNH5M/s1600/WiFi.png">
              <a:extLst>
                <a:ext uri="{FF2B5EF4-FFF2-40B4-BE49-F238E27FC236}">
                  <a16:creationId xmlns:a16="http://schemas.microsoft.com/office/drawing/2014/main" id="{19E51410-223B-A20E-ABC4-B4DAF818D439}"/>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587786" y="244085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 descr="http://1.bp.blogspot.com/-vFFjPxAv02w/UZzvKtyI44I/AAAAAAAAAb0/YNIm-aPNH5M/s1600/WiFi.png">
              <a:extLst>
                <a:ext uri="{FF2B5EF4-FFF2-40B4-BE49-F238E27FC236}">
                  <a16:creationId xmlns:a16="http://schemas.microsoft.com/office/drawing/2014/main" id="{2076ED8F-A4F8-6442-4446-3DAE0AF2065E}"/>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74751" y="289692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descr="http://1.bp.blogspot.com/-vFFjPxAv02w/UZzvKtyI44I/AAAAAAAAAb0/YNIm-aPNH5M/s1600/WiFi.png">
              <a:extLst>
                <a:ext uri="{FF2B5EF4-FFF2-40B4-BE49-F238E27FC236}">
                  <a16:creationId xmlns:a16="http://schemas.microsoft.com/office/drawing/2014/main" id="{0439E204-8036-8497-FFAF-389FFFC56F5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376936" y="249289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58" name="角丸四角形 67">
            <a:extLst>
              <a:ext uri="{FF2B5EF4-FFF2-40B4-BE49-F238E27FC236}">
                <a16:creationId xmlns:a16="http://schemas.microsoft.com/office/drawing/2014/main" id="{E63E644A-7BEA-0E02-53A0-AAB28575FEAF}"/>
              </a:ext>
            </a:extLst>
          </p:cNvPr>
          <p:cNvSpPr/>
          <p:nvPr/>
        </p:nvSpPr>
        <p:spPr>
          <a:xfrm>
            <a:off x="2698948" y="1986036"/>
            <a:ext cx="1351659" cy="350348"/>
          </a:xfrm>
          <a:prstGeom prst="roundRect">
            <a:avLst>
              <a:gd name="adj" fmla="val 50000"/>
            </a:avLst>
          </a:prstGeom>
          <a:solidFill>
            <a:schemeClr val="accent5">
              <a:lumMod val="75000"/>
            </a:schemeClr>
          </a:solidFill>
          <a:ln w="38100" cap="flat">
            <a:solidFill>
              <a:schemeClr val="bg1"/>
            </a:solidFill>
            <a:beve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200" b="1" dirty="0">
                <a:latin typeface="Meiryo UI" pitchFamily="50" charset="-128"/>
                <a:ea typeface="Meiryo UI" pitchFamily="50" charset="-128"/>
                <a:cs typeface="Meiryo UI" pitchFamily="50" charset="-128"/>
              </a:rPr>
              <a:t>便利マップ機能</a:t>
            </a:r>
          </a:p>
        </p:txBody>
      </p:sp>
      <p:sp>
        <p:nvSpPr>
          <p:cNvPr id="59" name="角丸四角形 90">
            <a:extLst>
              <a:ext uri="{FF2B5EF4-FFF2-40B4-BE49-F238E27FC236}">
                <a16:creationId xmlns:a16="http://schemas.microsoft.com/office/drawing/2014/main" id="{4CE3E761-C1E6-D157-4542-2BB5858FB214}"/>
              </a:ext>
            </a:extLst>
          </p:cNvPr>
          <p:cNvSpPr/>
          <p:nvPr/>
        </p:nvSpPr>
        <p:spPr>
          <a:xfrm>
            <a:off x="4308151" y="1987436"/>
            <a:ext cx="1351659" cy="338858"/>
          </a:xfrm>
          <a:prstGeom prst="roundRect">
            <a:avLst>
              <a:gd name="adj" fmla="val 50000"/>
            </a:avLst>
          </a:prstGeom>
          <a:solidFill>
            <a:schemeClr val="accent5">
              <a:lumMod val="75000"/>
            </a:schemeClr>
          </a:solidFill>
          <a:ln w="38100" cap="flat">
            <a:solidFill>
              <a:schemeClr val="bg1"/>
            </a:solidFill>
            <a:beve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200" b="1" dirty="0">
                <a:latin typeface="Meiryo UI" pitchFamily="50" charset="-128"/>
                <a:ea typeface="Meiryo UI" pitchFamily="50" charset="-128"/>
                <a:cs typeface="Meiryo UI" pitchFamily="50" charset="-128"/>
              </a:rPr>
              <a:t>緊急時対応情報</a:t>
            </a:r>
          </a:p>
        </p:txBody>
      </p:sp>
      <p:sp>
        <p:nvSpPr>
          <p:cNvPr id="61" name="正方形/長方形 60">
            <a:extLst>
              <a:ext uri="{FF2B5EF4-FFF2-40B4-BE49-F238E27FC236}">
                <a16:creationId xmlns:a16="http://schemas.microsoft.com/office/drawing/2014/main" id="{60F42C48-4FE5-C8F2-B847-5877C403D4C8}"/>
              </a:ext>
            </a:extLst>
          </p:cNvPr>
          <p:cNvSpPr/>
          <p:nvPr/>
        </p:nvSpPr>
        <p:spPr>
          <a:xfrm>
            <a:off x="2686113" y="4028901"/>
            <a:ext cx="1377329" cy="6484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51429" bIns="72000" rtlCol="0" anchor="t" anchorCtr="0"/>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Wi-Fi</a:t>
            </a:r>
            <a:r>
              <a:rPr lang="ja-JP" altLang="en-US" sz="1050" dirty="0">
                <a:solidFill>
                  <a:schemeClr val="tx1"/>
                </a:solidFill>
                <a:latin typeface="Meiryo UI" pitchFamily="50" charset="-128"/>
                <a:ea typeface="Meiryo UI" pitchFamily="50" charset="-128"/>
                <a:cs typeface="Meiryo UI" pitchFamily="50" charset="-128"/>
              </a:rPr>
              <a:t>スポット</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・観光案内所　</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・タクシー乗り場　など</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62" name="正方形/長方形 61">
            <a:extLst>
              <a:ext uri="{FF2B5EF4-FFF2-40B4-BE49-F238E27FC236}">
                <a16:creationId xmlns:a16="http://schemas.microsoft.com/office/drawing/2014/main" id="{49BE35BE-BC72-07DC-C08F-2D3F5DE08AFA}"/>
              </a:ext>
            </a:extLst>
          </p:cNvPr>
          <p:cNvSpPr/>
          <p:nvPr/>
        </p:nvSpPr>
        <p:spPr>
          <a:xfrm>
            <a:off x="4314396" y="4034310"/>
            <a:ext cx="1373777" cy="61950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51429" bIns="7200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110</a:t>
            </a:r>
            <a:r>
              <a:rPr lang="ja-JP" altLang="en-US" sz="1000" dirty="0">
                <a:solidFill>
                  <a:schemeClr val="tx1"/>
                </a:solidFill>
                <a:latin typeface="Meiryo UI" pitchFamily="50" charset="-128"/>
                <a:ea typeface="Meiryo UI" pitchFamily="50" charset="-128"/>
                <a:cs typeface="Meiryo UI" pitchFamily="50" charset="-128"/>
              </a:rPr>
              <a:t>通報</a:t>
            </a:r>
            <a:r>
              <a:rPr lang="en-US" altLang="ja-JP" sz="1000" dirty="0">
                <a:solidFill>
                  <a:schemeClr val="tx1"/>
                </a:solidFill>
                <a:latin typeface="Meiryo UI" pitchFamily="50" charset="-128"/>
                <a:ea typeface="Meiryo UI" pitchFamily="50" charset="-128"/>
                <a:cs typeface="Meiryo UI" pitchFamily="50" charset="-128"/>
              </a:rPr>
              <a:t>/119</a:t>
            </a:r>
            <a:r>
              <a:rPr lang="ja-JP" altLang="en-US" sz="1000" dirty="0">
                <a:solidFill>
                  <a:schemeClr val="tx1"/>
                </a:solidFill>
                <a:latin typeface="Meiryo UI" pitchFamily="50" charset="-128"/>
                <a:ea typeface="Meiryo UI" pitchFamily="50" charset="-128"/>
                <a:cs typeface="Meiryo UI" pitchFamily="50" charset="-128"/>
              </a:rPr>
              <a:t>通報</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・大使館</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・公衆電話の場所　など</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63" name="正方形/長方形 62">
            <a:extLst>
              <a:ext uri="{FF2B5EF4-FFF2-40B4-BE49-F238E27FC236}">
                <a16:creationId xmlns:a16="http://schemas.microsoft.com/office/drawing/2014/main" id="{5B5DDF8F-5127-D510-3F1B-2E5810474E55}"/>
              </a:ext>
            </a:extLst>
          </p:cNvPr>
          <p:cNvSpPr/>
          <p:nvPr/>
        </p:nvSpPr>
        <p:spPr>
          <a:xfrm>
            <a:off x="2885992" y="4676396"/>
            <a:ext cx="1487204" cy="429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旅に役立つ</a:t>
            </a:r>
            <a:endParaRPr lang="en-US" altLang="ja-JP"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スポットを案内</a:t>
            </a:r>
          </a:p>
        </p:txBody>
      </p:sp>
      <p:sp>
        <p:nvSpPr>
          <p:cNvPr id="64" name="正方形/長方形 63">
            <a:extLst>
              <a:ext uri="{FF2B5EF4-FFF2-40B4-BE49-F238E27FC236}">
                <a16:creationId xmlns:a16="http://schemas.microsoft.com/office/drawing/2014/main" id="{53F6163A-9945-25E7-1B14-C32EA03BAE58}"/>
              </a:ext>
            </a:extLst>
          </p:cNvPr>
          <p:cNvSpPr/>
          <p:nvPr/>
        </p:nvSpPr>
        <p:spPr>
          <a:xfrm>
            <a:off x="4535892" y="4693832"/>
            <a:ext cx="1393467" cy="263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緊急特別ツール</a:t>
            </a:r>
          </a:p>
        </p:txBody>
      </p:sp>
      <p:sp>
        <p:nvSpPr>
          <p:cNvPr id="65" name="右矢印 100">
            <a:extLst>
              <a:ext uri="{FF2B5EF4-FFF2-40B4-BE49-F238E27FC236}">
                <a16:creationId xmlns:a16="http://schemas.microsoft.com/office/drawing/2014/main" id="{B343CD8F-2769-6A40-401C-956E522DCE5C}"/>
              </a:ext>
            </a:extLst>
          </p:cNvPr>
          <p:cNvSpPr/>
          <p:nvPr/>
        </p:nvSpPr>
        <p:spPr>
          <a:xfrm>
            <a:off x="4368669" y="4736681"/>
            <a:ext cx="232731" cy="3005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67" name="図 66">
            <a:extLst>
              <a:ext uri="{FF2B5EF4-FFF2-40B4-BE49-F238E27FC236}">
                <a16:creationId xmlns:a16="http://schemas.microsoft.com/office/drawing/2014/main" id="{D7A41229-B9DC-91EC-3292-1C47ABA6A64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88883" y="5185435"/>
            <a:ext cx="3184977" cy="1474018"/>
          </a:xfrm>
          <a:prstGeom prst="rect">
            <a:avLst/>
          </a:prstGeom>
        </p:spPr>
      </p:pic>
      <p:sp>
        <p:nvSpPr>
          <p:cNvPr id="68" name="テキスト ボックス 67">
            <a:extLst>
              <a:ext uri="{FF2B5EF4-FFF2-40B4-BE49-F238E27FC236}">
                <a16:creationId xmlns:a16="http://schemas.microsoft.com/office/drawing/2014/main" id="{54386ED7-E667-E885-A0DF-F7DECB87765A}"/>
              </a:ext>
            </a:extLst>
          </p:cNvPr>
          <p:cNvSpPr txBox="1"/>
          <p:nvPr/>
        </p:nvSpPr>
        <p:spPr bwMode="auto">
          <a:xfrm>
            <a:off x="3888351" y="6617353"/>
            <a:ext cx="2050493" cy="246189"/>
          </a:xfrm>
          <a:prstGeom prst="rect">
            <a:avLst/>
          </a:prstGeom>
          <a:noFill/>
          <a:ln w="9525" algn="ctr">
            <a:noFill/>
            <a:miter lim="800000"/>
            <a:headEnd/>
            <a:tailEnd/>
          </a:ln>
          <a:effectLst/>
        </p:spPr>
        <p:txBody>
          <a:bodyPr wrap="none" lIns="91406" tIns="45704" rIns="91406" bIns="45704"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社局</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月時点）</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9" name="図 68">
            <a:extLst>
              <a:ext uri="{FF2B5EF4-FFF2-40B4-BE49-F238E27FC236}">
                <a16:creationId xmlns:a16="http://schemas.microsoft.com/office/drawing/2014/main" id="{E11EE76C-E9CC-5EE4-6DB9-9DBD1A163D4E}"/>
              </a:ext>
            </a:extLst>
          </p:cNvPr>
          <p:cNvPicPr>
            <a:picLocks noChangeAspect="1"/>
          </p:cNvPicPr>
          <p:nvPr/>
        </p:nvPicPr>
        <p:blipFill>
          <a:blip r:embed="rId16"/>
          <a:stretch>
            <a:fillRect/>
          </a:stretch>
        </p:blipFill>
        <p:spPr>
          <a:xfrm>
            <a:off x="284648" y="1994792"/>
            <a:ext cx="2143424" cy="4344006"/>
          </a:xfrm>
          <a:prstGeom prst="rect">
            <a:avLst/>
          </a:prstGeom>
        </p:spPr>
      </p:pic>
      <p:sp>
        <p:nvSpPr>
          <p:cNvPr id="60" name="テキスト ボックス 59">
            <a:extLst>
              <a:ext uri="{FF2B5EF4-FFF2-40B4-BE49-F238E27FC236}">
                <a16:creationId xmlns:a16="http://schemas.microsoft.com/office/drawing/2014/main" id="{EAC30282-EA25-5E37-5BE3-82552EDAA6CA}"/>
              </a:ext>
            </a:extLst>
          </p:cNvPr>
          <p:cNvSpPr txBox="1"/>
          <p:nvPr/>
        </p:nvSpPr>
        <p:spPr>
          <a:xfrm>
            <a:off x="5996354" y="2064448"/>
            <a:ext cx="3683978" cy="4676295"/>
          </a:xfrm>
          <a:prstGeom prst="rect">
            <a:avLst/>
          </a:prstGeom>
          <a:solidFill>
            <a:schemeClr val="bg1"/>
          </a:solidFill>
          <a:ln>
            <a:solidFill>
              <a:schemeClr val="tx1"/>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提供者： 株式会社ぐるなび</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利用ユーザー数： 約</a:t>
            </a:r>
            <a:r>
              <a:rPr lang="en-US" altLang="ja-JP" sz="1400" dirty="0">
                <a:latin typeface="Meiryo UI" panose="020B0604030504040204" pitchFamily="50" charset="-128"/>
                <a:ea typeface="Meiryo UI" panose="020B0604030504040204" pitchFamily="50" charset="-128"/>
                <a:cs typeface="メイリオ" panose="020B0604030504040204" pitchFamily="50" charset="-128"/>
              </a:rPr>
              <a:t>330</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① 観光情報強化</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文化財一覧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観光施設一覧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イベント一覧</a:t>
            </a:r>
            <a:endParaRPr lang="en-US" altLang="ja-JP" sz="14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② 便利マップ機能</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公衆無線</a:t>
            </a:r>
            <a:r>
              <a:rPr lang="en-US" altLang="ja-JP" sz="1400" b="1" u="sng" dirty="0">
                <a:latin typeface="Meiryo UI" panose="020B0604030504040204" pitchFamily="50" charset="-128"/>
                <a:ea typeface="Meiryo UI" panose="020B0604030504040204" pitchFamily="50" charset="-128"/>
                <a:cs typeface="メイリオ" panose="020B0604030504040204" pitchFamily="50" charset="-128"/>
              </a:rPr>
              <a:t>LAN</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アクセスポイント一覧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公衆トイレ一覧</a:t>
            </a:r>
            <a:endParaRPr lang="en-US" altLang="ja-JP" sz="1400" b="1" u="sng" dirty="0">
              <a:latin typeface="Meiryo UI" panose="020B0604030504040204" pitchFamily="50" charset="-128"/>
              <a:ea typeface="Meiryo UI" panose="020B0604030504040204" pitchFamily="50" charset="-128"/>
              <a:cs typeface="メイリオ" panose="020B0604030504040204" pitchFamily="50" charset="-128"/>
            </a:endParaRPr>
          </a:p>
          <a:p>
            <a:pPr fontAlgn="b"/>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③ 緊急時対応情報</a:t>
            </a:r>
            <a:endParaRPr lang="en-US" altLang="zh-TW" sz="1400" dirty="0">
              <a:latin typeface="Meiryo UI" panose="020B0604030504040204" pitchFamily="50" charset="-128"/>
              <a:ea typeface="Meiryo UI" panose="020B0604030504040204" pitchFamily="50" charset="-128"/>
              <a:cs typeface="メイリオ" panose="020B0604030504040204" pitchFamily="50" charset="-128"/>
            </a:endParaRPr>
          </a:p>
          <a:p>
            <a:pPr fontAlgn="b"/>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en-US" altLang="zh-TW" sz="1400" b="1" u="sng" dirty="0">
                <a:latin typeface="Meiryo UI" panose="020B0604030504040204" pitchFamily="50" charset="-128"/>
                <a:ea typeface="Meiryo UI" panose="020B0604030504040204" pitchFamily="50" charset="-128"/>
                <a:cs typeface="メイリオ" panose="020B0604030504040204" pitchFamily="50" charset="-128"/>
              </a:rPr>
              <a:t>AED</a:t>
            </a:r>
            <a:r>
              <a:rPr lang="zh-TW" altLang="en-US" sz="1400" b="1" u="sng" dirty="0">
                <a:latin typeface="Meiryo UI" panose="020B0604030504040204" pitchFamily="50" charset="-128"/>
                <a:ea typeface="Meiryo UI" panose="020B0604030504040204" pitchFamily="50" charset="-128"/>
                <a:cs typeface="メイリオ" panose="020B0604030504040204" pitchFamily="50" charset="-128"/>
              </a:rPr>
              <a:t>設置箇所一覧</a:t>
            </a:r>
            <a:endParaRPr lang="en-US" altLang="zh-TW" sz="1400" b="1" u="sng" dirty="0">
              <a:latin typeface="Meiryo UI" panose="020B0604030504040204" pitchFamily="50" charset="-128"/>
              <a:ea typeface="Meiryo UI" panose="020B0604030504040204" pitchFamily="50" charset="-128"/>
              <a:cs typeface="メイリオ" panose="020B0604030504040204" pitchFamily="50" charset="-128"/>
            </a:endParaRPr>
          </a:p>
          <a:p>
            <a:pPr fontAlgn="b"/>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zh-TW" altLang="en-US" sz="1400" b="1" u="sng" dirty="0">
                <a:latin typeface="Meiryo UI" panose="020B0604030504040204" pitchFamily="50" charset="-128"/>
                <a:ea typeface="Meiryo UI" panose="020B0604030504040204" pitchFamily="50" charset="-128"/>
                <a:cs typeface="メイリオ" panose="020B0604030504040204" pitchFamily="50" charset="-128"/>
              </a:rPr>
              <a:t>医療機関一覧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zh-TW" altLang="en-US" sz="1400" b="1" u="sng" dirty="0">
                <a:latin typeface="Meiryo UI" panose="020B0604030504040204" pitchFamily="50" charset="-128"/>
                <a:ea typeface="Meiryo UI" panose="020B0604030504040204" pitchFamily="50" charset="-128"/>
                <a:cs typeface="メイリオ" panose="020B0604030504040204" pitchFamily="50" charset="-128"/>
              </a:rPr>
              <a:t>指定緊急避難場所一覧</a:t>
            </a:r>
            <a:endParaRPr lang="en-US" altLang="zh-TW" sz="14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400" dirty="0">
                <a:latin typeface="Meiryo UI" panose="020B0604030504040204" pitchFamily="50" charset="-128"/>
                <a:ea typeface="Meiryo UI" panose="020B0604030504040204" pitchFamily="50" charset="-128"/>
                <a:cs typeface="メイリオ" panose="020B0604030504040204" pitchFamily="50" charset="-128"/>
              </a:rPr>
            </a:b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現在は東京・北海道エリアのみの展開ですが、今後は随時全国の情報を配信していく予定です。</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各自治体の標準化されたオープンデータがあればそれを元に多言語化をし、全国各地のガイドサービスのコンテンツへの活用が可能となります。</a:t>
            </a:r>
          </a:p>
        </p:txBody>
      </p:sp>
    </p:spTree>
    <p:extLst>
      <p:ext uri="{BB962C8B-B14F-4D97-AF65-F5344CB8AC3E}">
        <p14:creationId xmlns:p14="http://schemas.microsoft.com/office/powerpoint/2010/main" val="2644934062"/>
      </p:ext>
    </p:extLst>
  </p:cSld>
  <p:clrMapOvr>
    <a:masterClrMapping/>
  </p:clrMapOvr>
</p:sld>
</file>

<file path=ppt/theme/theme1.xml><?xml version="1.0" encoding="utf-8"?>
<a:theme xmlns:a="http://schemas.openxmlformats.org/drawingml/2006/main" name="デジタル庁_2021090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igitalAgencyCustomized">
      <a:majorFont>
        <a:latin typeface="Roboto"/>
        <a:ea typeface="游ゴシック Medium"/>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Agency_Powerpoint_Template_JA_Wide" id="{BBEB91CB-58E1-4C2D-80C2-2798298F4F4C}" vid="{1D442F1E-F6D9-4C84-BE32-6A75489F6BA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8684AFC7BA4E946AF96F6A5CBEE62BB" ma:contentTypeVersion="47" ma:contentTypeDescription="新しいドキュメントを作成します。" ma:contentTypeScope="" ma:versionID="fcd4338c4e58047fb684340b42d36cf6">
  <xsd:schema xmlns:xsd="http://www.w3.org/2001/XMLSchema" xmlns:xs="http://www.w3.org/2001/XMLSchema" xmlns:p="http://schemas.microsoft.com/office/2006/metadata/properties" xmlns:ns1="http://schemas.microsoft.com/sharepoint/v3" xmlns:ns2="89559dea-130d-4237-8e78-1ce7f44b9a24" xmlns:ns3="0e1d05ab-b491-48cc-a1d7-91236226a3a4" targetNamespace="http://schemas.microsoft.com/office/2006/metadata/properties" ma:root="true" ma:fieldsID="1d2e89b8bb606f4f645717500bb2ee04" ns1:_="" ns2:_="" ns3:_="">
    <xsd:import namespace="http://schemas.microsoft.com/sharepoint/v3"/>
    <xsd:import namespace="89559dea-130d-4237-8e78-1ce7f44b9a24"/>
    <xsd:import namespace="0e1d05ab-b491-48cc-a1d7-91236226a3a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1:_ip_UnifiedCompliancePolicyProperties" minOccurs="0"/>
                <xsd:element ref="ns1:_ip_UnifiedCompliancePolicyUIAction" minOccurs="0"/>
                <xsd:element ref="ns3:MediaServiceLocation" minOccurs="0"/>
                <xsd:element ref="ns2:SharedWithUsers" minOccurs="0"/>
                <xsd:element ref="ns2:SharedWithDetails" minOccurs="0"/>
                <xsd:element ref="ns3:d1ca" minOccurs="0"/>
                <xsd:element ref="ns3:_Flow_SignoffStatus" minOccurs="0"/>
                <xsd:element ref="ns3:MediaLengthInSeconds" minOccurs="0"/>
                <xsd:element ref="ns3:lcf76f155ced4ddcb4097134ff3c332f" minOccurs="0"/>
                <xsd:element ref="ns2:TaxCatchAll" minOccurs="0"/>
                <xsd:element ref="ns3:_x5834__x6240_" minOccurs="0"/>
                <xsd:element ref="ns3:b5ebd946-cbdc-4fb5-a2a8-70b13728041aCountryOrRegion" minOccurs="0"/>
                <xsd:element ref="ns3:b5ebd946-cbdc-4fb5-a2a8-70b13728041aState" minOccurs="0"/>
                <xsd:element ref="ns3:b5ebd946-cbdc-4fb5-a2a8-70b13728041aCity" minOccurs="0"/>
                <xsd:element ref="ns3:b5ebd946-cbdc-4fb5-a2a8-70b13728041aPostalCode" minOccurs="0"/>
                <xsd:element ref="ns3:b5ebd946-cbdc-4fb5-a2a8-70b13728041aStreet" minOccurs="0"/>
                <xsd:element ref="ns3:b5ebd946-cbdc-4fb5-a2a8-70b13728041aGeoLoc" minOccurs="0"/>
                <xsd:element ref="ns3:b5ebd946-cbdc-4fb5-a2a8-70b13728041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559dea-130d-4237-8e78-1ce7f44b9a24" elementFormDefault="qualified">
    <xsd:import namespace="http://schemas.microsoft.com/office/2006/documentManagement/types"/>
    <xsd:import namespace="http://schemas.microsoft.com/office/infopath/2007/PartnerControls"/>
    <xsd:element name="_dlc_DocId" ma:index="8" nillable="true" ma:displayName="ドキュメント ID 値" ma:description="このアイテムに割り当てられているドキュメント ID の値です。" ma:internalName="_dlc_DocId" ma:readOnly="true">
      <xsd:simpleType>
        <xsd:restriction base="dms:Text"/>
      </xsd:simpleType>
    </xsd:element>
    <xsd:element name="_dlc_DocIdUrl" ma:index="9" nillable="true" ma:displayName="ドキュメントID:" ma:description="このドキュメントへの常時接続リンクです。"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を保持" ma:description="追加時に ID を保持します。" ma:hidden="true" ma:internalName="_dlc_DocIdPersistId" ma:readOnly="true">
      <xsd:simpleType>
        <xsd:restriction base="dms:Boolean"/>
      </xsd:simpleType>
    </xsd:element>
    <xsd:element name="SharedWithUsers" ma:index="2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共有相手の詳細情報" ma:internalName="SharedWithDetails" ma:readOnly="true">
      <xsd:simpleType>
        <xsd:restriction base="dms:Note">
          <xsd:maxLength value="255"/>
        </xsd:restriction>
      </xsd:simpleType>
    </xsd:element>
    <xsd:element name="TaxCatchAll" ma:index="30" nillable="true" ma:displayName="Taxonomy Catch All Column" ma:hidden="true" ma:list="{02be7c2a-dcaf-42f6-9ca0-14cdca2ec951}" ma:internalName="TaxCatchAll" ma:showField="CatchAllData" ma:web="89559dea-130d-4237-8e78-1ce7f44b9a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1d05ab-b491-48cc-a1d7-91236226a3a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d1ca" ma:index="25" nillable="true" ma:displayName="数値" ma:internalName="d1ca">
      <xsd:simpleType>
        <xsd:restriction base="dms:Number"/>
      </xsd:simpleType>
    </xsd:element>
    <xsd:element name="_Flow_SignoffStatus" ma:index="26" nillable="true" ma:displayName="承認の状態" ma:internalName="_x627f__x8a8d__x306e__x72b6__x614b_">
      <xsd:simpleType>
        <xsd:restriction base="dms:Text"/>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_x5834__x6240_" ma:index="31" nillable="true" ma:displayName="場所" ma:format="Dropdown" ma:internalName="_x5834__x6240_">
      <xsd:simpleType>
        <xsd:restriction base="dms:Unknown"/>
      </xsd:simpleType>
    </xsd:element>
    <xsd:element name="b5ebd946-cbdc-4fb5-a2a8-70b13728041aCountryOrRegion" ma:index="32" nillable="true" ma:displayName="場所: 国/地域" ma:internalName="CountryOrRegion" ma:readOnly="true">
      <xsd:simpleType>
        <xsd:restriction base="dms:Text"/>
      </xsd:simpleType>
    </xsd:element>
    <xsd:element name="b5ebd946-cbdc-4fb5-a2a8-70b13728041aState" ma:index="33" nillable="true" ma:displayName="場所: 都道府県" ma:internalName="State" ma:readOnly="true">
      <xsd:simpleType>
        <xsd:restriction base="dms:Text"/>
      </xsd:simpleType>
    </xsd:element>
    <xsd:element name="b5ebd946-cbdc-4fb5-a2a8-70b13728041aCity" ma:index="34" nillable="true" ma:displayName="場所:市区町村" ma:internalName="City" ma:readOnly="true">
      <xsd:simpleType>
        <xsd:restriction base="dms:Text"/>
      </xsd:simpleType>
    </xsd:element>
    <xsd:element name="b5ebd946-cbdc-4fb5-a2a8-70b13728041aPostalCode" ma:index="35" nillable="true" ma:displayName="場所: 郵便番号コード" ma:internalName="PostalCode" ma:readOnly="true">
      <xsd:simpleType>
        <xsd:restriction base="dms:Text"/>
      </xsd:simpleType>
    </xsd:element>
    <xsd:element name="b5ebd946-cbdc-4fb5-a2a8-70b13728041aStreet" ma:index="36" nillable="true" ma:displayName="場所: 番地" ma:internalName="Street" ma:readOnly="true">
      <xsd:simpleType>
        <xsd:restriction base="dms:Text"/>
      </xsd:simpleType>
    </xsd:element>
    <xsd:element name="b5ebd946-cbdc-4fb5-a2a8-70b13728041aGeoLoc" ma:index="37" nillable="true" ma:displayName="場所: 座標" ma:internalName="GeoLoc" ma:readOnly="true">
      <xsd:simpleType>
        <xsd:restriction base="dms:Unknown"/>
      </xsd:simpleType>
    </xsd:element>
    <xsd:element name="b5ebd946-cbdc-4fb5-a2a8-70b13728041aDispName" ma:index="38" nillable="true" ma:displayName="場所: 名前" ma:internalName="DispNa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89559dea-130d-4237-8e78-1ce7f44b9a24">
      <UserInfo>
        <DisplayName>中保 友里(NAKAHO Yuri)</DisplayName>
        <AccountId>28</AccountId>
        <AccountType/>
      </UserInfo>
      <UserInfo>
        <DisplayName>弓 智宏(YUMI Tomohiro)</DisplayName>
        <AccountId>29</AccountId>
        <AccountType/>
      </UserInfo>
      <UserInfo>
        <DisplayName>佐藤 和英(SATO Kazuhide)</DisplayName>
        <AccountId>30</AccountId>
        <AccountType/>
      </UserInfo>
      <UserInfo>
        <DisplayName>草野 惇也(KUSANO Junya)</DisplayName>
        <AccountId>31</AccountId>
        <AccountType/>
      </UserInfo>
      <UserInfo>
        <DisplayName>大住 貴紀(OSUMI Takanori)</DisplayName>
        <AccountId>32</AccountId>
        <AccountType/>
      </UserInfo>
      <UserInfo>
        <DisplayName>稲垣 貴則(INAGAKI Takanori)</DisplayName>
        <AccountId>33</AccountId>
        <AccountType/>
      </UserInfo>
      <UserInfo>
        <DisplayName>米口 遥(YONEGUCHI Haruka)</DisplayName>
        <AccountId>34</AccountId>
        <AccountType/>
      </UserInfo>
      <UserInfo>
        <DisplayName>千葉 亮輔(CHIBA Ryosuke)</DisplayName>
        <AccountId>35</AccountId>
        <AccountType/>
      </UserInfo>
      <UserInfo>
        <DisplayName>大橋 正司(OHASHI Shoji)</DisplayName>
        <AccountId>36</AccountId>
        <AccountType/>
      </UserInfo>
      <UserInfo>
        <DisplayName>高岡 雄仁(TAKAOKA Yujin)</DisplayName>
        <AccountId>37</AccountId>
        <AccountType/>
      </UserInfo>
      <UserInfo>
        <DisplayName>高野 葉子(TAKANO Yoko)</DisplayName>
        <AccountId>38</AccountId>
        <AccountType/>
      </UserInfo>
      <UserInfo>
        <DisplayName>石塚 裕貴(ISHIZUKA Yuki)</DisplayName>
        <AccountId>39</AccountId>
        <AccountType/>
      </UserInfo>
      <UserInfo>
        <DisplayName>東 修作(HIGASHI Shusaku)</DisplayName>
        <AccountId>13</AccountId>
        <AccountType/>
      </UserInfo>
      <UserInfo>
        <DisplayName>坂本 秋彦(SAKAMOTO Akihiko)</DisplayName>
        <AccountId>40</AccountId>
        <AccountType/>
      </UserInfo>
      <UserInfo>
        <DisplayName>椿 優里(TSUBAKI Yuri)</DisplayName>
        <AccountId>41</AccountId>
        <AccountType/>
      </UserInfo>
      <UserInfo>
        <DisplayName>黒籔 誠(KUROYABU Makoto)</DisplayName>
        <AccountId>42</AccountId>
        <AccountType/>
      </UserInfo>
      <UserInfo>
        <DisplayName>桜田 啓介(SAKURADA Keisuke)</DisplayName>
        <AccountId>43</AccountId>
        <AccountType/>
      </UserInfo>
      <UserInfo>
        <DisplayName>由本 聖(YOSHIMOTO Syo)</DisplayName>
        <AccountId>44</AccountId>
        <AccountType/>
      </UserInfo>
      <UserInfo>
        <DisplayName>古怒田 悦子(KONUTA Etsuko)</DisplayName>
        <AccountId>45</AccountId>
        <AccountType/>
      </UserInfo>
      <UserInfo>
        <DisplayName>松田 佳大(MATSUDA Yoshihiro)</DisplayName>
        <AccountId>46</AccountId>
        <AccountType/>
      </UserInfo>
      <UserInfo>
        <DisplayName>長谷川 亮(HASEGAWA Ryo)</DisplayName>
        <AccountId>47</AccountId>
        <AccountType/>
      </UserInfo>
      <UserInfo>
        <DisplayName>武井 亮(TAKEI Ryo)</DisplayName>
        <AccountId>48</AccountId>
        <AccountType/>
      </UserInfo>
      <UserInfo>
        <DisplayName>角田 梨翔(TSUNODA Rika)</DisplayName>
        <AccountId>49</AccountId>
        <AccountType/>
      </UserInfo>
      <UserInfo>
        <DisplayName>一栁 泰基(ICHIYANAGI Hiromoto)</DisplayName>
        <AccountId>50</AccountId>
        <AccountType/>
      </UserInfo>
      <UserInfo>
        <DisplayName>柴山 真美(SHIBAYAMA Mami)</DisplayName>
        <AccountId>51</AccountId>
        <AccountType/>
      </UserInfo>
      <UserInfo>
        <DisplayName>稲見 唯睦(INAMI Tadachika)</DisplayName>
        <AccountId>52</AccountId>
        <AccountType/>
      </UserInfo>
      <UserInfo>
        <DisplayName>林 史子(HAYASHI Fumiko)</DisplayName>
        <AccountId>53</AccountId>
        <AccountType/>
      </UserInfo>
      <UserInfo>
        <DisplayName>松野 奈央(MATSUNO Nao)</DisplayName>
        <AccountId>54</AccountId>
        <AccountType/>
      </UserInfo>
      <UserInfo>
        <DisplayName>瀬下 真吾(SEJIMO Shingo)</DisplayName>
        <AccountId>55</AccountId>
        <AccountType/>
      </UserInfo>
      <UserInfo>
        <DisplayName>武部 文美(TAKEBE Ayami)</DisplayName>
        <AccountId>56</AccountId>
        <AccountType/>
      </UserInfo>
    </SharedWithUsers>
    <_dlc_DocId xmlns="89559dea-130d-4237-8e78-1ce7f44b9a24">DIGI-808455956-4243999</_dlc_DocId>
    <lcf76f155ced4ddcb4097134ff3c332f xmlns="0e1d05ab-b491-48cc-a1d7-91236226a3a4">
      <Terms xmlns="http://schemas.microsoft.com/office/infopath/2007/PartnerControls"/>
    </lcf76f155ced4ddcb4097134ff3c332f>
    <TaxCatchAll xmlns="89559dea-130d-4237-8e78-1ce7f44b9a24" xsi:nil="true"/>
    <_Flow_SignoffStatus xmlns="0e1d05ab-b491-48cc-a1d7-91236226a3a4" xsi:nil="true"/>
    <d1ca xmlns="0e1d05ab-b491-48cc-a1d7-91236226a3a4" xsi:nil="true"/>
    <_ip_UnifiedCompliancePolicyUIAction xmlns="http://schemas.microsoft.com/sharepoint/v3" xsi:nil="true"/>
    <_x5834__x6240_ xmlns="0e1d05ab-b491-48cc-a1d7-91236226a3a4" xsi:nil="true"/>
    <_dlc_DocIdUrl xmlns="89559dea-130d-4237-8e78-1ce7f44b9a24">
      <Url>https://digitalgojp.sharepoint.com/sites/digi_portal/_layouts/15/DocIdRedir.aspx?ID=DIGI-808455956-4243999</Url>
      <Description>DIGI-808455956-4243999</Description>
    </_dlc_DocIdUrl>
    <_ip_UnifiedCompliancePolicyProperties xmlns="http://schemas.microsoft.com/sharepoint/v3" xsi:nil="true"/>
  </documentManagement>
</p:properties>
</file>

<file path=customXml/itemProps1.xml><?xml version="1.0" encoding="utf-8"?>
<ds:datastoreItem xmlns:ds="http://schemas.openxmlformats.org/officeDocument/2006/customXml" ds:itemID="{CA7D07E7-BBFD-4094-927C-0714C5F60B69}"/>
</file>

<file path=customXml/itemProps2.xml><?xml version="1.0" encoding="utf-8"?>
<ds:datastoreItem xmlns:ds="http://schemas.openxmlformats.org/officeDocument/2006/customXml" ds:itemID="{88BBC237-47DA-439E-AF76-8F7E1A976877}"/>
</file>

<file path=customXml/itemProps3.xml><?xml version="1.0" encoding="utf-8"?>
<ds:datastoreItem xmlns:ds="http://schemas.openxmlformats.org/officeDocument/2006/customXml" ds:itemID="{D6B1F07D-FC1C-4CFD-A569-6D53E6E3CC6A}"/>
</file>

<file path=customXml/itemProps4.xml><?xml version="1.0" encoding="utf-8"?>
<ds:datastoreItem xmlns:ds="http://schemas.openxmlformats.org/officeDocument/2006/customXml" ds:itemID="{F6B0316F-7A75-481D-9ACC-25FFE4C04082}"/>
</file>

<file path=docProps/app.xml><?xml version="1.0" encoding="utf-8"?>
<Properties xmlns="http://schemas.openxmlformats.org/officeDocument/2006/extended-properties" xmlns:vt="http://schemas.openxmlformats.org/officeDocument/2006/docPropsVTypes">
  <Template>ppt_template_JA_A4</Template>
  <TotalTime>0</TotalTime>
  <Words>4005</Words>
  <Application>Microsoft Office PowerPoint</Application>
  <PresentationFormat>A4 210 x 297 mm</PresentationFormat>
  <Paragraphs>469</Paragraphs>
  <Slides>19</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Meiryo UI</vt:lpstr>
      <vt:lpstr>メイリオ</vt:lpstr>
      <vt:lpstr>游ゴシック</vt:lpstr>
      <vt:lpstr>Yu Gothic Medium</vt:lpstr>
      <vt:lpstr>Yu Gothic Medium</vt:lpstr>
      <vt:lpstr>Arial</vt:lpstr>
      <vt:lpstr>Roboto</vt:lpstr>
      <vt:lpstr>デジタル庁_20210907</vt:lpstr>
      <vt:lpstr>推奨データセットの活用が見込まれるアプリ例</vt:lpstr>
      <vt:lpstr>更新履歴</vt:lpstr>
      <vt:lpstr>推奨データセットの活用が見込まれるアプリ一覧</vt:lpstr>
      <vt:lpstr>推奨データセットの活用が見込まれるアプリ一覧</vt:lpstr>
      <vt:lpstr>推奨データセットの活用が見込まれるアプリ一覧</vt:lpstr>
      <vt:lpstr>推奨データセットの活用が見込まれるアプリ一覧</vt:lpstr>
      <vt:lpstr>「Yahoo!防災速報」</vt:lpstr>
      <vt:lpstr>「Yahoo! MAP」</vt:lpstr>
      <vt:lpstr>「LIVE JAPAN」</vt:lpstr>
      <vt:lpstr>「ぐるなびPRO」</vt:lpstr>
      <vt:lpstr>「レッツエンジョイ東京」</vt:lpstr>
      <vt:lpstr>乗換案内シリーズ「行き方案内」　アプリ</vt:lpstr>
      <vt:lpstr>「ぐるなび」</vt:lpstr>
      <vt:lpstr>「あんしん給食管理」</vt:lpstr>
      <vt:lpstr>「ミルモネット」</vt:lpstr>
      <vt:lpstr>学校教育情報サイト「ガッコム」</vt:lpstr>
      <vt:lpstr>「いこーよ」</vt:lpstr>
      <vt:lpstr>「中国地域防災オープンデータMAP」</vt:lpstr>
      <vt:lpstr>「政府機関オープンデータポータル」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2022-10-06T09:44:15Z</dcterms:created>
  <dcterms:modified xsi:type="dcterms:W3CDTF">2022-10-06T09:44:18Z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ntentTypeId">
    <vt:lpwstr>0x010100E8684AFC7BA4E946AF96F6A5CBEE62BB</vt:lpwstr>
  </property>
  <property fmtid="{D5CDD505-2E9C-101B-9397-08002B2CF9AE}" pid="4" name="ComplianceAssetId">
    <vt:lpwstr/>
  </property>
  <property fmtid="{D5CDD505-2E9C-101B-9397-08002B2CF9AE}" pid="5" name="TemplateUrl">
    <vt:lpwstr/>
  </property>
  <property fmtid="{D5CDD505-2E9C-101B-9397-08002B2CF9AE}" pid="6" name="_dlc_DocIdItemGuid">
    <vt:lpwstr>66666d7b-06ed-493e-89ba-fd182b29a5c1</vt:lpwstr>
  </property>
  <property fmtid="{D5CDD505-2E9C-101B-9397-08002B2CF9AE}" pid="7" name="_ExtendedDescription">
    <vt:lpwstr/>
  </property>
  <property fmtid="{D5CDD505-2E9C-101B-9397-08002B2CF9AE}" pid="8" name="xd_Signature">
    <vt:bool>false</vt:bool>
  </property>
</Properties>
</file>