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autoCompressPictures="0">
  <p:sldMasterIdLst>
    <p:sldMasterId id="2147483679" r:id="rId1"/>
  </p:sldMasterIdLst>
  <p:notesMasterIdLst>
    <p:notesMasterId r:id="rId19"/>
  </p:notesMasterIdLst>
  <p:handoutMasterIdLst>
    <p:handoutMasterId r:id="rId20"/>
  </p:handoutMasterIdLst>
  <p:sldIdLst>
    <p:sldId id="709" r:id="rId2"/>
    <p:sldId id="710" r:id="rId3"/>
    <p:sldId id="708" r:id="rId4"/>
    <p:sldId id="711" r:id="rId5"/>
    <p:sldId id="696" r:id="rId6"/>
    <p:sldId id="697" r:id="rId7"/>
    <p:sldId id="698" r:id="rId8"/>
    <p:sldId id="713" r:id="rId9"/>
    <p:sldId id="716" r:id="rId10"/>
    <p:sldId id="714" r:id="rId11"/>
    <p:sldId id="715" r:id="rId12"/>
    <p:sldId id="705" r:id="rId13"/>
    <p:sldId id="706" r:id="rId14"/>
    <p:sldId id="712" r:id="rId15"/>
    <p:sldId id="717" r:id="rId16"/>
    <p:sldId id="719" r:id="rId17"/>
    <p:sldId id="720" r:id="rId1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008000"/>
    <a:srgbClr val="FFFFCC"/>
    <a:srgbClr val="CCFFFF"/>
    <a:srgbClr val="D0D8E8"/>
    <a:srgbClr val="E9EDF4"/>
    <a:srgbClr val="FFFFFF"/>
    <a:srgbClr val="FFFF6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94471" autoAdjust="0"/>
  </p:normalViewPr>
  <p:slideViewPr>
    <p:cSldViewPr snapToGrid="0" showGuides="1">
      <p:cViewPr varScale="1">
        <p:scale>
          <a:sx n="168" d="100"/>
          <a:sy n="168" d="100"/>
        </p:scale>
        <p:origin x="1452" y="126"/>
      </p:cViewPr>
      <p:guideLst>
        <p:guide orient="horz" pos="2137"/>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49575" cy="498475"/>
          </a:xfrm>
          <a:prstGeom prst="rect">
            <a:avLst/>
          </a:prstGeom>
        </p:spPr>
        <p:txBody>
          <a:bodyPr vert="horz" lIns="91410" tIns="45705" rIns="91410"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3"/>
            <a:ext cx="2949575" cy="498475"/>
          </a:xfrm>
          <a:prstGeom prst="rect">
            <a:avLst/>
          </a:prstGeom>
        </p:spPr>
        <p:txBody>
          <a:bodyPr vert="horz" lIns="91410" tIns="45705" rIns="91410" bIns="45705" rtlCol="0"/>
          <a:lstStyle>
            <a:lvl1pPr algn="r">
              <a:defRPr sz="1200"/>
            </a:lvl1pPr>
          </a:lstStyle>
          <a:p>
            <a:fld id="{6D3D5CFA-2EDD-4AD6-B846-986C6BDA813F}" type="datetimeFigureOut">
              <a:rPr kumimoji="1" lang="ja-JP" altLang="en-US" smtClean="0"/>
              <a:t>2021/6/28</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10" tIns="45705" rIns="91410"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10" tIns="45705" rIns="91410" bIns="45705" rtlCol="0" anchor="b"/>
          <a:lstStyle>
            <a:lvl1pPr algn="r">
              <a:defRPr sz="1200"/>
            </a:lvl1pPr>
          </a:lstStyle>
          <a:p>
            <a:fld id="{954E6746-EAC5-4CFF-ACA3-A8B5963C5FB4}" type="slidenum">
              <a:rPr kumimoji="1" lang="ja-JP" altLang="en-US" smtClean="0"/>
              <a:t>‹#›</a:t>
            </a:fld>
            <a:endParaRPr kumimoji="1" lang="ja-JP" altLang="en-US"/>
          </a:p>
        </p:txBody>
      </p:sp>
    </p:spTree>
    <p:extLst>
      <p:ext uri="{BB962C8B-B14F-4D97-AF65-F5344CB8AC3E}">
        <p14:creationId xmlns:p14="http://schemas.microsoft.com/office/powerpoint/2010/main" val="3974272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5"/>
            <a:ext cx="2949575" cy="498475"/>
          </a:xfrm>
          <a:prstGeom prst="rect">
            <a:avLst/>
          </a:prstGeom>
        </p:spPr>
        <p:txBody>
          <a:bodyPr vert="horz" lIns="91397" tIns="45697" rIns="91397" bIns="4569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5"/>
            <a:ext cx="2949575" cy="498475"/>
          </a:xfrm>
          <a:prstGeom prst="rect">
            <a:avLst/>
          </a:prstGeom>
        </p:spPr>
        <p:txBody>
          <a:bodyPr vert="horz" lIns="91397" tIns="45697" rIns="91397" bIns="45697" rtlCol="0"/>
          <a:lstStyle>
            <a:lvl1pPr algn="r">
              <a:defRPr sz="1200"/>
            </a:lvl1pPr>
          </a:lstStyle>
          <a:p>
            <a:fld id="{C2C0FCEA-6E7B-43F1-AC95-7BEC49869D26}" type="datetimeFigureOut">
              <a:rPr kumimoji="1" lang="ja-JP" altLang="en-US" smtClean="0"/>
              <a:t>2021/6/28</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1397" tIns="45697" rIns="91397" bIns="45697" rtlCol="0" anchor="ctr"/>
          <a:lstStyle/>
          <a:p>
            <a:endParaRPr lang="ja-JP" altLang="en-US"/>
          </a:p>
        </p:txBody>
      </p:sp>
      <p:sp>
        <p:nvSpPr>
          <p:cNvPr id="5" name="ノート プレースホルダー 4"/>
          <p:cNvSpPr>
            <a:spLocks noGrp="1"/>
          </p:cNvSpPr>
          <p:nvPr>
            <p:ph type="body" sz="quarter" idx="3"/>
          </p:nvPr>
        </p:nvSpPr>
        <p:spPr>
          <a:xfrm>
            <a:off x="681038" y="4783143"/>
            <a:ext cx="5445125" cy="3913187"/>
          </a:xfrm>
          <a:prstGeom prst="rect">
            <a:avLst/>
          </a:prstGeom>
        </p:spPr>
        <p:txBody>
          <a:bodyPr vert="horz" lIns="91397" tIns="45697" rIns="91397" bIns="456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5"/>
            <a:ext cx="2949575" cy="498475"/>
          </a:xfrm>
          <a:prstGeom prst="rect">
            <a:avLst/>
          </a:prstGeom>
        </p:spPr>
        <p:txBody>
          <a:bodyPr vert="horz" lIns="91397" tIns="45697" rIns="91397" bIns="4569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5"/>
            <a:ext cx="2949575" cy="498475"/>
          </a:xfrm>
          <a:prstGeom prst="rect">
            <a:avLst/>
          </a:prstGeom>
        </p:spPr>
        <p:txBody>
          <a:bodyPr vert="horz" lIns="91397" tIns="45697" rIns="91397" bIns="45697" rtlCol="0" anchor="b"/>
          <a:lstStyle>
            <a:lvl1pPr algn="r">
              <a:defRPr sz="1200"/>
            </a:lvl1pPr>
          </a:lstStyle>
          <a:p>
            <a:fld id="{AD09F5A4-BF3C-4C7D-A329-36CE5C58CD93}" type="slidenum">
              <a:rPr kumimoji="1" lang="ja-JP" altLang="en-US" smtClean="0"/>
              <a:t>‹#›</a:t>
            </a:fld>
            <a:endParaRPr kumimoji="1" lang="ja-JP" altLang="en-US"/>
          </a:p>
        </p:txBody>
      </p:sp>
    </p:spTree>
    <p:extLst>
      <p:ext uri="{BB962C8B-B14F-4D97-AF65-F5344CB8AC3E}">
        <p14:creationId xmlns:p14="http://schemas.microsoft.com/office/powerpoint/2010/main" val="10209898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09F5A4-BF3C-4C7D-A329-36CE5C58CD93}" type="slidenum">
              <a:rPr kumimoji="1" lang="ja-JP" altLang="en-US" smtClean="0"/>
              <a:t>0</a:t>
            </a:fld>
            <a:endParaRPr kumimoji="1" lang="ja-JP" altLang="en-US"/>
          </a:p>
        </p:txBody>
      </p:sp>
    </p:spTree>
    <p:extLst>
      <p:ext uri="{BB962C8B-B14F-4D97-AF65-F5344CB8AC3E}">
        <p14:creationId xmlns:p14="http://schemas.microsoft.com/office/powerpoint/2010/main" val="362432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09F5A4-BF3C-4C7D-A329-36CE5C58CD93}" type="slidenum">
              <a:rPr kumimoji="1" lang="ja-JP" altLang="en-US" smtClean="0"/>
              <a:t>1</a:t>
            </a:fld>
            <a:endParaRPr kumimoji="1" lang="ja-JP" altLang="en-US"/>
          </a:p>
        </p:txBody>
      </p:sp>
    </p:spTree>
    <p:extLst>
      <p:ext uri="{BB962C8B-B14F-4D97-AF65-F5344CB8AC3E}">
        <p14:creationId xmlns:p14="http://schemas.microsoft.com/office/powerpoint/2010/main" val="400164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09F5A4-BF3C-4C7D-A329-36CE5C58CD93}" type="slidenum">
              <a:rPr kumimoji="1" lang="ja-JP" altLang="en-US" smtClean="0"/>
              <a:t>2</a:t>
            </a:fld>
            <a:endParaRPr kumimoji="1" lang="ja-JP" altLang="en-US"/>
          </a:p>
        </p:txBody>
      </p:sp>
    </p:spTree>
    <p:extLst>
      <p:ext uri="{BB962C8B-B14F-4D97-AF65-F5344CB8AC3E}">
        <p14:creationId xmlns:p14="http://schemas.microsoft.com/office/powerpoint/2010/main" val="132022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09F5A4-BF3C-4C7D-A329-36CE5C58CD93}" type="slidenum">
              <a:rPr kumimoji="1" lang="ja-JP" altLang="en-US" smtClean="0"/>
              <a:t>3</a:t>
            </a:fld>
            <a:endParaRPr kumimoji="1" lang="ja-JP" altLang="en-US"/>
          </a:p>
        </p:txBody>
      </p:sp>
    </p:spTree>
    <p:extLst>
      <p:ext uri="{BB962C8B-B14F-4D97-AF65-F5344CB8AC3E}">
        <p14:creationId xmlns:p14="http://schemas.microsoft.com/office/powerpoint/2010/main" val="182192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09F5A4-BF3C-4C7D-A329-36CE5C58CD93}" type="slidenum">
              <a:rPr kumimoji="1" lang="ja-JP" altLang="en-US" smtClean="0"/>
              <a:t>4</a:t>
            </a:fld>
            <a:endParaRPr kumimoji="1" lang="ja-JP" altLang="en-US"/>
          </a:p>
        </p:txBody>
      </p:sp>
    </p:spTree>
    <p:extLst>
      <p:ext uri="{BB962C8B-B14F-4D97-AF65-F5344CB8AC3E}">
        <p14:creationId xmlns:p14="http://schemas.microsoft.com/office/powerpoint/2010/main" val="391151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D09F5A4-BF3C-4C7D-A329-36CE5C58CD93}" type="slidenum">
              <a:rPr kumimoji="1" lang="ja-JP" altLang="en-US" smtClean="0"/>
              <a:t>15</a:t>
            </a:fld>
            <a:endParaRPr kumimoji="1" lang="ja-JP" altLang="en-US"/>
          </a:p>
        </p:txBody>
      </p:sp>
    </p:spTree>
    <p:extLst>
      <p:ext uri="{BB962C8B-B14F-4D97-AF65-F5344CB8AC3E}">
        <p14:creationId xmlns:p14="http://schemas.microsoft.com/office/powerpoint/2010/main" val="1090240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344489" y="1312863"/>
            <a:ext cx="9217025" cy="2836862"/>
          </a:xfrm>
          <a:prstGeom prst="rect">
            <a:avLst/>
          </a:prstGeom>
          <a:solidFill>
            <a:srgbClr val="000099"/>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42198" rIns="0" bIns="42198" anchor="ctr"/>
          <a:lstStyle/>
          <a:p>
            <a:pPr algn="ctr" defTabSz="844083" eaLnBrk="0" fontAlgn="base" hangingPunct="0">
              <a:spcBef>
                <a:spcPct val="0"/>
              </a:spcBef>
              <a:spcAft>
                <a:spcPct val="0"/>
              </a:spcAft>
            </a:pPr>
            <a:endParaRPr kumimoji="1" lang="ja-JP" altLang="ja-JP" sz="2954" b="1">
              <a:solidFill>
                <a:srgbClr val="000000"/>
              </a:solidFill>
              <a:latin typeface="HG丸ｺﾞｼｯｸM-PRO" pitchFamily="50" charset="-128"/>
              <a:ea typeface="HG丸ｺﾞｼｯｸM-PRO" pitchFamily="50" charset="-128"/>
            </a:endParaRPr>
          </a:p>
        </p:txBody>
      </p:sp>
      <p:sp>
        <p:nvSpPr>
          <p:cNvPr id="5" name="AutoShape 8"/>
          <p:cNvSpPr>
            <a:spLocks noChangeArrowheads="1"/>
          </p:cNvSpPr>
          <p:nvPr userDrawn="1"/>
        </p:nvSpPr>
        <p:spPr bwMode="auto">
          <a:xfrm>
            <a:off x="776288" y="1841502"/>
            <a:ext cx="8280400" cy="1781175"/>
          </a:xfrm>
          <a:prstGeom prst="roundRect">
            <a:avLst>
              <a:gd name="adj" fmla="val 50000"/>
            </a:avLst>
          </a:prstGeom>
          <a:solidFill>
            <a:srgbClr val="FFFFFF"/>
          </a:solidFill>
          <a:ln>
            <a:noFill/>
          </a:ln>
        </p:spPr>
        <p:txBody>
          <a:bodyPr lIns="0" tIns="42198" rIns="0" bIns="42198" anchor="ctr"/>
          <a:lstStyle/>
          <a:p>
            <a:pPr algn="ctr" defTabSz="844083" eaLnBrk="0" fontAlgn="base" hangingPunct="0">
              <a:spcBef>
                <a:spcPct val="0"/>
              </a:spcBef>
              <a:spcAft>
                <a:spcPct val="0"/>
              </a:spcAft>
              <a:defRPr/>
            </a:pPr>
            <a:endParaRPr kumimoji="1" lang="ja-JP" altLang="ja-JP" sz="2400" dirty="0">
              <a:solidFill>
                <a:srgbClr val="000099"/>
              </a:solidFill>
              <a:effectLst>
                <a:outerShdw blurRad="38100" dist="38100" dir="2700000" algn="tl">
                  <a:srgbClr val="C0C0C0"/>
                </a:outerShdw>
              </a:effectLst>
              <a:latin typeface="HGS創英角ｺﾞｼｯｸUB" pitchFamily="50" charset="-128"/>
              <a:ea typeface="HGS創英角ｺﾞｼｯｸUB" pitchFamily="50" charset="-128"/>
            </a:endParaRPr>
          </a:p>
        </p:txBody>
      </p:sp>
      <p:pic>
        <p:nvPicPr>
          <p:cNvPr id="6" name="Picture 7" descr="kantei"/>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73051" y="4221165"/>
            <a:ext cx="3357563"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742950" y="1988842"/>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4547955" y="4469606"/>
            <a:ext cx="5013559" cy="1752600"/>
          </a:xfrm>
        </p:spPr>
        <p:txBody>
          <a:bodyPr/>
          <a:lstStyle>
            <a:lvl1pPr marL="0" indent="0" algn="l">
              <a:buNone/>
              <a:defRPr>
                <a:solidFill>
                  <a:schemeClr val="tx1"/>
                </a:solidFill>
              </a:defRPr>
            </a:lvl1pPr>
            <a:lvl2pPr marL="421884" indent="0" algn="ctr">
              <a:buNone/>
              <a:defRPr>
                <a:solidFill>
                  <a:schemeClr val="tx1">
                    <a:tint val="75000"/>
                  </a:schemeClr>
                </a:solidFill>
              </a:defRPr>
            </a:lvl2pPr>
            <a:lvl3pPr marL="843772" indent="0" algn="ctr">
              <a:buNone/>
              <a:defRPr>
                <a:solidFill>
                  <a:schemeClr val="tx1">
                    <a:tint val="75000"/>
                  </a:schemeClr>
                </a:solidFill>
              </a:defRPr>
            </a:lvl3pPr>
            <a:lvl4pPr marL="1265656" indent="0" algn="ctr">
              <a:buNone/>
              <a:defRPr>
                <a:solidFill>
                  <a:schemeClr val="tx1">
                    <a:tint val="75000"/>
                  </a:schemeClr>
                </a:solidFill>
              </a:defRPr>
            </a:lvl4pPr>
            <a:lvl5pPr marL="1687542" indent="0" algn="ctr">
              <a:buNone/>
              <a:defRPr>
                <a:solidFill>
                  <a:schemeClr val="tx1">
                    <a:tint val="75000"/>
                  </a:schemeClr>
                </a:solidFill>
              </a:defRPr>
            </a:lvl5pPr>
            <a:lvl6pPr marL="2109428" indent="0" algn="ctr">
              <a:buNone/>
              <a:defRPr>
                <a:solidFill>
                  <a:schemeClr val="tx1">
                    <a:tint val="75000"/>
                  </a:schemeClr>
                </a:solidFill>
              </a:defRPr>
            </a:lvl6pPr>
            <a:lvl7pPr marL="2531312" indent="0" algn="ctr">
              <a:buNone/>
              <a:defRPr>
                <a:solidFill>
                  <a:schemeClr val="tx1">
                    <a:tint val="75000"/>
                  </a:schemeClr>
                </a:solidFill>
              </a:defRPr>
            </a:lvl7pPr>
            <a:lvl8pPr marL="2953198" indent="0" algn="ctr">
              <a:buNone/>
              <a:defRPr>
                <a:solidFill>
                  <a:schemeClr val="tx1">
                    <a:tint val="75000"/>
                  </a:schemeClr>
                </a:solidFill>
              </a:defRPr>
            </a:lvl8pPr>
            <a:lvl9pPr marL="3375083" indent="0" algn="ctr">
              <a:buNone/>
              <a:defRPr>
                <a:solidFill>
                  <a:schemeClr val="tx1">
                    <a:tint val="75000"/>
                  </a:schemeClr>
                </a:solidFill>
              </a:defRPr>
            </a:lvl9pPr>
          </a:lstStyle>
          <a:p>
            <a:r>
              <a:rPr lang="ja-JP" altLang="en-US"/>
              <a:t>マスター サブタイトルの書式設定</a:t>
            </a:r>
            <a:endParaRPr lang="ja-JP" altLang="en-US" dirty="0"/>
          </a:p>
        </p:txBody>
      </p:sp>
      <p:sp>
        <p:nvSpPr>
          <p:cNvPr id="7" name="日付プレースホルダ 3"/>
          <p:cNvSpPr>
            <a:spLocks noGrp="1"/>
          </p:cNvSpPr>
          <p:nvPr>
            <p:ph type="dt" sz="half" idx="10"/>
          </p:nvPr>
        </p:nvSpPr>
        <p:spPr>
          <a:xfrm>
            <a:off x="3175" y="6578602"/>
            <a:ext cx="2311400" cy="271463"/>
          </a:xfrm>
          <a:prstGeom prst="rect">
            <a:avLst/>
          </a:prstGeom>
        </p:spPr>
        <p:txBody>
          <a:bodyPr/>
          <a:lstStyle>
            <a:lvl1pPr>
              <a:defRPr b="1"/>
            </a:lvl1pPr>
          </a:lstStyle>
          <a:p>
            <a:pPr defTabSz="844083" fontAlgn="base">
              <a:spcBef>
                <a:spcPct val="0"/>
              </a:spcBef>
              <a:spcAft>
                <a:spcPct val="0"/>
              </a:spcAft>
              <a:defRPr/>
            </a:pPr>
            <a:endParaRPr kumimoji="1" lang="ja-JP" altLang="en-US" sz="1292">
              <a:solidFill>
                <a:prstClr val="black"/>
              </a:solidFill>
              <a:latin typeface="Arial" charset="0"/>
            </a:endParaRPr>
          </a:p>
        </p:txBody>
      </p:sp>
      <p:sp>
        <p:nvSpPr>
          <p:cNvPr id="8" name="フッター プレースホルダ 4"/>
          <p:cNvSpPr>
            <a:spLocks noGrp="1"/>
          </p:cNvSpPr>
          <p:nvPr>
            <p:ph type="ftr" sz="quarter" idx="11"/>
          </p:nvPr>
        </p:nvSpPr>
        <p:spPr>
          <a:xfrm>
            <a:off x="3384550" y="6578602"/>
            <a:ext cx="3136900" cy="271463"/>
          </a:xfrm>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591425" y="6578602"/>
            <a:ext cx="23114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lang="en-US" altLang="ja-JP" smtClean="0"/>
              <a:pPr algn="r" latinLnBrk="1"/>
              <a:t>‹#›</a:t>
            </a:fld>
            <a:endParaRPr lang="ja-JP" altLang="en-US"/>
          </a:p>
        </p:txBody>
      </p:sp>
    </p:spTree>
    <p:extLst>
      <p:ext uri="{BB962C8B-B14F-4D97-AF65-F5344CB8AC3E}">
        <p14:creationId xmlns:p14="http://schemas.microsoft.com/office/powerpoint/2010/main" val="401013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485775"/>
            <a:ext cx="9906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844083"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9255"/>
            <a:ext cx="8915400" cy="565674"/>
          </a:xfrm>
        </p:spPr>
        <p:txBody>
          <a:bodyPr/>
          <a:lstStyle>
            <a:lvl1pPr>
              <a:defRPr sz="2000">
                <a:latin typeface="Meiryo UI" panose="020B0604030504040204" pitchFamily="50" charset="-128"/>
                <a:ea typeface="Meiryo UI" panose="020B0604030504040204" pitchFamily="50" charset="-128"/>
              </a:defRPr>
            </a:lvl1pPr>
          </a:lstStyle>
          <a:p>
            <a:r>
              <a:rPr lang="ja-JP" altLang="en-US"/>
              <a:t>マスター タイトルの書式設定</a:t>
            </a:r>
          </a:p>
        </p:txBody>
      </p:sp>
      <p:sp>
        <p:nvSpPr>
          <p:cNvPr id="3" name="コンテンツ プレースホルダ 2"/>
          <p:cNvSpPr>
            <a:spLocks noGrp="1"/>
          </p:cNvSpPr>
          <p:nvPr>
            <p:ph idx="1"/>
          </p:nvPr>
        </p:nvSpPr>
        <p:spPr>
          <a:xfrm>
            <a:off x="495300" y="638692"/>
            <a:ext cx="8915400" cy="4525963"/>
          </a:xfrm>
        </p:spPr>
        <p:txBody>
          <a:bodyPr/>
          <a:lstStyle>
            <a:lvl1pPr>
              <a:defRPr sz="2215"/>
            </a:lvl1pPr>
            <a:lvl2pPr>
              <a:defRPr sz="1846"/>
            </a:lvl2pPr>
            <a:lvl3pPr>
              <a:defRPr sz="1662"/>
            </a:lvl3pPr>
            <a:lvl4pPr>
              <a:defRPr sz="1477"/>
            </a:lvl4pPr>
            <a:lvl5pPr>
              <a:defRPr sz="1477"/>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7" name="日付プレースホルダ 3"/>
          <p:cNvSpPr>
            <a:spLocks noGrp="1"/>
          </p:cNvSpPr>
          <p:nvPr>
            <p:ph type="dt" sz="half" idx="10"/>
          </p:nvPr>
        </p:nvSpPr>
        <p:spPr>
          <a:xfrm>
            <a:off x="3175" y="6616702"/>
            <a:ext cx="2311400" cy="233363"/>
          </a:xfrm>
          <a:prstGeom prst="rect">
            <a:avLst/>
          </a:prstGeom>
        </p:spPr>
        <p:txBody>
          <a:bodyPr/>
          <a:lstStyle>
            <a:lvl1pPr>
              <a:defRPr b="1"/>
            </a:lvl1pPr>
          </a:lstStyle>
          <a:p>
            <a:pPr defTabSz="844083" fontAlgn="base">
              <a:spcBef>
                <a:spcPct val="0"/>
              </a:spcBef>
              <a:spcAft>
                <a:spcPct val="0"/>
              </a:spcAft>
              <a:defRPr/>
            </a:pPr>
            <a:endParaRPr kumimoji="1" lang="ja-JP" altLang="en-US" sz="1292">
              <a:solidFill>
                <a:prstClr val="black"/>
              </a:solidFill>
              <a:latin typeface="Arial" charset="0"/>
            </a:endParaRPr>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0" name="スライド番号プレースホルダ 5"/>
          <p:cNvSpPr>
            <a:spLocks noGrp="1"/>
          </p:cNvSpPr>
          <p:nvPr>
            <p:ph type="sldNum" sz="quarter" idx="12"/>
          </p:nvPr>
        </p:nvSpPr>
        <p:spPr>
          <a:xfrm>
            <a:off x="7591425" y="6578602"/>
            <a:ext cx="23114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lang="en-US" altLang="ja-JP" smtClean="0"/>
              <a:pPr algn="r" latinLnBrk="1"/>
              <a:t>‹#›</a:t>
            </a:fld>
            <a:endParaRPr lang="ja-JP" altLang="en-US"/>
          </a:p>
        </p:txBody>
      </p:sp>
    </p:spTree>
    <p:extLst>
      <p:ext uri="{BB962C8B-B14F-4D97-AF65-F5344CB8AC3E}">
        <p14:creationId xmlns:p14="http://schemas.microsoft.com/office/powerpoint/2010/main" val="2367476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5094288"/>
            <a:ext cx="9906000" cy="177800"/>
            <a:chOff x="-4" y="276"/>
            <a:chExt cx="5764" cy="112"/>
          </a:xfrm>
        </p:grpSpPr>
        <p:pic>
          <p:nvPicPr>
            <p:cNvPr id="5" name="正方形/長方形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844083"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782506" y="4406914"/>
            <a:ext cx="8420100" cy="687273"/>
          </a:xfrm>
        </p:spPr>
        <p:txBody>
          <a:bodyPr anchor="t"/>
          <a:lstStyle>
            <a:lvl1pPr algn="l">
              <a:defRPr sz="3692" b="1" cap="all"/>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1307595" y="5271985"/>
            <a:ext cx="7895011" cy="707870"/>
          </a:xfrm>
        </p:spPr>
        <p:txBody>
          <a:bodyPr/>
          <a:lstStyle>
            <a:lvl1pPr marL="0" indent="0">
              <a:buNone/>
              <a:defRPr sz="1846">
                <a:solidFill>
                  <a:schemeClr val="tx1">
                    <a:tint val="75000"/>
                  </a:schemeClr>
                </a:solidFill>
              </a:defRPr>
            </a:lvl1pPr>
            <a:lvl2pPr marL="421884" indent="0">
              <a:buNone/>
              <a:defRPr sz="1662">
                <a:solidFill>
                  <a:schemeClr val="tx1">
                    <a:tint val="75000"/>
                  </a:schemeClr>
                </a:solidFill>
              </a:defRPr>
            </a:lvl2pPr>
            <a:lvl3pPr marL="843772" indent="0">
              <a:buNone/>
              <a:defRPr sz="1477">
                <a:solidFill>
                  <a:schemeClr val="tx1">
                    <a:tint val="75000"/>
                  </a:schemeClr>
                </a:solidFill>
              </a:defRPr>
            </a:lvl3pPr>
            <a:lvl4pPr marL="1265656" indent="0">
              <a:buNone/>
              <a:defRPr sz="1292">
                <a:solidFill>
                  <a:schemeClr val="tx1">
                    <a:tint val="75000"/>
                  </a:schemeClr>
                </a:solidFill>
              </a:defRPr>
            </a:lvl4pPr>
            <a:lvl5pPr marL="1687542" indent="0">
              <a:buNone/>
              <a:defRPr sz="1292">
                <a:solidFill>
                  <a:schemeClr val="tx1">
                    <a:tint val="75000"/>
                  </a:schemeClr>
                </a:solidFill>
              </a:defRPr>
            </a:lvl5pPr>
            <a:lvl6pPr marL="2109428" indent="0">
              <a:buNone/>
              <a:defRPr sz="1292">
                <a:solidFill>
                  <a:schemeClr val="tx1">
                    <a:tint val="75000"/>
                  </a:schemeClr>
                </a:solidFill>
              </a:defRPr>
            </a:lvl6pPr>
            <a:lvl7pPr marL="2531312" indent="0">
              <a:buNone/>
              <a:defRPr sz="1292">
                <a:solidFill>
                  <a:schemeClr val="tx1">
                    <a:tint val="75000"/>
                  </a:schemeClr>
                </a:solidFill>
              </a:defRPr>
            </a:lvl7pPr>
            <a:lvl8pPr marL="2953198" indent="0">
              <a:buNone/>
              <a:defRPr sz="1292">
                <a:solidFill>
                  <a:schemeClr val="tx1">
                    <a:tint val="75000"/>
                  </a:schemeClr>
                </a:solidFill>
              </a:defRPr>
            </a:lvl8pPr>
            <a:lvl9pPr marL="3375083" indent="0">
              <a:buNone/>
              <a:defRPr sz="1292">
                <a:solidFill>
                  <a:schemeClr val="tx1">
                    <a:tint val="75000"/>
                  </a:schemeClr>
                </a:solidFill>
              </a:defRPr>
            </a:lvl9pPr>
          </a:lstStyle>
          <a:p>
            <a:pPr lvl="0"/>
            <a:r>
              <a:rPr lang="ja-JP" altLang="en-US"/>
              <a:t>マスター テキストの書式設定</a:t>
            </a:r>
          </a:p>
        </p:txBody>
      </p:sp>
      <p:sp>
        <p:nvSpPr>
          <p:cNvPr id="7" name="日付プレースホルダ 3"/>
          <p:cNvSpPr>
            <a:spLocks noGrp="1"/>
          </p:cNvSpPr>
          <p:nvPr>
            <p:ph type="dt" sz="half" idx="10"/>
          </p:nvPr>
        </p:nvSpPr>
        <p:spPr>
          <a:xfrm>
            <a:off x="3175" y="6616702"/>
            <a:ext cx="2311400" cy="233363"/>
          </a:xfrm>
          <a:prstGeom prst="rect">
            <a:avLst/>
          </a:prstGeom>
        </p:spPr>
        <p:txBody>
          <a:bodyPr/>
          <a:lstStyle>
            <a:lvl1pPr>
              <a:defRPr b="1"/>
            </a:lvl1pPr>
          </a:lstStyle>
          <a:p>
            <a:pPr defTabSz="844083" fontAlgn="base">
              <a:spcBef>
                <a:spcPct val="0"/>
              </a:spcBef>
              <a:spcAft>
                <a:spcPct val="0"/>
              </a:spcAft>
              <a:defRPr/>
            </a:pPr>
            <a:endParaRPr kumimoji="1" lang="ja-JP" altLang="en-US" sz="1292">
              <a:solidFill>
                <a:prstClr val="black"/>
              </a:solidFill>
              <a:latin typeface="Arial" charset="0"/>
            </a:endParaRPr>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0" name="スライド番号プレースホルダ 5"/>
          <p:cNvSpPr>
            <a:spLocks noGrp="1"/>
          </p:cNvSpPr>
          <p:nvPr>
            <p:ph type="sldNum" sz="quarter" idx="12"/>
          </p:nvPr>
        </p:nvSpPr>
        <p:spPr>
          <a:xfrm>
            <a:off x="7591425" y="6578602"/>
            <a:ext cx="23114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lang="en-US" altLang="ja-JP" smtClean="0"/>
              <a:pPr algn="r" latinLnBrk="1"/>
              <a:t>‹#›</a:t>
            </a:fld>
            <a:endParaRPr lang="ja-JP" altLang="en-US"/>
          </a:p>
        </p:txBody>
      </p:sp>
    </p:spTree>
    <p:extLst>
      <p:ext uri="{BB962C8B-B14F-4D97-AF65-F5344CB8AC3E}">
        <p14:creationId xmlns:p14="http://schemas.microsoft.com/office/powerpoint/2010/main" val="197509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grpSp>
        <p:nvGrpSpPr>
          <p:cNvPr id="5" name="正方形/長方形 5"/>
          <p:cNvGrpSpPr>
            <a:grpSpLocks/>
          </p:cNvGrpSpPr>
          <p:nvPr userDrawn="1"/>
        </p:nvGrpSpPr>
        <p:grpSpPr bwMode="auto">
          <a:xfrm>
            <a:off x="0" y="485775"/>
            <a:ext cx="9906000" cy="177800"/>
            <a:chOff x="-4" y="276"/>
            <a:chExt cx="5764" cy="112"/>
          </a:xfrm>
        </p:grpSpPr>
        <p:pic>
          <p:nvPicPr>
            <p:cNvPr id="6" name="正方形/長方形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844083"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21"/>
            <a:ext cx="8915400" cy="521605"/>
          </a:xfrm>
        </p:spPr>
        <p:txBody>
          <a:bodyPr/>
          <a:lstStyle>
            <a:lvl1pPr>
              <a:defRPr sz="2954"/>
            </a:lvl1pPr>
          </a:lstStyle>
          <a:p>
            <a:r>
              <a:rPr lang="ja-JP" altLang="en-US"/>
              <a:t>マスター タイトルの書式設定</a:t>
            </a:r>
            <a:endParaRPr lang="ja-JP" altLang="en-US" dirty="0"/>
          </a:p>
        </p:txBody>
      </p:sp>
      <p:sp>
        <p:nvSpPr>
          <p:cNvPr id="3" name="コンテンツ プレースホルダ 2"/>
          <p:cNvSpPr>
            <a:spLocks noGrp="1"/>
          </p:cNvSpPr>
          <p:nvPr>
            <p:ph sz="half" idx="1"/>
          </p:nvPr>
        </p:nvSpPr>
        <p:spPr>
          <a:xfrm>
            <a:off x="317487" y="613229"/>
            <a:ext cx="4642975" cy="4525963"/>
          </a:xfrm>
        </p:spPr>
        <p:txBody>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コンテンツ プレースホルダ 3"/>
          <p:cNvSpPr>
            <a:spLocks noGrp="1"/>
          </p:cNvSpPr>
          <p:nvPr>
            <p:ph sz="half" idx="2"/>
          </p:nvPr>
        </p:nvSpPr>
        <p:spPr>
          <a:xfrm>
            <a:off x="5035551" y="613229"/>
            <a:ext cx="4642975" cy="4525963"/>
          </a:xfrm>
        </p:spPr>
        <p:txBody>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日付プレースホルダ 3"/>
          <p:cNvSpPr>
            <a:spLocks noGrp="1"/>
          </p:cNvSpPr>
          <p:nvPr>
            <p:ph type="dt" sz="half" idx="10"/>
          </p:nvPr>
        </p:nvSpPr>
        <p:spPr>
          <a:xfrm>
            <a:off x="3175" y="6616702"/>
            <a:ext cx="2311400" cy="233363"/>
          </a:xfrm>
          <a:prstGeom prst="rect">
            <a:avLst/>
          </a:prstGeom>
        </p:spPr>
        <p:txBody>
          <a:bodyPr/>
          <a:lstStyle>
            <a:lvl1pPr>
              <a:defRPr b="1"/>
            </a:lvl1pPr>
          </a:lstStyle>
          <a:p>
            <a:pPr defTabSz="844083" fontAlgn="base">
              <a:spcBef>
                <a:spcPct val="0"/>
              </a:spcBef>
              <a:spcAft>
                <a:spcPct val="0"/>
              </a:spcAft>
              <a:defRPr/>
            </a:pPr>
            <a:endParaRPr kumimoji="1" lang="ja-JP" altLang="en-US" sz="1292">
              <a:solidFill>
                <a:prstClr val="black"/>
              </a:solidFill>
              <a:latin typeface="Arial" charset="0"/>
            </a:endParaRPr>
          </a:p>
        </p:txBody>
      </p:sp>
      <p:sp>
        <p:nvSpPr>
          <p:cNvPr id="9"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1" name="スライド番号プレースホルダ 5"/>
          <p:cNvSpPr>
            <a:spLocks noGrp="1"/>
          </p:cNvSpPr>
          <p:nvPr>
            <p:ph type="sldNum" sz="quarter" idx="12"/>
          </p:nvPr>
        </p:nvSpPr>
        <p:spPr>
          <a:xfrm>
            <a:off x="7591425" y="6578602"/>
            <a:ext cx="23114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lang="en-US" altLang="ja-JP" smtClean="0"/>
              <a:pPr algn="r" latinLnBrk="1"/>
              <a:t>‹#›</a:t>
            </a:fld>
            <a:endParaRPr lang="ja-JP" altLang="en-US"/>
          </a:p>
        </p:txBody>
      </p:sp>
    </p:spTree>
    <p:extLst>
      <p:ext uri="{BB962C8B-B14F-4D97-AF65-F5344CB8AC3E}">
        <p14:creationId xmlns:p14="http://schemas.microsoft.com/office/powerpoint/2010/main" val="372001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grpSp>
        <p:nvGrpSpPr>
          <p:cNvPr id="3" name="正方形/長方形 5"/>
          <p:cNvGrpSpPr>
            <a:grpSpLocks/>
          </p:cNvGrpSpPr>
          <p:nvPr userDrawn="1"/>
        </p:nvGrpSpPr>
        <p:grpSpPr bwMode="auto">
          <a:xfrm>
            <a:off x="0" y="485775"/>
            <a:ext cx="9906000" cy="177800"/>
            <a:chOff x="-4" y="276"/>
            <a:chExt cx="5764" cy="112"/>
          </a:xfrm>
        </p:grpSpPr>
        <p:pic>
          <p:nvPicPr>
            <p:cNvPr id="4" name="正方形/長方形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844083"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22"/>
            <a:ext cx="8915400" cy="521605"/>
          </a:xfrm>
        </p:spPr>
        <p:txBody>
          <a:bodyPr/>
          <a:lstStyle>
            <a:lvl1pPr>
              <a:defRPr sz="2000">
                <a:latin typeface="Meiryo UI" panose="020B0604030504040204" pitchFamily="50" charset="-128"/>
                <a:ea typeface="Meiryo UI" panose="020B0604030504040204" pitchFamily="50" charset="-128"/>
              </a:defRPr>
            </a:lvl1pPr>
          </a:lstStyle>
          <a:p>
            <a:r>
              <a:rPr lang="ja-JP" altLang="en-US" dirty="0"/>
              <a:t>マスター タイトルの書式設定</a:t>
            </a:r>
          </a:p>
        </p:txBody>
      </p:sp>
      <p:sp>
        <p:nvSpPr>
          <p:cNvPr id="6" name="日付プレースホルダ 3"/>
          <p:cNvSpPr>
            <a:spLocks noGrp="1"/>
          </p:cNvSpPr>
          <p:nvPr>
            <p:ph type="dt" sz="half" idx="10"/>
          </p:nvPr>
        </p:nvSpPr>
        <p:spPr>
          <a:xfrm>
            <a:off x="3175" y="6616702"/>
            <a:ext cx="2311400" cy="233363"/>
          </a:xfrm>
          <a:prstGeom prst="rect">
            <a:avLst/>
          </a:prstGeom>
        </p:spPr>
        <p:txBody>
          <a:bodyPr/>
          <a:lstStyle>
            <a:lvl1pPr>
              <a:defRPr b="1"/>
            </a:lvl1pPr>
          </a:lstStyle>
          <a:p>
            <a:pPr defTabSz="844083" fontAlgn="base">
              <a:spcBef>
                <a:spcPct val="0"/>
              </a:spcBef>
              <a:spcAft>
                <a:spcPct val="0"/>
              </a:spcAft>
              <a:defRPr/>
            </a:pPr>
            <a:endParaRPr kumimoji="1" lang="ja-JP" altLang="en-US" sz="1292">
              <a:solidFill>
                <a:prstClr val="black"/>
              </a:solidFill>
              <a:latin typeface="Arial" charset="0"/>
            </a:endParaRPr>
          </a:p>
        </p:txBody>
      </p:sp>
      <p:sp>
        <p:nvSpPr>
          <p:cNvPr id="7"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a:xfrm>
            <a:off x="7591425" y="6578602"/>
            <a:ext cx="23114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lang="en-US" altLang="ja-JP" smtClean="0"/>
              <a:pPr algn="r" latinLnBrk="1"/>
              <a:t>‹#›</a:t>
            </a:fld>
            <a:endParaRPr lang="ja-JP" altLang="en-US"/>
          </a:p>
        </p:txBody>
      </p:sp>
    </p:spTree>
    <p:extLst>
      <p:ext uri="{BB962C8B-B14F-4D97-AF65-F5344CB8AC3E}">
        <p14:creationId xmlns:p14="http://schemas.microsoft.com/office/powerpoint/2010/main" val="6015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a:xfrm>
            <a:off x="3175" y="6616702"/>
            <a:ext cx="2311400" cy="233363"/>
          </a:xfrm>
          <a:prstGeom prst="rect">
            <a:avLst/>
          </a:prstGeom>
        </p:spPr>
        <p:txBody>
          <a:bodyPr/>
          <a:lstStyle>
            <a:lvl1pPr>
              <a:defRPr b="1"/>
            </a:lvl1pPr>
          </a:lstStyle>
          <a:p>
            <a:pPr defTabSz="844083" fontAlgn="base">
              <a:spcBef>
                <a:spcPct val="0"/>
              </a:spcBef>
              <a:spcAft>
                <a:spcPct val="0"/>
              </a:spcAft>
              <a:defRPr/>
            </a:pPr>
            <a:endParaRPr kumimoji="1" lang="ja-JP" altLang="en-US" sz="1292">
              <a:solidFill>
                <a:prstClr val="black"/>
              </a:solidFill>
              <a:latin typeface="Arial" charset="0"/>
            </a:endParaRPr>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 5"/>
          <p:cNvSpPr>
            <a:spLocks noGrp="1"/>
          </p:cNvSpPr>
          <p:nvPr>
            <p:ph type="sldNum" sz="quarter" idx="12"/>
          </p:nvPr>
        </p:nvSpPr>
        <p:spPr>
          <a:xfrm>
            <a:off x="7591425" y="6578602"/>
            <a:ext cx="23114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lang="en-US" altLang="ja-JP" smtClean="0"/>
              <a:pPr algn="r" latinLnBrk="1"/>
              <a:t>‹#›</a:t>
            </a:fld>
            <a:endParaRPr lang="ja-JP" altLang="en-US"/>
          </a:p>
        </p:txBody>
      </p:sp>
    </p:spTree>
    <p:extLst>
      <p:ext uri="{BB962C8B-B14F-4D97-AF65-F5344CB8AC3E}">
        <p14:creationId xmlns:p14="http://schemas.microsoft.com/office/powerpoint/2010/main" val="281863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grpSp>
        <p:nvGrpSpPr>
          <p:cNvPr id="2" name="正方形/長方形 5"/>
          <p:cNvGrpSpPr>
            <a:grpSpLocks/>
          </p:cNvGrpSpPr>
          <p:nvPr userDrawn="1"/>
        </p:nvGrpSpPr>
        <p:grpSpPr bwMode="auto">
          <a:xfrm>
            <a:off x="0" y="485775"/>
            <a:ext cx="9906000" cy="177800"/>
            <a:chOff x="-4" y="276"/>
            <a:chExt cx="5764" cy="112"/>
          </a:xfrm>
        </p:grpSpPr>
        <p:pic>
          <p:nvPicPr>
            <p:cNvPr id="3" name="正方形/長方形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defTabSz="844083" fontAlgn="base">
                <a:spcBef>
                  <a:spcPct val="0"/>
                </a:spcBef>
                <a:spcAft>
                  <a:spcPct val="0"/>
                </a:spcAft>
                <a:defRPr/>
              </a:pPr>
              <a:endParaRPr lang="ja-JP" altLang="en-US" sz="1939"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a:xfrm>
            <a:off x="3175" y="6616702"/>
            <a:ext cx="2311400" cy="233363"/>
          </a:xfrm>
          <a:prstGeom prst="rect">
            <a:avLst/>
          </a:prstGeom>
        </p:spPr>
        <p:txBody>
          <a:bodyPr/>
          <a:lstStyle>
            <a:lvl1pPr>
              <a:defRPr/>
            </a:lvl1pPr>
          </a:lstStyle>
          <a:p>
            <a:pPr defTabSz="844083" fontAlgn="base">
              <a:spcBef>
                <a:spcPct val="0"/>
              </a:spcBef>
              <a:spcAft>
                <a:spcPct val="0"/>
              </a:spcAft>
              <a:defRPr/>
            </a:pPr>
            <a:endParaRPr kumimoji="1" lang="ja-JP" altLang="en-US" sz="1292" b="1">
              <a:solidFill>
                <a:prstClr val="black"/>
              </a:solidFill>
              <a:latin typeface="Arial" charset="0"/>
            </a:endParaRPr>
          </a:p>
        </p:txBody>
      </p:sp>
      <p:sp>
        <p:nvSpPr>
          <p:cNvPr id="6"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8" name="スライド番号プレースホルダ 5"/>
          <p:cNvSpPr>
            <a:spLocks noGrp="1"/>
          </p:cNvSpPr>
          <p:nvPr>
            <p:ph type="sldNum" sz="quarter" idx="12"/>
          </p:nvPr>
        </p:nvSpPr>
        <p:spPr>
          <a:xfrm>
            <a:off x="7591425" y="6578602"/>
            <a:ext cx="23114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en-US" altLang="ja-JP" smtClean="0"/>
            </a:lvl1pPr>
          </a:lstStyle>
          <a:p>
            <a:pPr algn="r" latinLnBrk="1"/>
            <a:fld id="{2D445476-B57F-464F-8319-C26E69740EC0}" type="slidenum">
              <a:rPr lang="en-US" altLang="ja-JP" smtClean="0"/>
              <a:pPr algn="r" latinLnBrk="1"/>
              <a:t>‹#›</a:t>
            </a:fld>
            <a:endParaRPr lang="ja-JP" altLang="en-US"/>
          </a:p>
        </p:txBody>
      </p:sp>
    </p:spTree>
    <p:extLst>
      <p:ext uri="{BB962C8B-B14F-4D97-AF65-F5344CB8AC3E}">
        <p14:creationId xmlns:p14="http://schemas.microsoft.com/office/powerpoint/2010/main" val="101089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00" y="1600202"/>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3"/>
          </p:nvPr>
        </p:nvSpPr>
        <p:spPr>
          <a:xfrm>
            <a:off x="3384550" y="6616702"/>
            <a:ext cx="3136900" cy="233363"/>
          </a:xfrm>
          <a:prstGeom prst="rect">
            <a:avLst/>
          </a:prstGeom>
        </p:spPr>
        <p:txBody>
          <a:bodyPr vert="horz" lIns="91406" tIns="45704" rIns="91406" bIns="45704" rtlCol="0" anchor="ctr"/>
          <a:lstStyle>
            <a:lvl1pPr algn="ctr" fontAlgn="auto">
              <a:spcBef>
                <a:spcPts val="0"/>
              </a:spcBef>
              <a:spcAft>
                <a:spcPts val="0"/>
              </a:spcAft>
              <a:defRPr sz="1108" b="0">
                <a:solidFill>
                  <a:prstClr val="black">
                    <a:tint val="75000"/>
                  </a:prstClr>
                </a:solidFill>
                <a:latin typeface="+mn-lt"/>
                <a:ea typeface="+mn-ea"/>
              </a:defRPr>
            </a:lvl1pPr>
          </a:lstStyle>
          <a:p>
            <a:pPr defTabSz="844083">
              <a:defRPr/>
            </a:pPr>
            <a:endParaRPr kumimoji="1" lang="ja-JP" altLang="en-US"/>
          </a:p>
        </p:txBody>
      </p:sp>
      <p:sp>
        <p:nvSpPr>
          <p:cNvPr id="8" name="スライド番号プレースホルダ 5"/>
          <p:cNvSpPr>
            <a:spLocks noGrp="1"/>
          </p:cNvSpPr>
          <p:nvPr>
            <p:ph type="sldNum" sz="quarter" idx="4"/>
          </p:nvPr>
        </p:nvSpPr>
        <p:spPr>
          <a:xfrm>
            <a:off x="7591425" y="6578602"/>
            <a:ext cx="2311400" cy="271463"/>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defRPr lang="ja-JP" altLang="en-US" sz="1015" smtClean="0">
                <a:solidFill>
                  <a:prstClr val="black"/>
                </a:solidFill>
                <a:latin typeface="Arial" charset="0"/>
                <a:ea typeface="Gulim" pitchFamily="34" charset="-127"/>
              </a:defRPr>
            </a:lvl1pPr>
          </a:lstStyle>
          <a:p>
            <a:pPr algn="r" latinLnBrk="1"/>
            <a:fld id="{2D445476-B57F-464F-8319-C26E69740EC0}" type="slidenum">
              <a:rPr lang="en-US" altLang="ja-JP" smtClean="0"/>
              <a:pPr algn="r" latinLnBrk="1"/>
              <a:t>‹#›</a:t>
            </a:fld>
            <a:endParaRPr lang="en-US" altLang="ja-JP"/>
          </a:p>
        </p:txBody>
      </p:sp>
    </p:spTree>
    <p:extLst>
      <p:ext uri="{BB962C8B-B14F-4D97-AF65-F5344CB8AC3E}">
        <p14:creationId xmlns:p14="http://schemas.microsoft.com/office/powerpoint/2010/main" val="1322901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hdr="0" ftr="0" dt="0"/>
  <p:txStyles>
    <p:titleStyle>
      <a:lvl1pPr algn="ctr" rtl="0" eaLnBrk="1" fontAlgn="base" hangingPunct="1">
        <a:spcBef>
          <a:spcPct val="0"/>
        </a:spcBef>
        <a:spcAft>
          <a:spcPct val="0"/>
        </a:spcAft>
        <a:defRPr kumimoji="1" sz="4062" kern="1200">
          <a:solidFill>
            <a:schemeClr val="tx1"/>
          </a:solidFill>
          <a:latin typeface="+mj-lt"/>
          <a:ea typeface="+mj-ea"/>
          <a:cs typeface="+mj-cs"/>
        </a:defRPr>
      </a:lvl1pPr>
      <a:lvl2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5pPr>
      <a:lvl6pPr marL="421884" algn="ctr" rtl="0" eaLnBrk="1" fontAlgn="base" hangingPunct="1">
        <a:spcBef>
          <a:spcPct val="0"/>
        </a:spcBef>
        <a:spcAft>
          <a:spcPct val="0"/>
        </a:spcAft>
        <a:defRPr kumimoji="1" sz="4062">
          <a:solidFill>
            <a:schemeClr val="tx1"/>
          </a:solidFill>
          <a:latin typeface="Calibri" pitchFamily="34" charset="0"/>
          <a:ea typeface="ＭＳ Ｐゴシック" charset="-128"/>
        </a:defRPr>
      </a:lvl6pPr>
      <a:lvl7pPr marL="843772" algn="ctr" rtl="0" eaLnBrk="1" fontAlgn="base" hangingPunct="1">
        <a:spcBef>
          <a:spcPct val="0"/>
        </a:spcBef>
        <a:spcAft>
          <a:spcPct val="0"/>
        </a:spcAft>
        <a:defRPr kumimoji="1" sz="4062">
          <a:solidFill>
            <a:schemeClr val="tx1"/>
          </a:solidFill>
          <a:latin typeface="Calibri" pitchFamily="34" charset="0"/>
          <a:ea typeface="ＭＳ Ｐゴシック" charset="-128"/>
        </a:defRPr>
      </a:lvl7pPr>
      <a:lvl8pPr marL="1265656" algn="ctr" rtl="0" eaLnBrk="1" fontAlgn="base" hangingPunct="1">
        <a:spcBef>
          <a:spcPct val="0"/>
        </a:spcBef>
        <a:spcAft>
          <a:spcPct val="0"/>
        </a:spcAft>
        <a:defRPr kumimoji="1" sz="4062">
          <a:solidFill>
            <a:schemeClr val="tx1"/>
          </a:solidFill>
          <a:latin typeface="Calibri" pitchFamily="34" charset="0"/>
          <a:ea typeface="ＭＳ Ｐゴシック" charset="-128"/>
        </a:defRPr>
      </a:lvl8pPr>
      <a:lvl9pPr marL="1687542" algn="ctr" rtl="0" eaLnBrk="1" fontAlgn="base" hangingPunct="1">
        <a:spcBef>
          <a:spcPct val="0"/>
        </a:spcBef>
        <a:spcAft>
          <a:spcPct val="0"/>
        </a:spcAft>
        <a:defRPr kumimoji="1" sz="4062">
          <a:solidFill>
            <a:schemeClr val="tx1"/>
          </a:solidFill>
          <a:latin typeface="Calibri" pitchFamily="34" charset="0"/>
          <a:ea typeface="ＭＳ Ｐゴシック" charset="-128"/>
        </a:defRPr>
      </a:lvl9pPr>
    </p:titleStyle>
    <p:bodyStyle>
      <a:lvl1pPr marL="315066" indent="-315066" algn="l" rtl="0" eaLnBrk="1" fontAlgn="base" hangingPunct="1">
        <a:spcBef>
          <a:spcPct val="20000"/>
        </a:spcBef>
        <a:spcAft>
          <a:spcPct val="0"/>
        </a:spcAft>
        <a:buFont typeface="Wingdings" pitchFamily="2" charset="2"/>
        <a:buChar char="n"/>
        <a:defRPr kumimoji="1" sz="2954" kern="1200">
          <a:solidFill>
            <a:schemeClr val="tx1"/>
          </a:solidFill>
          <a:latin typeface="+mn-lt"/>
          <a:ea typeface="+mn-ea"/>
          <a:cs typeface="+mn-cs"/>
        </a:defRPr>
      </a:lvl1pPr>
      <a:lvl2pPr marL="684352" indent="-262311" algn="l" rtl="0" eaLnBrk="1" fontAlgn="base" hangingPunct="1">
        <a:spcBef>
          <a:spcPct val="20000"/>
        </a:spcBef>
        <a:spcAft>
          <a:spcPct val="0"/>
        </a:spcAft>
        <a:buFont typeface="Wingdings" pitchFamily="2" charset="2"/>
        <a:buChar char="Ø"/>
        <a:defRPr kumimoji="1" sz="2585" kern="1200">
          <a:solidFill>
            <a:schemeClr val="tx1"/>
          </a:solidFill>
          <a:latin typeface="+mn-lt"/>
          <a:ea typeface="+mn-ea"/>
          <a:cs typeface="+mn-cs"/>
        </a:defRPr>
      </a:lvl2pPr>
      <a:lvl3pPr marL="1053638" indent="-209556" algn="l" rtl="0" eaLnBrk="1" fontAlgn="base" hangingPunct="1">
        <a:spcBef>
          <a:spcPct val="20000"/>
        </a:spcBef>
        <a:spcAft>
          <a:spcPct val="0"/>
        </a:spcAft>
        <a:buFont typeface="Arial" charset="0"/>
        <a:buChar char="•"/>
        <a:defRPr kumimoji="1" sz="2215" kern="1200">
          <a:solidFill>
            <a:schemeClr val="tx1"/>
          </a:solidFill>
          <a:latin typeface="+mn-lt"/>
          <a:ea typeface="+mn-ea"/>
          <a:cs typeface="+mn-cs"/>
        </a:defRPr>
      </a:lvl3pPr>
      <a:lvl4pPr marL="1475680" indent="-209556" algn="l" rtl="0" eaLnBrk="1" fontAlgn="base" hangingPunct="1">
        <a:spcBef>
          <a:spcPct val="20000"/>
        </a:spcBef>
        <a:spcAft>
          <a:spcPct val="0"/>
        </a:spcAft>
        <a:buFont typeface="Arial" charset="0"/>
        <a:buChar char="–"/>
        <a:defRPr kumimoji="1" sz="1846" kern="1200">
          <a:solidFill>
            <a:schemeClr val="tx1"/>
          </a:solidFill>
          <a:latin typeface="+mn-lt"/>
          <a:ea typeface="+mn-ea"/>
          <a:cs typeface="+mn-cs"/>
        </a:defRPr>
      </a:lvl4pPr>
      <a:lvl5pPr marL="1897721" indent="-209556" algn="l" rtl="0" eaLnBrk="1" fontAlgn="base" hangingPunct="1">
        <a:spcBef>
          <a:spcPct val="20000"/>
        </a:spcBef>
        <a:spcAft>
          <a:spcPct val="0"/>
        </a:spcAft>
        <a:buFont typeface="Arial" charset="0"/>
        <a:buChar char="»"/>
        <a:defRPr kumimoji="1" sz="1846" kern="1200">
          <a:solidFill>
            <a:schemeClr val="tx1"/>
          </a:solidFill>
          <a:latin typeface="+mn-lt"/>
          <a:ea typeface="+mn-ea"/>
          <a:cs typeface="+mn-cs"/>
        </a:defRPr>
      </a:lvl5pPr>
      <a:lvl6pPr marL="232037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2255"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4140"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6026" indent="-210943" algn="l" defTabSz="843772"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772" rtl="0" eaLnBrk="1" latinLnBrk="0" hangingPunct="1">
        <a:defRPr kumimoji="1" sz="1662" kern="1200">
          <a:solidFill>
            <a:schemeClr val="tx1"/>
          </a:solidFill>
          <a:latin typeface="+mn-lt"/>
          <a:ea typeface="+mn-ea"/>
          <a:cs typeface="+mn-cs"/>
        </a:defRPr>
      </a:lvl1pPr>
      <a:lvl2pPr marL="421884" algn="l" defTabSz="843772" rtl="0" eaLnBrk="1" latinLnBrk="0" hangingPunct="1">
        <a:defRPr kumimoji="1" sz="1662" kern="1200">
          <a:solidFill>
            <a:schemeClr val="tx1"/>
          </a:solidFill>
          <a:latin typeface="+mn-lt"/>
          <a:ea typeface="+mn-ea"/>
          <a:cs typeface="+mn-cs"/>
        </a:defRPr>
      </a:lvl2pPr>
      <a:lvl3pPr marL="843772" algn="l" defTabSz="843772" rtl="0" eaLnBrk="1" latinLnBrk="0" hangingPunct="1">
        <a:defRPr kumimoji="1" sz="1662" kern="1200">
          <a:solidFill>
            <a:schemeClr val="tx1"/>
          </a:solidFill>
          <a:latin typeface="+mn-lt"/>
          <a:ea typeface="+mn-ea"/>
          <a:cs typeface="+mn-cs"/>
        </a:defRPr>
      </a:lvl3pPr>
      <a:lvl4pPr marL="1265656" algn="l" defTabSz="843772" rtl="0" eaLnBrk="1" latinLnBrk="0" hangingPunct="1">
        <a:defRPr kumimoji="1" sz="1662" kern="1200">
          <a:solidFill>
            <a:schemeClr val="tx1"/>
          </a:solidFill>
          <a:latin typeface="+mn-lt"/>
          <a:ea typeface="+mn-ea"/>
          <a:cs typeface="+mn-cs"/>
        </a:defRPr>
      </a:lvl4pPr>
      <a:lvl5pPr marL="1687542" algn="l" defTabSz="843772" rtl="0" eaLnBrk="1" latinLnBrk="0" hangingPunct="1">
        <a:defRPr kumimoji="1" sz="1662" kern="1200">
          <a:solidFill>
            <a:schemeClr val="tx1"/>
          </a:solidFill>
          <a:latin typeface="+mn-lt"/>
          <a:ea typeface="+mn-ea"/>
          <a:cs typeface="+mn-cs"/>
        </a:defRPr>
      </a:lvl5pPr>
      <a:lvl6pPr marL="2109428" algn="l" defTabSz="843772" rtl="0" eaLnBrk="1" latinLnBrk="0" hangingPunct="1">
        <a:defRPr kumimoji="1" sz="1662" kern="1200">
          <a:solidFill>
            <a:schemeClr val="tx1"/>
          </a:solidFill>
          <a:latin typeface="+mn-lt"/>
          <a:ea typeface="+mn-ea"/>
          <a:cs typeface="+mn-cs"/>
        </a:defRPr>
      </a:lvl6pPr>
      <a:lvl7pPr marL="2531312" algn="l" defTabSz="843772" rtl="0" eaLnBrk="1" latinLnBrk="0" hangingPunct="1">
        <a:defRPr kumimoji="1" sz="1662" kern="1200">
          <a:solidFill>
            <a:schemeClr val="tx1"/>
          </a:solidFill>
          <a:latin typeface="+mn-lt"/>
          <a:ea typeface="+mn-ea"/>
          <a:cs typeface="+mn-cs"/>
        </a:defRPr>
      </a:lvl7pPr>
      <a:lvl8pPr marL="2953198" algn="l" defTabSz="843772" rtl="0" eaLnBrk="1" latinLnBrk="0" hangingPunct="1">
        <a:defRPr kumimoji="1" sz="1662" kern="1200">
          <a:solidFill>
            <a:schemeClr val="tx1"/>
          </a:solidFill>
          <a:latin typeface="+mn-lt"/>
          <a:ea typeface="+mn-ea"/>
          <a:cs typeface="+mn-cs"/>
        </a:defRPr>
      </a:lvl8pPr>
      <a:lvl9pPr marL="3375083" algn="l" defTabSz="843772"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s://map.yahoo.co.jp/promo/" TargetMode="External"/><Relationship Id="rId13" Type="http://schemas.openxmlformats.org/officeDocument/2006/relationships/slide" Target="slide10.xml"/><Relationship Id="rId18" Type="http://schemas.openxmlformats.org/officeDocument/2006/relationships/hyperlink" Target="https://www.jorudan.co.jp/ikikata/" TargetMode="External"/><Relationship Id="rId3" Type="http://schemas.openxmlformats.org/officeDocument/2006/relationships/slide" Target="slide5.xml"/><Relationship Id="rId21" Type="http://schemas.openxmlformats.org/officeDocument/2006/relationships/slide" Target="slide16.xml"/><Relationship Id="rId7" Type="http://schemas.openxmlformats.org/officeDocument/2006/relationships/slide" Target="slide7.xml"/><Relationship Id="rId12" Type="http://schemas.openxmlformats.org/officeDocument/2006/relationships/hyperlink" Target="https://pro.gnavi.co.jp/" TargetMode="External"/><Relationship Id="rId17" Type="http://schemas.openxmlformats.org/officeDocument/2006/relationships/slide" Target="slide12.xml"/><Relationship Id="rId2" Type="http://schemas.openxmlformats.org/officeDocument/2006/relationships/notesSlide" Target="../notesSlides/notesSlide3.xml"/><Relationship Id="rId16" Type="http://schemas.openxmlformats.org/officeDocument/2006/relationships/hyperlink" Target="https://www.enjoytokyo.jp/" TargetMode="External"/><Relationship Id="rId20" Type="http://schemas.openxmlformats.org/officeDocument/2006/relationships/hyperlink" Target="https://suumo.jp/area" TargetMode="External"/><Relationship Id="rId1" Type="http://schemas.openxmlformats.org/officeDocument/2006/relationships/slideLayout" Target="../slideLayouts/slideLayout5.xml"/><Relationship Id="rId6" Type="http://schemas.openxmlformats.org/officeDocument/2006/relationships/hyperlink" Target="https://medical.yahoo.co.jp/" TargetMode="External"/><Relationship Id="rId11" Type="http://schemas.openxmlformats.org/officeDocument/2006/relationships/slide" Target="slide9.xml"/><Relationship Id="rId5" Type="http://schemas.openxmlformats.org/officeDocument/2006/relationships/slide" Target="slide6.xml"/><Relationship Id="rId15" Type="http://schemas.openxmlformats.org/officeDocument/2006/relationships/slide" Target="slide11.xml"/><Relationship Id="rId10" Type="http://schemas.openxmlformats.org/officeDocument/2006/relationships/hyperlink" Target="https://livejapan.com/" TargetMode="External"/><Relationship Id="rId19" Type="http://schemas.openxmlformats.org/officeDocument/2006/relationships/slide" Target="slide13.xml"/><Relationship Id="rId4" Type="http://schemas.openxmlformats.org/officeDocument/2006/relationships/hyperlink" Target="https://emg.yahoo.co.jp/" TargetMode="External"/><Relationship Id="rId9" Type="http://schemas.openxmlformats.org/officeDocument/2006/relationships/slide" Target="slide8.xml"/><Relationship Id="rId14" Type="http://schemas.openxmlformats.org/officeDocument/2006/relationships/hyperlink" Target="https://pro.gnavi.co.jp/bukken/" TargetMode="External"/><Relationship Id="rId22" Type="http://schemas.openxmlformats.org/officeDocument/2006/relationships/slide" Target="slide17.xml"/></Relationships>
</file>

<file path=ppt/slides/_rels/slide4.xml.rels><?xml version="1.0" encoding="UTF-8" standalone="yes"?>
<Relationships xmlns="http://schemas.openxmlformats.org/package/2006/relationships"><Relationship Id="rId8" Type="http://schemas.openxmlformats.org/officeDocument/2006/relationships/hyperlink" Target="https://ekitan.com/" TargetMode="External"/><Relationship Id="rId13" Type="http://schemas.openxmlformats.org/officeDocument/2006/relationships/slide" Target="slide15.xml"/><Relationship Id="rId3" Type="http://schemas.openxmlformats.org/officeDocument/2006/relationships/slide" Target="slide14.xml"/><Relationship Id="rId7" Type="http://schemas.openxmlformats.org/officeDocument/2006/relationships/hyperlink" Target="https://apps.apple.com/jp/app/id463431091" TargetMode="External"/><Relationship Id="rId12" Type="http://schemas.openxmlformats.org/officeDocument/2006/relationships/hyperlink" Target="https://www.jorudan.co.jp/ikikata/"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roote.ekispert.net/ja/" TargetMode="External"/><Relationship Id="rId11" Type="http://schemas.openxmlformats.org/officeDocument/2006/relationships/slide" Target="slide12.xml"/><Relationship Id="rId5" Type="http://schemas.openxmlformats.org/officeDocument/2006/relationships/hyperlink" Target="https://gurunavi.com/" TargetMode="External"/><Relationship Id="rId15" Type="http://schemas.openxmlformats.org/officeDocument/2006/relationships/slide" Target="slide17.xml"/><Relationship Id="rId10" Type="http://schemas.openxmlformats.org/officeDocument/2006/relationships/hyperlink" Target="https://www.jorudan.co.jp/" TargetMode="External"/><Relationship Id="rId4" Type="http://schemas.openxmlformats.org/officeDocument/2006/relationships/hyperlink" Target="https://www.gnavi.co.jp/" TargetMode="External"/><Relationship Id="rId9" Type="http://schemas.openxmlformats.org/officeDocument/2006/relationships/hyperlink" Target="https://www.navitime.co.jp/" TargetMode="External"/><Relationship Id="rId14" Type="http://schemas.openxmlformats.org/officeDocument/2006/relationships/hyperlink" Target="https://www.city.fukuoka.lg.jp/kyoiku-iinkai/kenko/child/kyushoku/line_syogakko_kondat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3320" dirty="0">
                <a:latin typeface="Meiryo UI" panose="020B0604030504040204" pitchFamily="50" charset="-128"/>
                <a:ea typeface="Meiryo UI" panose="020B0604030504040204" pitchFamily="50" charset="-128"/>
                <a:cs typeface="Meiryo UI" panose="020B0604030504040204" pitchFamily="50" charset="-128"/>
              </a:rPr>
              <a:t>推奨データセットの活用が</a:t>
            </a:r>
            <a:br>
              <a:rPr lang="en-US" altLang="ja-JP" sz="3320" dirty="0">
                <a:latin typeface="Meiryo UI" panose="020B0604030504040204" pitchFamily="50" charset="-128"/>
                <a:ea typeface="Meiryo UI" panose="020B0604030504040204" pitchFamily="50" charset="-128"/>
                <a:cs typeface="Meiryo UI" panose="020B0604030504040204" pitchFamily="50" charset="-128"/>
              </a:rPr>
            </a:br>
            <a:r>
              <a:rPr lang="ja-JP" altLang="en-US" sz="3320" dirty="0">
                <a:latin typeface="Meiryo UI" panose="020B0604030504040204" pitchFamily="50" charset="-128"/>
                <a:ea typeface="Meiryo UI" panose="020B0604030504040204" pitchFamily="50" charset="-128"/>
                <a:cs typeface="Meiryo UI" panose="020B0604030504040204" pitchFamily="50" charset="-128"/>
              </a:rPr>
              <a:t>見込まれるアプリ例</a:t>
            </a:r>
            <a:endParaRPr kumimoji="1" lang="ja-JP" altLang="en-US" sz="332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3791712" y="4469606"/>
            <a:ext cx="5769803" cy="1752600"/>
          </a:xfrm>
        </p:spPr>
        <p:txBody>
          <a:bodyPr anchor="b"/>
          <a:lstStyle/>
          <a:p>
            <a:pPr algn="r"/>
            <a:r>
              <a:rPr lang="ja-JP" altLang="en-US" sz="2200" dirty="0">
                <a:latin typeface="Meiryo UI" panose="020B0604030504040204" pitchFamily="50" charset="-128"/>
                <a:ea typeface="Meiryo UI" panose="020B0604030504040204" pitchFamily="50" charset="-128"/>
                <a:cs typeface="Meiryo UI" panose="020B0604030504040204" pitchFamily="50" charset="-128"/>
              </a:rPr>
              <a:t>令和３年３月３日</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200" dirty="0">
                <a:latin typeface="Meiryo UI" panose="020B0604030504040204" pitchFamily="50" charset="-128"/>
                <a:ea typeface="Meiryo UI" panose="020B0604030504040204" pitchFamily="50" charset="-128"/>
                <a:cs typeface="Meiryo UI" panose="020B0604030504040204" pitchFamily="50" charset="-128"/>
              </a:rPr>
              <a:t>内閣官房情報通信技術（</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）総合戦略室</a:t>
            </a:r>
            <a:endParaRPr kumimoji="1" lang="ja-JP" altLang="en-US" sz="2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6919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テキスト ボックス 91"/>
          <p:cNvSpPr txBox="1"/>
          <p:nvPr/>
        </p:nvSpPr>
        <p:spPr>
          <a:xfrm>
            <a:off x="5996354" y="1849297"/>
            <a:ext cx="3683978" cy="4793225"/>
          </a:xfrm>
          <a:prstGeom prst="rect">
            <a:avLst/>
          </a:prstGeom>
          <a:noFill/>
          <a:ln>
            <a:solidFill>
              <a:schemeClr val="tx1"/>
            </a:solidFill>
          </a:ln>
        </p:spPr>
        <p:txBody>
          <a:bodyPr wrap="square" rtlCol="0">
            <a:noAutofit/>
          </a:bodyPr>
          <a:lstStyle/>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提供者：株式会社ぐるなび</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en-US" altLang="ja-JP" sz="1600" dirty="0">
                <a:latin typeface="Meiryo UI" panose="020B0604030504040204" pitchFamily="50" charset="-128"/>
                <a:ea typeface="Meiryo UI" panose="020B0604030504040204" pitchFamily="50" charset="-128"/>
                <a:cs typeface="メイリオ" panose="020B0604030504040204" pitchFamily="50" charset="-128"/>
              </a:rPr>
              <a:t>2017</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年</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6</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月よりサービス開始</a:t>
            </a:r>
          </a:p>
          <a:p>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使用データセット：</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メイリオ" panose="020B0604030504040204" pitchFamily="50" charset="-128"/>
              </a:rPr>
              <a:t>地域・年齢別人口</a:t>
            </a: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メイリオ" panose="020B0604030504040204" pitchFamily="50" charset="-128"/>
              </a:rPr>
              <a:t>公共施設一覧</a:t>
            </a: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メイリオ" panose="020B0604030504040204" pitchFamily="50" charset="-128"/>
              </a:rPr>
              <a:t>子育て施設一覧</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a:t>
            </a:r>
            <a:br>
              <a:rPr lang="zh-TW" altLang="en-US" sz="1600" dirty="0">
                <a:latin typeface="Meiryo UI" panose="020B0604030504040204" pitchFamily="50" charset="-128"/>
                <a:ea typeface="Meiryo UI" panose="020B0604030504040204" pitchFamily="50" charset="-128"/>
                <a:cs typeface="メイリオ" panose="020B0604030504040204" pitchFamily="50" charset="-128"/>
              </a:rPr>
            </a:b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コメント：</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現在の物件情報・ぐるなびの持つレストランのビッグデータ情報に加えて、その地域の公的な情報をオープンデータから充実させることにより、新規開業を予定している飲食店のオーナー様により細やかな情報を提示でき開業支援につながります。</a:t>
            </a:r>
          </a:p>
        </p:txBody>
      </p:sp>
      <p:sp>
        <p:nvSpPr>
          <p:cNvPr id="8" name="角丸四角形 7"/>
          <p:cNvSpPr/>
          <p:nvPr/>
        </p:nvSpPr>
        <p:spPr>
          <a:xfrm>
            <a:off x="270456" y="730512"/>
            <a:ext cx="9497798" cy="952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ぐるなび</a:t>
            </a:r>
            <a:r>
              <a:rPr lang="en-US" altLang="ja-JP"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PRO </a:t>
            </a:r>
            <a:r>
              <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飲食店物件探しでは、これから飲食店の開業を予定しているオーナー様に物件・居抜き物件に関する情報を無償で提供しています。ぐるなびのネットワークとビッグデータを活かした物件のマッチングを行います。</a:t>
            </a:r>
          </a:p>
        </p:txBody>
      </p:sp>
      <p:sp>
        <p:nvSpPr>
          <p:cNvPr id="2" name="タイトル 1"/>
          <p:cNvSpPr>
            <a:spLocks noGrp="1"/>
          </p:cNvSpPr>
          <p:nvPr>
            <p:ph type="title"/>
          </p:nvPr>
        </p:nvSpPr>
        <p:spPr/>
        <p:txBody>
          <a:bodyPr>
            <a:noAutofit/>
          </a:bodyPr>
          <a:lstStyle/>
          <a:p>
            <a:r>
              <a:rPr lang="ja-JP" altLang="en-US" sz="2000" dirty="0">
                <a:latin typeface="Meiryo UI" panose="020B0604030504040204" pitchFamily="50" charset="-128"/>
                <a:ea typeface="Meiryo UI" panose="020B0604030504040204" pitchFamily="50" charset="-128"/>
                <a:cs typeface="メイリオ" panose="020B0604030504040204" pitchFamily="50" charset="-128"/>
              </a:rPr>
              <a:t>「ぐるなび</a:t>
            </a:r>
            <a:r>
              <a:rPr lang="en-US" altLang="ja-JP" sz="2000" dirty="0">
                <a:latin typeface="Meiryo UI" panose="020B0604030504040204" pitchFamily="50" charset="-128"/>
                <a:ea typeface="Meiryo UI" panose="020B0604030504040204" pitchFamily="50" charset="-128"/>
                <a:cs typeface="メイリオ" panose="020B0604030504040204" pitchFamily="50" charset="-128"/>
              </a:rPr>
              <a:t>PRO </a:t>
            </a:r>
            <a:r>
              <a:rPr lang="ja-JP" altLang="en-US" sz="2000" dirty="0">
                <a:latin typeface="Meiryo UI" panose="020B0604030504040204" pitchFamily="50" charset="-128"/>
                <a:ea typeface="Meiryo UI" panose="020B0604030504040204" pitchFamily="50" charset="-128"/>
                <a:cs typeface="メイリオ" panose="020B0604030504040204" pitchFamily="50" charset="-128"/>
              </a:rPr>
              <a:t>飲食店物件探し」</a:t>
            </a: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2032" y="1846359"/>
            <a:ext cx="5345723" cy="4796163"/>
          </a:xfrm>
          <a:prstGeom prst="rect">
            <a:avLst/>
          </a:prstGeom>
        </p:spPr>
      </p:pic>
      <p:pic>
        <p:nvPicPr>
          <p:cNvPr id="2050" name="Picture 2" descr="ぐるなびPR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20454" y="147369"/>
            <a:ext cx="1447800" cy="247650"/>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pPr algn="r" latinLnBrk="1"/>
            <a:fld id="{2D445476-B57F-464F-8319-C26E69740EC0}" type="slidenum">
              <a:rPr lang="en-US" altLang="ja-JP" smtClean="0"/>
              <a:pPr algn="r" latinLnBrk="1"/>
              <a:t>9</a:t>
            </a:fld>
            <a:endParaRPr lang="ja-JP" altLang="en-US"/>
          </a:p>
        </p:txBody>
      </p:sp>
    </p:spTree>
    <p:extLst>
      <p:ext uri="{BB962C8B-B14F-4D97-AF65-F5344CB8AC3E}">
        <p14:creationId xmlns:p14="http://schemas.microsoft.com/office/powerpoint/2010/main" val="285993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996354" y="1849297"/>
            <a:ext cx="3683978" cy="4793225"/>
          </a:xfrm>
          <a:prstGeom prst="rect">
            <a:avLst/>
          </a:prstGeom>
          <a:noFill/>
          <a:ln>
            <a:solidFill>
              <a:schemeClr val="tx1"/>
            </a:solidFill>
          </a:ln>
        </p:spPr>
        <p:txBody>
          <a:bodyPr wrap="square" rtlCol="0">
            <a:noAutofit/>
          </a:bodyPr>
          <a:lstStyle/>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提供者：東京メトロ・株式会社ぐるなび</a:t>
            </a: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利用者数：約</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500</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使用データセット：</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メイリオ" panose="020B0604030504040204" pitchFamily="50" charset="-128"/>
              </a:rPr>
              <a:t>観光施設一覧</a:t>
            </a: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メイリオ" panose="020B0604030504040204" pitchFamily="50" charset="-128"/>
              </a:rPr>
              <a:t>イベント一覧</a:t>
            </a:r>
            <a:endParaRPr lang="en-US" altLang="ja-JP" sz="1600" b="1" u="sng"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メイリオ" panose="020B0604030504040204" pitchFamily="50" charset="-128"/>
              </a:rPr>
              <a:t>子育て施設一覧</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メイリオ" panose="020B0604030504040204" pitchFamily="50" charset="-128"/>
              </a:rPr>
              <a:t>公衆トイレ一覧</a:t>
            </a:r>
            <a:endParaRPr lang="en-US" altLang="ja-JP" sz="1600" b="1"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a:t>
            </a:r>
            <a:br>
              <a:rPr lang="zh-TW" altLang="en-US" sz="1600" dirty="0">
                <a:latin typeface="Meiryo UI" panose="020B0604030504040204" pitchFamily="50" charset="-128"/>
                <a:ea typeface="Meiryo UI" panose="020B0604030504040204" pitchFamily="50" charset="-128"/>
                <a:cs typeface="メイリオ" panose="020B0604030504040204" pitchFamily="50" charset="-128"/>
              </a:rPr>
            </a:b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コメント：</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シーンによっておでかけスタイルを提案しているレッツエンジョイ東京では、特に「子どもと一緒に楽しむ」という切り口で、小さなお子様を連れた家族のおでかけを応援しています。</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おでかけ先までの道のりに公衆トイレやひと休みできる公園などの情報をわかりやすく表示することで、家族のおでかけをサポートすることができます。</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角丸四角形 7"/>
          <p:cNvSpPr/>
          <p:nvPr/>
        </p:nvSpPr>
        <p:spPr>
          <a:xfrm>
            <a:off x="322222" y="743391"/>
            <a:ext cx="9311176" cy="8784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編集部とキュレーターを中心に、今都内で話題のお店やイベント情報をイチ早くご提案します。東京・神奈川・千葉・埼玉のイベント・おでかけ先を見つけたいならレッツエンジョイ東京にお任せ。東京メトロとぐるなびの共同運営サイトです。</a:t>
            </a:r>
          </a:p>
        </p:txBody>
      </p:sp>
      <p:sp>
        <p:nvSpPr>
          <p:cNvPr id="2" name="タイトル 1"/>
          <p:cNvSpPr>
            <a:spLocks noGrp="1"/>
          </p:cNvSpPr>
          <p:nvPr>
            <p:ph type="title"/>
          </p:nvPr>
        </p:nvSpPr>
        <p:spPr/>
        <p:txBody>
          <a:bodyPr>
            <a:noAutofit/>
          </a:bodyPr>
          <a:lstStyle/>
          <a:p>
            <a:r>
              <a:rPr lang="ja-JP" altLang="en-US" sz="2000" dirty="0">
                <a:latin typeface="Meiryo UI" panose="020B0604030504040204" pitchFamily="50" charset="-128"/>
                <a:ea typeface="Meiryo UI" panose="020B0604030504040204" pitchFamily="50" charset="-128"/>
                <a:cs typeface="メイリオ" panose="020B0604030504040204" pitchFamily="50" charset="-128"/>
              </a:rPr>
              <a:t>「レッツエンジョイ東京」</a:t>
            </a:r>
          </a:p>
        </p:txBody>
      </p:sp>
      <p:pic>
        <p:nvPicPr>
          <p:cNvPr id="3" name="図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48476" y="14902"/>
            <a:ext cx="1228571" cy="466667"/>
          </a:xfrm>
          <a:prstGeom prst="rect">
            <a:avLst/>
          </a:prstGeom>
        </p:spPr>
      </p:pic>
      <p:pic>
        <p:nvPicPr>
          <p:cNvPr id="13" name="図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448" y="2126296"/>
            <a:ext cx="4179209" cy="3641615"/>
          </a:xfrm>
          <a:prstGeom prst="rect">
            <a:avLst/>
          </a:prstGeom>
          <a:ln>
            <a:solidFill>
              <a:schemeClr val="bg1">
                <a:lumMod val="75000"/>
              </a:schemeClr>
            </a:solidFill>
          </a:ln>
        </p:spPr>
      </p:pic>
      <p:grpSp>
        <p:nvGrpSpPr>
          <p:cNvPr id="11" name="グループ化 10"/>
          <p:cNvGrpSpPr/>
          <p:nvPr/>
        </p:nvGrpSpPr>
        <p:grpSpPr>
          <a:xfrm>
            <a:off x="3191609" y="2511661"/>
            <a:ext cx="2945422" cy="4346339"/>
            <a:chOff x="193432" y="1849297"/>
            <a:chExt cx="3211877" cy="4543324"/>
          </a:xfrm>
        </p:grpSpPr>
        <p:pic>
          <p:nvPicPr>
            <p:cNvPr id="3074" name="Picture 2" descr="「スマートフォン」の画像検索結果"/>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432" y="1849297"/>
              <a:ext cx="3211877" cy="4543324"/>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4036" y="2505667"/>
              <a:ext cx="1860372" cy="3279671"/>
            </a:xfrm>
            <a:prstGeom prst="rect">
              <a:avLst/>
            </a:prstGeom>
          </p:spPr>
        </p:pic>
      </p:grpSp>
      <p:sp>
        <p:nvSpPr>
          <p:cNvPr id="15" name="テキスト ボックス 14"/>
          <p:cNvSpPr txBox="1"/>
          <p:nvPr/>
        </p:nvSpPr>
        <p:spPr>
          <a:xfrm>
            <a:off x="299818" y="1877037"/>
            <a:ext cx="1037492"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cs typeface="メイリオ" panose="020B0604030504040204" pitchFamily="50" charset="-128"/>
              </a:rPr>
              <a:t>PC</a:t>
            </a:r>
            <a:r>
              <a:rPr kumimoji="1" lang="ja-JP" altLang="en-US" sz="1200" b="1" dirty="0">
                <a:latin typeface="Meiryo UI" panose="020B0604030504040204" pitchFamily="50" charset="-128"/>
                <a:ea typeface="Meiryo UI" panose="020B0604030504040204" pitchFamily="50" charset="-128"/>
                <a:cs typeface="メイリオ" panose="020B0604030504040204" pitchFamily="50" charset="-128"/>
              </a:rPr>
              <a:t>版</a:t>
            </a:r>
          </a:p>
        </p:txBody>
      </p:sp>
      <p:sp>
        <p:nvSpPr>
          <p:cNvPr id="17" name="テキスト ボックス 16"/>
          <p:cNvSpPr txBox="1"/>
          <p:nvPr/>
        </p:nvSpPr>
        <p:spPr>
          <a:xfrm>
            <a:off x="4884238" y="2511661"/>
            <a:ext cx="1037492"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スマホ</a:t>
            </a:r>
            <a:r>
              <a:rPr kumimoji="1" lang="ja-JP" altLang="en-US" sz="1200" b="1" dirty="0">
                <a:latin typeface="Meiryo UI" panose="020B0604030504040204" pitchFamily="50" charset="-128"/>
                <a:ea typeface="Meiryo UI" panose="020B0604030504040204" pitchFamily="50" charset="-128"/>
                <a:cs typeface="メイリオ" panose="020B0604030504040204" pitchFamily="50" charset="-128"/>
              </a:rPr>
              <a:t>版</a:t>
            </a:r>
          </a:p>
        </p:txBody>
      </p:sp>
      <p:sp>
        <p:nvSpPr>
          <p:cNvPr id="4" name="スライド番号プレースホルダー 3"/>
          <p:cNvSpPr>
            <a:spLocks noGrp="1"/>
          </p:cNvSpPr>
          <p:nvPr>
            <p:ph type="sldNum" sz="quarter" idx="12"/>
          </p:nvPr>
        </p:nvSpPr>
        <p:spPr/>
        <p:txBody>
          <a:bodyPr/>
          <a:lstStyle/>
          <a:p>
            <a:pPr algn="r" latinLnBrk="1"/>
            <a:fld id="{2D445476-B57F-464F-8319-C26E69740EC0}" type="slidenum">
              <a:rPr lang="en-US" altLang="ja-JP" smtClean="0"/>
              <a:pPr algn="r" latinLnBrk="1"/>
              <a:t>10</a:t>
            </a:fld>
            <a:endParaRPr lang="ja-JP" altLang="en-US"/>
          </a:p>
        </p:txBody>
      </p:sp>
    </p:spTree>
    <p:extLst>
      <p:ext uri="{BB962C8B-B14F-4D97-AF65-F5344CB8AC3E}">
        <p14:creationId xmlns:p14="http://schemas.microsoft.com/office/powerpoint/2010/main" val="560826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567531" y="2051935"/>
            <a:ext cx="3030967" cy="4539934"/>
          </a:xfrm>
          <a:prstGeom prst="rect">
            <a:avLst/>
          </a:prstGeom>
          <a:noFill/>
          <a:ln>
            <a:solidFill>
              <a:schemeClr val="tx1"/>
            </a:solidFill>
          </a:ln>
        </p:spPr>
        <p:txBody>
          <a:bodyPr wrap="square" rtlCol="0">
            <a:no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提供者：ジョルダン株式会社</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ダウンロード数：</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使用データセット：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観光施設一覧</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イベント一覧</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公共施設一覧</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標準的なバス情報フォーマット</a:t>
            </a:r>
          </a:p>
          <a:p>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コメント：</a:t>
            </a:r>
          </a:p>
          <a:p>
            <a:pPr marL="177800">
              <a:tabLst>
                <a:tab pos="95250"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フォーマットがバラバラで、収集後の取り込みや調整に大きな手間、労力が必要となっている各種データを、各自治体が標準フォーマットでオープンデータとして公開していただけるのであれば大変ありがたいです。</a:t>
            </a:r>
          </a:p>
        </p:txBody>
      </p:sp>
      <p:sp>
        <p:nvSpPr>
          <p:cNvPr id="6" name="角丸四角形 5"/>
          <p:cNvSpPr/>
          <p:nvPr/>
        </p:nvSpPr>
        <p:spPr>
          <a:xfrm>
            <a:off x="488916" y="715238"/>
            <a:ext cx="9075758" cy="11704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電車やバスなどの公共交通と徒歩ルートで、目的地までの「行き方を案内する」サービスです。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徒歩ルートは地図・文字・音声を使ってナビゲーションします。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現在地周辺の観光スポット・飲食店・行政施設などを地図上で検索も行えます。</a:t>
            </a:r>
          </a:p>
        </p:txBody>
      </p:sp>
      <p:pic>
        <p:nvPicPr>
          <p:cNvPr id="8" name="図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4840" y="4431443"/>
            <a:ext cx="1440000" cy="2268001"/>
          </a:xfrm>
          <a:prstGeom prst="rect">
            <a:avLst/>
          </a:prstGeom>
          <a:ln w="3175">
            <a:solidFill>
              <a:schemeClr val="tx1"/>
            </a:solidFill>
          </a:ln>
        </p:spPr>
      </p:pic>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1733" y="4431443"/>
            <a:ext cx="1440000" cy="2268001"/>
          </a:xfrm>
          <a:prstGeom prst="rect">
            <a:avLst/>
          </a:prstGeom>
          <a:ln w="3175">
            <a:solidFill>
              <a:schemeClr val="tx1"/>
            </a:solidFill>
          </a:ln>
        </p:spPr>
      </p:pic>
      <p:pic>
        <p:nvPicPr>
          <p:cNvPr id="10" name="図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1164" y="4431444"/>
            <a:ext cx="1440000" cy="2268001"/>
          </a:xfrm>
          <a:prstGeom prst="rect">
            <a:avLst/>
          </a:prstGeom>
          <a:ln w="3175">
            <a:solidFill>
              <a:schemeClr val="tx1"/>
            </a:solidFill>
          </a:ln>
        </p:spPr>
      </p:pic>
      <p:pic>
        <p:nvPicPr>
          <p:cNvPr id="11" name="図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53335" y="2012118"/>
            <a:ext cx="1440000" cy="2268000"/>
          </a:xfrm>
          <a:prstGeom prst="rect">
            <a:avLst/>
          </a:prstGeom>
          <a:ln w="3175">
            <a:solidFill>
              <a:schemeClr val="tx1"/>
            </a:solidFill>
          </a:ln>
        </p:spPr>
      </p:pic>
      <p:pic>
        <p:nvPicPr>
          <p:cNvPr id="12" name="図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7011" y="2012118"/>
            <a:ext cx="1440000" cy="2268000"/>
          </a:xfrm>
          <a:prstGeom prst="rect">
            <a:avLst/>
          </a:prstGeom>
          <a:ln w="3175">
            <a:solidFill>
              <a:schemeClr val="tx1"/>
            </a:solidFill>
          </a:ln>
        </p:spPr>
      </p:pic>
      <p:pic>
        <p:nvPicPr>
          <p:cNvPr id="13" name="図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76897" y="2012118"/>
            <a:ext cx="1440000" cy="2268000"/>
          </a:xfrm>
          <a:prstGeom prst="rect">
            <a:avLst/>
          </a:prstGeom>
          <a:ln w="3175">
            <a:solidFill>
              <a:schemeClr val="tx1"/>
            </a:solidFill>
          </a:ln>
        </p:spPr>
      </p:pic>
      <p:sp>
        <p:nvSpPr>
          <p:cNvPr id="2" name="スライド番号プレースホルダー 1"/>
          <p:cNvSpPr>
            <a:spLocks noGrp="1"/>
          </p:cNvSpPr>
          <p:nvPr>
            <p:ph type="sldNum" sz="quarter" idx="12"/>
          </p:nvPr>
        </p:nvSpPr>
        <p:spPr/>
        <p:txBody>
          <a:bodyPr/>
          <a:lstStyle/>
          <a:p>
            <a:pPr algn="r" latinLnBrk="1"/>
            <a:fld id="{2D445476-B57F-464F-8319-C26E69740EC0}" type="slidenum">
              <a:rPr lang="en-US" altLang="ja-JP" smtClean="0"/>
              <a:pPr algn="r" latinLnBrk="1"/>
              <a:t>11</a:t>
            </a:fld>
            <a:endParaRPr lang="ja-JP" altLang="en-US"/>
          </a:p>
        </p:txBody>
      </p:sp>
      <p:sp>
        <p:nvSpPr>
          <p:cNvPr id="3" name="タイトル 2"/>
          <p:cNvSpPr>
            <a:spLocks noGrp="1"/>
          </p:cNvSpPr>
          <p:nvPr>
            <p:ph type="title"/>
          </p:nvPr>
        </p:nvSpPr>
        <p:spPr/>
        <p:txBody>
          <a:bodyPr/>
          <a:lstStyle/>
          <a:p>
            <a:r>
              <a:rPr lang="ja-JP" altLang="ja-JP" sz="20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乗換案内シリーズ「行き方案内」</a:t>
            </a:r>
            <a:r>
              <a:rPr lang="ja-JP" altLang="en-US" dirty="0">
                <a:solidFill>
                  <a:srgbClr val="000000"/>
                </a:solidFill>
                <a:cs typeface="Meiryo UI" panose="020B0604030504040204" pitchFamily="50" charset="-128"/>
              </a:rPr>
              <a:t>　アプリ</a:t>
            </a:r>
            <a:endParaRPr kumimoji="1" lang="ja-JP" altLang="en-US" dirty="0"/>
          </a:p>
        </p:txBody>
      </p:sp>
    </p:spTree>
    <p:extLst>
      <p:ext uri="{BB962C8B-B14F-4D97-AF65-F5344CB8AC3E}">
        <p14:creationId xmlns:p14="http://schemas.microsoft.com/office/powerpoint/2010/main" val="875022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917351" y="1684278"/>
            <a:ext cx="3918627" cy="5112000"/>
          </a:xfrm>
          <a:prstGeom prst="rect">
            <a:avLst/>
          </a:prstGeom>
          <a:noFill/>
          <a:ln>
            <a:solidFill>
              <a:schemeClr val="tx1"/>
            </a:solidFill>
          </a:ln>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会社名：株式会社リクルート住まいカンパニー</a:t>
            </a: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アクセス数：</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3000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PV/</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2100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UU/</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データセット名：</a:t>
            </a: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子育て施設一覧</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医療機関一覧</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コメント：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・引っ越すかどうかの判断材料として知りたい街情報がオープンデータ化されていない。情報収集と更新業務に多大なコストと手間がかかるため、このサイトを維持するのは簡単ではない。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社内外のワークショップで出た欲しい情報とは、保育園・小学校数、小児科情報、生活利便施設（コンビニ・スーパー）、新規入園決定率、学童保育決定率、認可保育園の保育料、私国立中学進学率、女性の就業率、学力テスト平均点、医療費の補助、住宅購入補助支援制度など。</a:t>
            </a:r>
          </a:p>
        </p:txBody>
      </p:sp>
      <p:sp>
        <p:nvSpPr>
          <p:cNvPr id="6" name="角丸四角形 5"/>
          <p:cNvSpPr/>
          <p:nvPr/>
        </p:nvSpPr>
        <p:spPr>
          <a:xfrm>
            <a:off x="327552" y="658219"/>
            <a:ext cx="9075758" cy="952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いのポータルサイト内に設置された自治体情報の集積コーナー。自分にあった街を探す際、気に入った物件の周辺環境を確認するためのサイト。全国一律で比較的簡易に収集できる情報をベースに、保育教育系は「保育園を考える親の会」より情報購入して掲載している。</a:t>
            </a:r>
          </a:p>
        </p:txBody>
      </p:sp>
      <p:sp>
        <p:nvSpPr>
          <p:cNvPr id="7" name="タイトル 1"/>
          <p:cNvSpPr txBox="1">
            <a:spLocks/>
          </p:cNvSpPr>
          <p:nvPr/>
        </p:nvSpPr>
        <p:spPr bwMode="auto">
          <a:xfrm>
            <a:off x="1296969" y="57607"/>
            <a:ext cx="7429500" cy="35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4" rIns="91406" bIns="45704" numCol="1" anchor="ctr" anchorCtr="0" compatLnSpc="1">
            <a:prstTxWarp prst="textNoShape">
              <a:avLst/>
            </a:prstTxWarp>
            <a:noAutofit/>
          </a:bodyPr>
          <a:lstStyle>
            <a:lvl1pPr algn="ctr" rtl="0" eaLnBrk="1" fontAlgn="base" hangingPunct="1">
              <a:spcBef>
                <a:spcPct val="0"/>
              </a:spcBef>
              <a:spcAft>
                <a:spcPct val="0"/>
              </a:spcAft>
              <a:defRPr kumimoji="1" sz="2954" kern="1200">
                <a:solidFill>
                  <a:schemeClr val="tx1"/>
                </a:solidFill>
                <a:latin typeface="+mj-lt"/>
                <a:ea typeface="+mj-ea"/>
                <a:cs typeface="+mj-cs"/>
              </a:defRPr>
            </a:lvl1pPr>
            <a:lvl2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062">
                <a:solidFill>
                  <a:schemeClr val="tx1"/>
                </a:solidFill>
                <a:latin typeface="Calibri" pitchFamily="34" charset="0"/>
                <a:ea typeface="ＭＳ Ｐゴシック" charset="-128"/>
              </a:defRPr>
            </a:lvl5pPr>
            <a:lvl6pPr marL="421884" algn="ctr" rtl="0" eaLnBrk="1" fontAlgn="base" hangingPunct="1">
              <a:spcBef>
                <a:spcPct val="0"/>
              </a:spcBef>
              <a:spcAft>
                <a:spcPct val="0"/>
              </a:spcAft>
              <a:defRPr kumimoji="1" sz="4062">
                <a:solidFill>
                  <a:schemeClr val="tx1"/>
                </a:solidFill>
                <a:latin typeface="Calibri" pitchFamily="34" charset="0"/>
                <a:ea typeface="ＭＳ Ｐゴシック" charset="-128"/>
              </a:defRPr>
            </a:lvl6pPr>
            <a:lvl7pPr marL="843772" algn="ctr" rtl="0" eaLnBrk="1" fontAlgn="base" hangingPunct="1">
              <a:spcBef>
                <a:spcPct val="0"/>
              </a:spcBef>
              <a:spcAft>
                <a:spcPct val="0"/>
              </a:spcAft>
              <a:defRPr kumimoji="1" sz="4062">
                <a:solidFill>
                  <a:schemeClr val="tx1"/>
                </a:solidFill>
                <a:latin typeface="Calibri" pitchFamily="34" charset="0"/>
                <a:ea typeface="ＭＳ Ｐゴシック" charset="-128"/>
              </a:defRPr>
            </a:lvl7pPr>
            <a:lvl8pPr marL="1265656" algn="ctr" rtl="0" eaLnBrk="1" fontAlgn="base" hangingPunct="1">
              <a:spcBef>
                <a:spcPct val="0"/>
              </a:spcBef>
              <a:spcAft>
                <a:spcPct val="0"/>
              </a:spcAft>
              <a:defRPr kumimoji="1" sz="4062">
                <a:solidFill>
                  <a:schemeClr val="tx1"/>
                </a:solidFill>
                <a:latin typeface="Calibri" pitchFamily="34" charset="0"/>
                <a:ea typeface="ＭＳ Ｐゴシック" charset="-128"/>
              </a:defRPr>
            </a:lvl8pPr>
            <a:lvl9pPr marL="1687542" algn="ctr" rtl="0" eaLnBrk="1" fontAlgn="base" hangingPunct="1">
              <a:spcBef>
                <a:spcPct val="0"/>
              </a:spcBef>
              <a:spcAft>
                <a:spcPct val="0"/>
              </a:spcAft>
              <a:defRPr kumimoji="1" sz="4062">
                <a:solidFill>
                  <a:schemeClr val="tx1"/>
                </a:solidFill>
                <a:latin typeface="Calibri" pitchFamily="34" charset="0"/>
                <a:ea typeface="ＭＳ Ｐゴシック" charset="-128"/>
              </a:defRPr>
            </a:lvl9pPr>
          </a:lstStyle>
          <a:p>
            <a:pPr defTabSz="914400"/>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p>
        </p:txBody>
      </p:sp>
      <p:pic>
        <p:nvPicPr>
          <p:cNvPr id="8" name="図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941" y="1851705"/>
            <a:ext cx="2521189" cy="2530824"/>
          </a:xfrm>
          <a:prstGeom prst="rect">
            <a:avLst/>
          </a:prstGeom>
        </p:spPr>
      </p:pic>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2018" y="1851705"/>
            <a:ext cx="3027445" cy="2440208"/>
          </a:xfrm>
          <a:prstGeom prst="rect">
            <a:avLst/>
          </a:prstGeom>
        </p:spPr>
      </p:pic>
      <p:sp>
        <p:nvSpPr>
          <p:cNvPr id="10" name="角丸四角形 9"/>
          <p:cNvSpPr/>
          <p:nvPr/>
        </p:nvSpPr>
        <p:spPr>
          <a:xfrm>
            <a:off x="4843844" y="2817340"/>
            <a:ext cx="395416" cy="1894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635206" y="3291016"/>
            <a:ext cx="341871" cy="1441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a:stCxn id="10" idx="2"/>
          </p:cNvCxnSpPr>
          <p:nvPr/>
        </p:nvCxnSpPr>
        <p:spPr>
          <a:xfrm flipH="1">
            <a:off x="1806141" y="3006810"/>
            <a:ext cx="3235411" cy="16022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11" idx="2"/>
            <a:endCxn id="14" idx="0"/>
          </p:cNvCxnSpPr>
          <p:nvPr/>
        </p:nvCxnSpPr>
        <p:spPr>
          <a:xfrm flipH="1">
            <a:off x="1582856" y="3435177"/>
            <a:ext cx="223286" cy="11738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8" y="4609057"/>
            <a:ext cx="2971935" cy="2137122"/>
          </a:xfrm>
          <a:prstGeom prst="rect">
            <a:avLst/>
          </a:prstGeom>
        </p:spPr>
      </p:pic>
      <p:sp>
        <p:nvSpPr>
          <p:cNvPr id="15" name="角丸四角形 14"/>
          <p:cNvSpPr/>
          <p:nvPr/>
        </p:nvSpPr>
        <p:spPr>
          <a:xfrm>
            <a:off x="1977077" y="4609057"/>
            <a:ext cx="1091746" cy="35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a:off x="3068823" y="4798527"/>
            <a:ext cx="35051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図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19342" y="4565371"/>
            <a:ext cx="2371855" cy="787612"/>
          </a:xfrm>
          <a:prstGeom prst="rect">
            <a:avLst/>
          </a:prstGeom>
        </p:spPr>
      </p:pic>
      <p:pic>
        <p:nvPicPr>
          <p:cNvPr id="18" name="図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8894" y="5396620"/>
            <a:ext cx="2332303" cy="735084"/>
          </a:xfrm>
          <a:prstGeom prst="rect">
            <a:avLst/>
          </a:prstGeom>
        </p:spPr>
      </p:pic>
      <p:pic>
        <p:nvPicPr>
          <p:cNvPr id="19" name="図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26967" y="6156465"/>
            <a:ext cx="2039854" cy="652107"/>
          </a:xfrm>
          <a:prstGeom prst="rect">
            <a:avLst/>
          </a:prstGeom>
        </p:spPr>
      </p:pic>
      <p:sp>
        <p:nvSpPr>
          <p:cNvPr id="2" name="スライド番号プレースホルダー 1"/>
          <p:cNvSpPr>
            <a:spLocks noGrp="1"/>
          </p:cNvSpPr>
          <p:nvPr>
            <p:ph type="sldNum" sz="quarter" idx="12"/>
          </p:nvPr>
        </p:nvSpPr>
        <p:spPr/>
        <p:txBody>
          <a:bodyPr/>
          <a:lstStyle/>
          <a:p>
            <a:pPr algn="r" latinLnBrk="1"/>
            <a:fld id="{2D445476-B57F-464F-8319-C26E69740EC0}" type="slidenum">
              <a:rPr lang="en-US" altLang="ja-JP" smtClean="0"/>
              <a:pPr algn="r" latinLnBrk="1"/>
              <a:t>12</a:t>
            </a:fld>
            <a:endParaRPr lang="ja-JP" altLang="en-US"/>
          </a:p>
        </p:txBody>
      </p:sp>
      <p:sp>
        <p:nvSpPr>
          <p:cNvPr id="3" name="タイトル 2"/>
          <p:cNvSpPr>
            <a:spLocks noGrp="1"/>
          </p:cNvSpPr>
          <p:nvPr>
            <p:ph type="title"/>
          </p:nvPr>
        </p:nvSpPr>
        <p:spPr/>
        <p:txBody>
          <a:bodyPr/>
          <a:lstStyle/>
          <a:p>
            <a:pPr rtl="0" eaLnBrk="1" latinLnBrk="0" hangingPunct="1"/>
            <a:r>
              <a:rPr lang="ja-JP" altLang="ja-JP" sz="20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SUUMO</a:t>
            </a:r>
            <a:r>
              <a:rPr lang="ja-JP" altLang="ja-JP" sz="20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みんなの街　サイト」</a:t>
            </a:r>
            <a:endParaRPr kumimoji="1" lang="ja-JP" altLang="en-US" dirty="0"/>
          </a:p>
        </p:txBody>
      </p:sp>
    </p:spTree>
    <p:extLst>
      <p:ext uri="{BB962C8B-B14F-4D97-AF65-F5344CB8AC3E}">
        <p14:creationId xmlns:p14="http://schemas.microsoft.com/office/powerpoint/2010/main" val="184162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テキスト ボックス 91"/>
          <p:cNvSpPr txBox="1"/>
          <p:nvPr/>
        </p:nvSpPr>
        <p:spPr>
          <a:xfrm>
            <a:off x="5996354" y="1849297"/>
            <a:ext cx="3683978" cy="4793225"/>
          </a:xfrm>
          <a:prstGeom prst="rect">
            <a:avLst/>
          </a:prstGeom>
          <a:noFill/>
          <a:ln>
            <a:solidFill>
              <a:schemeClr val="tx1"/>
            </a:solidFill>
          </a:ln>
        </p:spPr>
        <p:txBody>
          <a:bodyPr wrap="square" rtlCol="0">
            <a:noAutofit/>
          </a:bodyPr>
          <a:lstStyle/>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提供者：株式会社ぐるなび</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ユニークユーザ数：</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6,100</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会員数：</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1,677</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使用データセット：</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メイリオ" panose="020B0604030504040204" pitchFamily="50" charset="-128"/>
              </a:rPr>
              <a:t>食品等営業許可・届出一覧</a:t>
            </a:r>
            <a:endParaRPr lang="en-US" altLang="ja-JP" sz="1600" b="1" u="sng"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a:t>
            </a:r>
            <a:br>
              <a:rPr lang="zh-TW" altLang="en-US" sz="1600" dirty="0">
                <a:latin typeface="Meiryo UI" panose="020B0604030504040204" pitchFamily="50" charset="-128"/>
                <a:ea typeface="Meiryo UI" panose="020B0604030504040204" pitchFamily="50" charset="-128"/>
                <a:cs typeface="メイリオ" panose="020B0604030504040204" pitchFamily="50" charset="-128"/>
              </a:rPr>
            </a:b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コメント：</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全国</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50</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万店超の飲食店情報を掲載しておりますが、加盟店以外の情報は社員が調査をしたり、他社から情報提供を受けたり、といった形で整備をしております。</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公的で標準化された営業情報のデータを全国から定期的且つ網羅的に得ることができれば、利用する方々への「詳細・正確・最新」の情報提供の後押しとなり、また小規模店舗の情報展開促進にも繋がります。</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角丸四角形 7"/>
          <p:cNvSpPr/>
          <p:nvPr/>
        </p:nvSpPr>
        <p:spPr>
          <a:xfrm>
            <a:off x="193431" y="730512"/>
            <a:ext cx="9574823" cy="952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飲食店に関する様々な情報を提供するサービスです。</a:t>
            </a:r>
            <a:endParaRPr lang="en-US" altLang="ja-JP"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地名、最寄り駅、料理ジャンル、予算などからご希望の飲食店を検索でき、予約も可能です。</a:t>
            </a:r>
            <a:endParaRPr lang="en-US" altLang="ja-JP"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訪日外国人向けの外国語版サイトもございます。「詳細・正確・最新」の情報提供を心掛けております。</a:t>
            </a:r>
          </a:p>
        </p:txBody>
      </p:sp>
      <p:sp>
        <p:nvSpPr>
          <p:cNvPr id="2" name="タイトル 1"/>
          <p:cNvSpPr>
            <a:spLocks noGrp="1"/>
          </p:cNvSpPr>
          <p:nvPr>
            <p:ph type="title"/>
          </p:nvPr>
        </p:nvSpPr>
        <p:spPr/>
        <p:txBody>
          <a:bodyPr>
            <a:no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メイリオ" panose="020B0604030504040204" pitchFamily="50" charset="-128"/>
              </a:rPr>
              <a:t>ぐるなび</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 name="スライド番号プレースホルダー 2"/>
          <p:cNvSpPr>
            <a:spLocks noGrp="1"/>
          </p:cNvSpPr>
          <p:nvPr>
            <p:ph type="sldNum" sz="quarter" idx="12"/>
          </p:nvPr>
        </p:nvSpPr>
        <p:spPr/>
        <p:txBody>
          <a:bodyPr/>
          <a:lstStyle/>
          <a:p>
            <a:pPr algn="r" latinLnBrk="1"/>
            <a:fld id="{2D445476-B57F-464F-8319-C26E69740EC0}" type="slidenum">
              <a:rPr lang="en-US" altLang="ja-JP" smtClean="0"/>
              <a:pPr algn="r" latinLnBrk="1"/>
              <a:t>13</a:t>
            </a:fld>
            <a:endParaRPr lang="ja-JP" altLang="en-US"/>
          </a:p>
        </p:txBody>
      </p:sp>
      <p:pic>
        <p:nvPicPr>
          <p:cNvPr id="6" name="図 5">
            <a:extLst>
              <a:ext uri="{FF2B5EF4-FFF2-40B4-BE49-F238E27FC236}">
                <a16:creationId xmlns:a16="http://schemas.microsoft.com/office/drawing/2014/main" id="{D9F95455-C2D5-4796-A74E-B923C33AA6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7916" y="41248"/>
            <a:ext cx="1841989" cy="455901"/>
          </a:xfrm>
          <a:prstGeom prst="rect">
            <a:avLst/>
          </a:prstGeom>
        </p:spPr>
      </p:pic>
      <p:pic>
        <p:nvPicPr>
          <p:cNvPr id="11" name="図 10">
            <a:extLst>
              <a:ext uri="{FF2B5EF4-FFF2-40B4-BE49-F238E27FC236}">
                <a16:creationId xmlns:a16="http://schemas.microsoft.com/office/drawing/2014/main" id="{9C89D97B-F6D1-4048-84CF-1BBBF190DC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343" y="1795639"/>
            <a:ext cx="3690257" cy="2335167"/>
          </a:xfrm>
          <a:prstGeom prst="rect">
            <a:avLst/>
          </a:prstGeom>
        </p:spPr>
      </p:pic>
      <p:pic>
        <p:nvPicPr>
          <p:cNvPr id="13" name="図 12">
            <a:extLst>
              <a:ext uri="{FF2B5EF4-FFF2-40B4-BE49-F238E27FC236}">
                <a16:creationId xmlns:a16="http://schemas.microsoft.com/office/drawing/2014/main" id="{80F2F73A-ED0E-4E6D-883A-49F6CE4836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3581" y="3446894"/>
            <a:ext cx="3743896" cy="3004457"/>
          </a:xfrm>
          <a:prstGeom prst="rect">
            <a:avLst/>
          </a:prstGeom>
        </p:spPr>
      </p:pic>
      <p:pic>
        <p:nvPicPr>
          <p:cNvPr id="5" name="図 4">
            <a:extLst>
              <a:ext uri="{FF2B5EF4-FFF2-40B4-BE49-F238E27FC236}">
                <a16:creationId xmlns:a16="http://schemas.microsoft.com/office/drawing/2014/main" id="{347823AF-DADA-4E64-A78A-E6D6FFF339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62926" y="2320599"/>
            <a:ext cx="1529456" cy="3097042"/>
          </a:xfrm>
          <a:prstGeom prst="rect">
            <a:avLst/>
          </a:prstGeom>
        </p:spPr>
      </p:pic>
      <p:pic>
        <p:nvPicPr>
          <p:cNvPr id="9" name="図 8">
            <a:extLst>
              <a:ext uri="{FF2B5EF4-FFF2-40B4-BE49-F238E27FC236}">
                <a16:creationId xmlns:a16="http://schemas.microsoft.com/office/drawing/2014/main" id="{00939CB9-79CE-4C57-8563-4473F1A98D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33162" y="1933354"/>
            <a:ext cx="1570300" cy="3061038"/>
          </a:xfrm>
          <a:prstGeom prst="rect">
            <a:avLst/>
          </a:prstGeom>
        </p:spPr>
      </p:pic>
    </p:spTree>
    <p:extLst>
      <p:ext uri="{BB962C8B-B14F-4D97-AF65-F5344CB8AC3E}">
        <p14:creationId xmlns:p14="http://schemas.microsoft.com/office/powerpoint/2010/main" val="4216045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テキスト ボックス 91"/>
          <p:cNvSpPr txBox="1"/>
          <p:nvPr/>
        </p:nvSpPr>
        <p:spPr>
          <a:xfrm>
            <a:off x="5254873" y="1875832"/>
            <a:ext cx="4494458" cy="4793225"/>
          </a:xfrm>
          <a:prstGeom prst="rect">
            <a:avLst/>
          </a:prstGeom>
          <a:noFill/>
          <a:ln>
            <a:solidFill>
              <a:schemeClr val="tx1"/>
            </a:solidFill>
          </a:ln>
        </p:spPr>
        <p:txBody>
          <a:bodyPr wrap="square" rtlCol="0">
            <a:noAutofit/>
          </a:bodyPr>
          <a:lstStyle/>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提供者：福岡市・</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LINE Fukuoka</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株式会社</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給食の献立情報の登録者数：</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20,634</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人</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アレルギー情報の登録者数：</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2,573</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人（</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）登録対象は福岡市立小学校に通う食物アレルギーをもつ児童（</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2,513</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人）の保護者で、</a:t>
            </a: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推定対象者登録率</a:t>
            </a:r>
            <a:r>
              <a:rPr lang="en-US" altLang="ja-JP" sz="1200" b="1" dirty="0">
                <a:latin typeface="Meiryo UI" panose="020B0604030504040204" pitchFamily="50" charset="-128"/>
                <a:ea typeface="Meiryo UI" panose="020B0604030504040204" pitchFamily="50" charset="-128"/>
                <a:cs typeface="メイリオ" panose="020B0604030504040204" pitchFamily="50" charset="-128"/>
              </a:rPr>
              <a:t>100%</a:t>
            </a: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以上</a:t>
            </a:r>
            <a:endParaRPr lang="en-US" altLang="ja-JP" sz="1200" b="1" dirty="0">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使用データセット：</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メイリオ" panose="020B0604030504040204" pitchFamily="50" charset="-128"/>
              </a:rPr>
              <a:t>小学校の学校給食詳細献立表</a:t>
            </a:r>
            <a:r>
              <a:rPr lang="en-US" altLang="ja-JP" sz="1600" b="1" u="sng"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メイリオ" panose="020B0604030504040204" pitchFamily="50" charset="-128"/>
              </a:rPr>
              <a:t>等</a:t>
            </a:r>
            <a:endParaRPr lang="en-US" altLang="ja-JP" sz="1600" b="1" u="sng"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a:t>
            </a:r>
            <a:br>
              <a:rPr lang="zh-TW" altLang="en-US" sz="1600" dirty="0">
                <a:latin typeface="Meiryo UI" panose="020B0604030504040204" pitchFamily="50" charset="-128"/>
                <a:ea typeface="Meiryo UI" panose="020B0604030504040204" pitchFamily="50" charset="-128"/>
                <a:cs typeface="メイリオ" panose="020B0604030504040204" pitchFamily="50" charset="-128"/>
              </a:rPr>
            </a:b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コメント：「あんしん給食管理」で使用している</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LINE</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のセグメント配信機能は、ソースコードを自治体様向けに無償提供しております。</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無償提供しているソースコードを使用し、給食献立情報データは政府</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CIO</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ポータルにて推奨されているデータセットで作成することで、「あんしん給食管理」の導入がよりスムーズになります。</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50" dirty="0">
                <a:latin typeface="Meiryo UI" panose="020B0604030504040204" pitchFamily="50" charset="-128"/>
                <a:ea typeface="Meiryo UI" panose="020B0604030504040204" pitchFamily="50" charset="-128"/>
                <a:cs typeface="メイリオ" panose="020B0604030504040204" pitchFamily="50" charset="-128"/>
              </a:rPr>
              <a:t>ソースコードの利用希望自治体様は以下の</a:t>
            </a:r>
            <a:r>
              <a:rPr lang="en-US" altLang="ja-JP" sz="1050" dirty="0">
                <a:latin typeface="Meiryo UI" panose="020B0604030504040204" pitchFamily="50" charset="-128"/>
                <a:ea typeface="Meiryo UI" panose="020B0604030504040204" pitchFamily="50" charset="-128"/>
                <a:cs typeface="メイリオ" panose="020B0604030504040204" pitchFamily="50" charset="-128"/>
              </a:rPr>
              <a:t>HP</a:t>
            </a:r>
            <a:r>
              <a:rPr lang="ja-JP" altLang="en-US" sz="1050" dirty="0">
                <a:latin typeface="Meiryo UI" panose="020B0604030504040204" pitchFamily="50" charset="-128"/>
                <a:ea typeface="Meiryo UI" panose="020B0604030504040204" pitchFamily="50" charset="-128"/>
                <a:cs typeface="メイリオ" panose="020B0604030504040204" pitchFamily="50" charset="-128"/>
              </a:rPr>
              <a:t>からお問い合わせください</a:t>
            </a:r>
            <a:endParaRPr lang="en-US" altLang="ja-JP" sz="1050" dirty="0">
              <a:latin typeface="Meiryo UI" panose="020B0604030504040204" pitchFamily="50" charset="-128"/>
              <a:ea typeface="Meiryo UI" panose="020B0604030504040204" pitchFamily="50" charset="-128"/>
              <a:cs typeface="メイリオ" panose="020B0604030504040204" pitchFamily="50" charset="-128"/>
            </a:endParaRPr>
          </a:p>
          <a:p>
            <a:r>
              <a:rPr lang="en-US" altLang="ja-JP" sz="1050" dirty="0">
                <a:latin typeface="Meiryo UI" panose="020B0604030504040204" pitchFamily="50" charset="-128"/>
                <a:ea typeface="Meiryo UI" panose="020B0604030504040204" pitchFamily="50" charset="-128"/>
                <a:cs typeface="メイリオ" panose="020B0604030504040204" pitchFamily="50" charset="-128"/>
              </a:rPr>
              <a:t>LINE SMART CITY </a:t>
            </a:r>
            <a:r>
              <a:rPr lang="en-US" altLang="ja-JP" sz="1050" dirty="0" err="1">
                <a:latin typeface="Meiryo UI" panose="020B0604030504040204" pitchFamily="50" charset="-128"/>
                <a:ea typeface="Meiryo UI" panose="020B0604030504040204" pitchFamily="50" charset="-128"/>
                <a:cs typeface="メイリオ" panose="020B0604030504040204" pitchFamily="50" charset="-128"/>
              </a:rPr>
              <a:t>GovTech</a:t>
            </a:r>
            <a:r>
              <a:rPr lang="ja-JP" altLang="en-US" sz="1050" dirty="0">
                <a:latin typeface="Meiryo UI" panose="020B0604030504040204" pitchFamily="50" charset="-128"/>
                <a:ea typeface="Meiryo UI" panose="020B0604030504040204" pitchFamily="50" charset="-128"/>
                <a:cs typeface="メイリオ" panose="020B0604030504040204" pitchFamily="50" charset="-128"/>
              </a:rPr>
              <a:t>プログラム公式ページ：</a:t>
            </a:r>
            <a:r>
              <a:rPr lang="en-US" altLang="ja-JP" sz="1050" dirty="0">
                <a:latin typeface="Meiryo UI" panose="020B0604030504040204" pitchFamily="50" charset="-128"/>
                <a:ea typeface="Meiryo UI" panose="020B0604030504040204" pitchFamily="50" charset="-128"/>
                <a:cs typeface="メイリオ" panose="020B0604030504040204" pitchFamily="50" charset="-128"/>
              </a:rPr>
              <a:t>https://</a:t>
            </a:r>
            <a:r>
              <a:rPr lang="en-US" altLang="ja-JP" sz="1050" dirty="0" err="1">
                <a:latin typeface="Meiryo UI" panose="020B0604030504040204" pitchFamily="50" charset="-128"/>
                <a:ea typeface="Meiryo UI" panose="020B0604030504040204" pitchFamily="50" charset="-128"/>
                <a:cs typeface="メイリオ" panose="020B0604030504040204" pitchFamily="50" charset="-128"/>
              </a:rPr>
              <a:t>lin.ee</a:t>
            </a:r>
            <a:r>
              <a:rPr lang="en-US" altLang="ja-JP" sz="1050" dirty="0">
                <a:latin typeface="Meiryo UI" panose="020B0604030504040204" pitchFamily="50" charset="-128"/>
                <a:ea typeface="Meiryo UI" panose="020B0604030504040204" pitchFamily="50" charset="-128"/>
                <a:cs typeface="メイリオ" panose="020B0604030504040204" pitchFamily="50" charset="-128"/>
              </a:rPr>
              <a:t>/F0KUCqj/</a:t>
            </a:r>
            <a:r>
              <a:rPr lang="en-US" altLang="ja-JP" sz="1050" dirty="0" err="1">
                <a:latin typeface="Meiryo UI" panose="020B0604030504040204" pitchFamily="50" charset="-128"/>
                <a:ea typeface="Meiryo UI" panose="020B0604030504040204" pitchFamily="50" charset="-128"/>
                <a:cs typeface="メイリオ" panose="020B0604030504040204" pitchFamily="50" charset="-128"/>
              </a:rPr>
              <a:t>prmt</a:t>
            </a:r>
            <a:r>
              <a:rPr lang="en-US" altLang="ja-JP" sz="1050" dirty="0">
                <a:latin typeface="Meiryo UI" panose="020B0604030504040204" pitchFamily="50" charset="-128"/>
                <a:ea typeface="Meiryo UI" panose="020B0604030504040204" pitchFamily="50" charset="-128"/>
                <a:cs typeface="メイリオ" panose="020B0604030504040204" pitchFamily="50" charset="-128"/>
              </a:rPr>
              <a:t>/owned</a:t>
            </a:r>
          </a:p>
          <a:p>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角丸四角形 7"/>
          <p:cNvSpPr/>
          <p:nvPr/>
        </p:nvSpPr>
        <p:spPr>
          <a:xfrm>
            <a:off x="193431" y="730512"/>
            <a:ext cx="9574823" cy="952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タイトル 1"/>
          <p:cNvSpPr>
            <a:spLocks noGrp="1"/>
          </p:cNvSpPr>
          <p:nvPr>
            <p:ph type="title"/>
          </p:nvPr>
        </p:nvSpPr>
        <p:spPr/>
        <p:txBody>
          <a:bodyPr>
            <a:no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cs typeface="Meiryo UI" panose="020B0604030504040204" pitchFamily="50" charset="-128"/>
              </a:rPr>
              <a:t>あんしん給食管理</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 name="スライド番号プレースホルダー 2"/>
          <p:cNvSpPr>
            <a:spLocks noGrp="1"/>
          </p:cNvSpPr>
          <p:nvPr>
            <p:ph type="sldNum" sz="quarter" idx="12"/>
          </p:nvPr>
        </p:nvSpPr>
        <p:spPr/>
        <p:txBody>
          <a:bodyPr/>
          <a:lstStyle/>
          <a:p>
            <a:pPr algn="r" latinLnBrk="1"/>
            <a:fld id="{2D445476-B57F-464F-8319-C26E69740EC0}" type="slidenum">
              <a:rPr lang="en-US" altLang="ja-JP" smtClean="0"/>
              <a:pPr algn="r" latinLnBrk="1"/>
              <a:t>14</a:t>
            </a:fld>
            <a:endParaRPr lang="ja-JP" altLang="en-US"/>
          </a:p>
        </p:txBody>
      </p:sp>
      <p:pic>
        <p:nvPicPr>
          <p:cNvPr id="10" name="図 9">
            <a:extLst>
              <a:ext uri="{FF2B5EF4-FFF2-40B4-BE49-F238E27FC236}">
                <a16:creationId xmlns:a16="http://schemas.microsoft.com/office/drawing/2014/main" id="{0628DFBE-E9CF-D04F-A39C-D94BEA4DC98E}"/>
              </a:ext>
            </a:extLst>
          </p:cNvPr>
          <p:cNvPicPr>
            <a:picLocks noChangeAspect="1"/>
          </p:cNvPicPr>
          <p:nvPr/>
        </p:nvPicPr>
        <p:blipFill>
          <a:blip r:embed="rId2"/>
          <a:stretch>
            <a:fillRect/>
          </a:stretch>
        </p:blipFill>
        <p:spPr>
          <a:xfrm>
            <a:off x="7621170" y="-297626"/>
            <a:ext cx="2284830" cy="1142415"/>
          </a:xfrm>
          <a:prstGeom prst="rect">
            <a:avLst/>
          </a:prstGeom>
        </p:spPr>
      </p:pic>
      <p:sp>
        <p:nvSpPr>
          <p:cNvPr id="11" name="テキスト ボックス 10">
            <a:extLst>
              <a:ext uri="{FF2B5EF4-FFF2-40B4-BE49-F238E27FC236}">
                <a16:creationId xmlns:a16="http://schemas.microsoft.com/office/drawing/2014/main" id="{A9787EA0-C981-AE40-AEB3-06EBD28F93D0}"/>
              </a:ext>
            </a:extLst>
          </p:cNvPr>
          <p:cNvSpPr txBox="1"/>
          <p:nvPr/>
        </p:nvSpPr>
        <p:spPr bwMode="auto">
          <a:xfrm>
            <a:off x="530225" y="900277"/>
            <a:ext cx="9449297" cy="646298"/>
          </a:xfrm>
          <a:prstGeom prst="rect">
            <a:avLst/>
          </a:prstGeom>
          <a:noFill/>
          <a:ln w="9525" algn="ctr">
            <a:noFill/>
            <a:miter lim="800000"/>
            <a:headEnd/>
            <a:tailEnd/>
          </a:ln>
          <a:effectLst/>
        </p:spPr>
        <p:txBody>
          <a:bodyPr wrap="square" lIns="91406" tIns="45704" rIns="91406" bIns="45704" rtlCol="0">
            <a:spAutoFit/>
          </a:bodyPr>
          <a:lstStyle/>
          <a:p>
            <a:r>
              <a:rPr kumimoji="1" lang="ja-JP" altLang="en-US">
                <a:latin typeface="Meiryo" panose="020B0604030504040204" pitchFamily="34" charset="-128"/>
                <a:ea typeface="Meiryo" panose="020B0604030504040204" pitchFamily="34" charset="-128"/>
              </a:rPr>
              <a:t>給食に含まれているアレルギー品目・献立情報を</a:t>
            </a:r>
            <a:r>
              <a:rPr kumimoji="1" lang="en" altLang="ja-JP" dirty="0">
                <a:latin typeface="Meiryo" panose="020B0604030504040204" pitchFamily="34" charset="-128"/>
                <a:ea typeface="Meiryo" panose="020B0604030504040204" pitchFamily="34" charset="-128"/>
              </a:rPr>
              <a:t>LINE</a:t>
            </a:r>
            <a:r>
              <a:rPr kumimoji="1" lang="ja-JP" altLang="en-US">
                <a:latin typeface="Meiryo" panose="020B0604030504040204" pitchFamily="34" charset="-128"/>
                <a:ea typeface="Meiryo" panose="020B0604030504040204" pitchFamily="34" charset="-128"/>
              </a:rPr>
              <a:t>で知らせてくれるサービスです。</a:t>
            </a:r>
            <a:endParaRPr kumimoji="1" lang="en-US" altLang="ja-JP" dirty="0">
              <a:latin typeface="Meiryo" panose="020B0604030504040204" pitchFamily="34" charset="-128"/>
              <a:ea typeface="Meiryo" panose="020B0604030504040204" pitchFamily="34" charset="-128"/>
            </a:endParaRPr>
          </a:p>
          <a:p>
            <a:r>
              <a:rPr kumimoji="1" lang="ja-JP" altLang="en-US" b="0">
                <a:latin typeface="Meiryo" panose="020B0604030504040204" pitchFamily="34" charset="-128"/>
                <a:ea typeface="Meiryo" panose="020B0604030504040204" pitchFamily="34" charset="-128"/>
              </a:rPr>
              <a:t>日付検索から </a:t>
            </a:r>
            <a:r>
              <a:rPr kumimoji="1" lang="ja-JP" altLang="en-US">
                <a:latin typeface="Meiryo" panose="020B0604030504040204" pitchFamily="34" charset="-128"/>
                <a:ea typeface="Meiryo" panose="020B0604030504040204" pitchFamily="34" charset="-128"/>
              </a:rPr>
              <a:t>、給食の献立を確認することも可能。</a:t>
            </a:r>
            <a:endParaRPr kumimoji="1" lang="en-US" altLang="ja-JP" b="0" dirty="0">
              <a:latin typeface="Meiryo" panose="020B0604030504040204" pitchFamily="34" charset="-128"/>
              <a:ea typeface="Meiryo" panose="020B0604030504040204" pitchFamily="34" charset="-128"/>
            </a:endParaRPr>
          </a:p>
        </p:txBody>
      </p:sp>
      <p:pic>
        <p:nvPicPr>
          <p:cNvPr id="25" name="図 24">
            <a:extLst>
              <a:ext uri="{FF2B5EF4-FFF2-40B4-BE49-F238E27FC236}">
                <a16:creationId xmlns:a16="http://schemas.microsoft.com/office/drawing/2014/main" id="{4BAE13D7-2306-A745-A7E6-27C7FCC15C71}"/>
              </a:ext>
            </a:extLst>
          </p:cNvPr>
          <p:cNvPicPr>
            <a:picLocks noChangeAspect="1"/>
          </p:cNvPicPr>
          <p:nvPr/>
        </p:nvPicPr>
        <p:blipFill rotWithShape="1">
          <a:blip r:embed="rId3"/>
          <a:srcRect l="26545" r="44944"/>
          <a:stretch/>
        </p:blipFill>
        <p:spPr>
          <a:xfrm>
            <a:off x="273393" y="2409622"/>
            <a:ext cx="2319728" cy="4068239"/>
          </a:xfrm>
          <a:prstGeom prst="rect">
            <a:avLst/>
          </a:prstGeom>
        </p:spPr>
      </p:pic>
      <p:sp>
        <p:nvSpPr>
          <p:cNvPr id="26" name="テキスト ボックス 25">
            <a:extLst>
              <a:ext uri="{FF2B5EF4-FFF2-40B4-BE49-F238E27FC236}">
                <a16:creationId xmlns:a16="http://schemas.microsoft.com/office/drawing/2014/main" id="{0B39882A-274D-2B48-8662-9259BE3E9199}"/>
              </a:ext>
            </a:extLst>
          </p:cNvPr>
          <p:cNvSpPr txBox="1"/>
          <p:nvPr/>
        </p:nvSpPr>
        <p:spPr>
          <a:xfrm>
            <a:off x="444361" y="6263424"/>
            <a:ext cx="1836124" cy="369332"/>
          </a:xfrm>
          <a:prstGeom prst="rect">
            <a:avLst/>
          </a:prstGeom>
          <a:noFill/>
        </p:spPr>
        <p:txBody>
          <a:bodyPr wrap="square" rtlCol="0">
            <a:spAutoFit/>
          </a:bodyPr>
          <a:lstStyle/>
          <a:p>
            <a:r>
              <a:rPr kumimoji="1" lang="ja-JP" altLang="en-US" sz="900">
                <a:latin typeface="Noto Sans JP" panose="020B0500000000000000" pitchFamily="34" charset="-128"/>
                <a:ea typeface="Noto Sans JP" panose="020B0500000000000000" pitchFamily="34" charset="-128"/>
              </a:rPr>
              <a:t>アレルゲンが含まれる献立の日に、事前に</a:t>
            </a:r>
            <a:r>
              <a:rPr lang="ja-JP" altLang="en-US" sz="900">
                <a:latin typeface="Noto Sans JP" panose="020B0500000000000000" pitchFamily="34" charset="-128"/>
                <a:ea typeface="Noto Sans JP" panose="020B0500000000000000" pitchFamily="34" charset="-128"/>
              </a:rPr>
              <a:t>通知が届く。</a:t>
            </a:r>
            <a:endParaRPr lang="en-US" altLang="ja-JP" sz="900" dirty="0">
              <a:latin typeface="Noto Sans JP" panose="020B0500000000000000" pitchFamily="34" charset="-128"/>
              <a:ea typeface="Noto Sans JP" panose="020B0500000000000000" pitchFamily="34" charset="-128"/>
            </a:endParaRPr>
          </a:p>
        </p:txBody>
      </p:sp>
      <p:pic>
        <p:nvPicPr>
          <p:cNvPr id="27" name="図 26">
            <a:extLst>
              <a:ext uri="{FF2B5EF4-FFF2-40B4-BE49-F238E27FC236}">
                <a16:creationId xmlns:a16="http://schemas.microsoft.com/office/drawing/2014/main" id="{BA626386-0EA9-4241-B5A4-A260ECDFC843}"/>
              </a:ext>
            </a:extLst>
          </p:cNvPr>
          <p:cNvPicPr>
            <a:picLocks noChangeAspect="1"/>
          </p:cNvPicPr>
          <p:nvPr/>
        </p:nvPicPr>
        <p:blipFill rotWithShape="1">
          <a:blip r:embed="rId4"/>
          <a:srcRect l="51104" r="15059"/>
          <a:stretch/>
        </p:blipFill>
        <p:spPr>
          <a:xfrm>
            <a:off x="2752830" y="2775190"/>
            <a:ext cx="2348549" cy="3470414"/>
          </a:xfrm>
          <a:prstGeom prst="rect">
            <a:avLst/>
          </a:prstGeom>
        </p:spPr>
      </p:pic>
      <p:sp>
        <p:nvSpPr>
          <p:cNvPr id="28" name="テキスト ボックス 27">
            <a:extLst>
              <a:ext uri="{FF2B5EF4-FFF2-40B4-BE49-F238E27FC236}">
                <a16:creationId xmlns:a16="http://schemas.microsoft.com/office/drawing/2014/main" id="{D5FF5D5A-F071-4F4E-A8DC-E4D9925D969B}"/>
              </a:ext>
            </a:extLst>
          </p:cNvPr>
          <p:cNvSpPr txBox="1"/>
          <p:nvPr/>
        </p:nvSpPr>
        <p:spPr>
          <a:xfrm>
            <a:off x="2921724" y="6268393"/>
            <a:ext cx="2000031" cy="369332"/>
          </a:xfrm>
          <a:prstGeom prst="rect">
            <a:avLst/>
          </a:prstGeom>
          <a:noFill/>
        </p:spPr>
        <p:txBody>
          <a:bodyPr wrap="square" rtlCol="0">
            <a:spAutoFit/>
          </a:bodyPr>
          <a:lstStyle/>
          <a:p>
            <a:r>
              <a:rPr kumimoji="1" lang="ja-JP" altLang="en-US" sz="900">
                <a:latin typeface="Noto Sans JP" panose="020B0500000000000000" pitchFamily="34" charset="-128"/>
                <a:ea typeface="Noto Sans JP" panose="020B0500000000000000" pitchFamily="34" charset="-128"/>
              </a:rPr>
              <a:t>日付検索でいつでもどこでも給食の献立が手軽に確認できる。</a:t>
            </a:r>
            <a:endParaRPr kumimoji="1" lang="en-US" altLang="ja-JP" sz="900" dirty="0">
              <a:latin typeface="Noto Sans JP" panose="020B0500000000000000" pitchFamily="34" charset="-128"/>
              <a:ea typeface="Noto Sans JP" panose="020B0500000000000000" pitchFamily="34" charset="-128"/>
            </a:endParaRPr>
          </a:p>
        </p:txBody>
      </p:sp>
      <p:pic>
        <p:nvPicPr>
          <p:cNvPr id="31" name="図 30">
            <a:extLst>
              <a:ext uri="{FF2B5EF4-FFF2-40B4-BE49-F238E27FC236}">
                <a16:creationId xmlns:a16="http://schemas.microsoft.com/office/drawing/2014/main" id="{6979B0D2-B316-194E-8E36-30287E3E287F}"/>
              </a:ext>
            </a:extLst>
          </p:cNvPr>
          <p:cNvPicPr>
            <a:picLocks noChangeAspect="1"/>
          </p:cNvPicPr>
          <p:nvPr/>
        </p:nvPicPr>
        <p:blipFill rotWithShape="1">
          <a:blip r:embed="rId5"/>
          <a:srcRect l="15842" t="21786" r="12967" b="32018"/>
          <a:stretch/>
        </p:blipFill>
        <p:spPr>
          <a:xfrm>
            <a:off x="755804" y="1608931"/>
            <a:ext cx="3718560" cy="1328508"/>
          </a:xfrm>
          <a:prstGeom prst="rect">
            <a:avLst/>
          </a:prstGeom>
        </p:spPr>
      </p:pic>
    </p:spTree>
    <p:extLst>
      <p:ext uri="{BB962C8B-B14F-4D97-AF65-F5344CB8AC3E}">
        <p14:creationId xmlns:p14="http://schemas.microsoft.com/office/powerpoint/2010/main" val="280280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a:t>
            </a:r>
            <a:r>
              <a:rPr lang="ja-JP" altLang="en-US" dirty="0"/>
              <a:t>ミルモネット</a:t>
            </a:r>
            <a:r>
              <a:rPr kumimoji="1" lang="ja-JP" altLang="en-US" dirty="0"/>
              <a:t>」</a:t>
            </a:r>
          </a:p>
        </p:txBody>
      </p:sp>
      <p:sp>
        <p:nvSpPr>
          <p:cNvPr id="4" name="スライド番号プレースホルダー 3"/>
          <p:cNvSpPr>
            <a:spLocks noGrp="1"/>
          </p:cNvSpPr>
          <p:nvPr>
            <p:ph type="sldNum" sz="quarter" idx="12"/>
          </p:nvPr>
        </p:nvSpPr>
        <p:spPr/>
        <p:txBody>
          <a:bodyPr/>
          <a:lstStyle/>
          <a:p>
            <a:pPr algn="r" latinLnBrk="1"/>
            <a:fld id="{2D445476-B57F-464F-8319-C26E69740EC0}" type="slidenum">
              <a:rPr lang="en-US" altLang="ja-JP" smtClean="0"/>
              <a:pPr algn="r" latinLnBrk="1"/>
              <a:t>15</a:t>
            </a:fld>
            <a:endParaRPr lang="ja-JP" altLang="en-US"/>
          </a:p>
        </p:txBody>
      </p:sp>
      <p:sp>
        <p:nvSpPr>
          <p:cNvPr id="5" name="角丸四角形 4"/>
          <p:cNvSpPr/>
          <p:nvPr/>
        </p:nvSpPr>
        <p:spPr>
          <a:xfrm>
            <a:off x="193431" y="730512"/>
            <a:ext cx="9525368" cy="952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ミルモネットは、行政、専門職（主にケアマネジャー）、介護サービス提供事業者をつなぐことを目的とし、高齢者の生活支援につながる地域ケア情報（介護保険サービス、保険外の生活便利サービス、社会参加活動を促進する情報等）を登録・検索・管理できるプラットフォームです。</a:t>
            </a:r>
            <a:r>
              <a:rPr lang="en-US" altLang="ja-JP"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掲載、利用ともに無料。</a:t>
            </a:r>
          </a:p>
        </p:txBody>
      </p:sp>
      <p:sp>
        <p:nvSpPr>
          <p:cNvPr id="6" name="テキスト ボックス 5"/>
          <p:cNvSpPr txBox="1"/>
          <p:nvPr/>
        </p:nvSpPr>
        <p:spPr>
          <a:xfrm>
            <a:off x="5491379" y="1875832"/>
            <a:ext cx="4227420" cy="4793225"/>
          </a:xfrm>
          <a:prstGeom prst="rect">
            <a:avLst/>
          </a:prstGeom>
          <a:noFill/>
          <a:ln>
            <a:solidFill>
              <a:schemeClr val="tx1"/>
            </a:solidFill>
          </a:ln>
        </p:spPr>
        <p:txBody>
          <a:bodyPr wrap="square" rtlCol="0">
            <a:noAutofit/>
          </a:bodyPr>
          <a:lstStyle/>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提供者　 ：株式会社ウェルモ</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提供地域：</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北海道、東京、神奈川、大阪、福岡</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掲載数　 ：</a:t>
            </a:r>
            <a:r>
              <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30,000</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件以上 </a:t>
            </a:r>
            <a:r>
              <a:rPr kumimoji="1" lang="en-US" altLang="ja-JP"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オープンデータ含む</a:t>
            </a:r>
            <a:endParaRPr kumimoji="1" lang="ja-JP" altLang="en-US" sz="12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使用データセット：</a:t>
            </a:r>
            <a:r>
              <a:rPr lang="ja-JP" altLang="en-US" sz="1600" b="1" i="0" u="sng" dirty="0">
                <a:solidFill>
                  <a:srgbClr val="000000"/>
                </a:solidFill>
                <a:effectLst/>
                <a:latin typeface="Meiryo UI" panose="020B0604030504040204" pitchFamily="50" charset="-128"/>
                <a:ea typeface="Meiryo UI" panose="020B0604030504040204" pitchFamily="50" charset="-128"/>
              </a:rPr>
              <a:t>介護サービス事業所一覧</a:t>
            </a:r>
            <a:endParaRPr lang="en-US" altLang="ja-JP" sz="1600" b="1" u="sng"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a:t>
            </a:r>
            <a:br>
              <a:rPr lang="zh-TW" altLang="en-US" sz="1600" dirty="0">
                <a:latin typeface="Meiryo UI" panose="020B0604030504040204" pitchFamily="50" charset="-128"/>
                <a:ea typeface="Meiryo UI" panose="020B0604030504040204" pitchFamily="50" charset="-128"/>
                <a:cs typeface="メイリオ" panose="020B0604030504040204" pitchFamily="50" charset="-128"/>
              </a:rPr>
            </a:b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コメント：</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オープンデータを基礎情報として、ケアマネジャー等の専門職の方向けにミルモネットというプラットフォーム上で、介護事業所のデータを収集し、提供しています。オープンデータを活用することによって、情報の正確性を担保しつつ、ミルモネット独自に収集した写真や詳細情報（理念、医療・リハビリテーションの対応内容、設備機材等）によって、サービスの特徴を分かりやすく掲載しており、また様々なキーワードで検索が可能となっています。</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また、保険外の地域資源情報の管理にも対応しており、自治体様の生活支援体制整備事業の推進をご支援することが可能です。</a:t>
            </a:r>
          </a:p>
        </p:txBody>
      </p:sp>
      <p:pic>
        <p:nvPicPr>
          <p:cNvPr id="15" name="Google Shape;71;p14">
            <a:extLst>
              <a:ext uri="{FF2B5EF4-FFF2-40B4-BE49-F238E27FC236}">
                <a16:creationId xmlns:a16="http://schemas.microsoft.com/office/drawing/2014/main" id="{CB5D513D-18EF-4512-ABFF-57415B7544EE}"/>
              </a:ext>
            </a:extLst>
          </p:cNvPr>
          <p:cNvPicPr preferRelativeResize="0"/>
          <p:nvPr/>
        </p:nvPicPr>
        <p:blipFill rotWithShape="1">
          <a:blip r:embed="rId3">
            <a:alphaModFix/>
          </a:blip>
          <a:srcRect t="26465"/>
          <a:stretch/>
        </p:blipFill>
        <p:spPr>
          <a:xfrm>
            <a:off x="1582800" y="1818556"/>
            <a:ext cx="2347425" cy="454925"/>
          </a:xfrm>
          <a:prstGeom prst="rect">
            <a:avLst/>
          </a:prstGeom>
          <a:noFill/>
          <a:ln>
            <a:noFill/>
          </a:ln>
        </p:spPr>
      </p:pic>
      <p:pic>
        <p:nvPicPr>
          <p:cNvPr id="17" name="Google Shape;72;p14">
            <a:extLst>
              <a:ext uri="{FF2B5EF4-FFF2-40B4-BE49-F238E27FC236}">
                <a16:creationId xmlns:a16="http://schemas.microsoft.com/office/drawing/2014/main" id="{F1B52379-5B6A-423E-B556-4CB4081E91B6}"/>
              </a:ext>
            </a:extLst>
          </p:cNvPr>
          <p:cNvPicPr preferRelativeResize="0"/>
          <p:nvPr/>
        </p:nvPicPr>
        <p:blipFill>
          <a:blip r:embed="rId4">
            <a:alphaModFix/>
          </a:blip>
          <a:stretch>
            <a:fillRect/>
          </a:stretch>
        </p:blipFill>
        <p:spPr>
          <a:xfrm>
            <a:off x="2303157" y="2349971"/>
            <a:ext cx="2980724" cy="2337725"/>
          </a:xfrm>
          <a:prstGeom prst="rect">
            <a:avLst/>
          </a:prstGeom>
          <a:noFill/>
          <a:ln>
            <a:noFill/>
          </a:ln>
        </p:spPr>
      </p:pic>
      <p:pic>
        <p:nvPicPr>
          <p:cNvPr id="13" name="Google Shape;70;p14">
            <a:extLst>
              <a:ext uri="{FF2B5EF4-FFF2-40B4-BE49-F238E27FC236}">
                <a16:creationId xmlns:a16="http://schemas.microsoft.com/office/drawing/2014/main" id="{4438C577-7099-4741-B566-9783D79FCFB3}"/>
              </a:ext>
            </a:extLst>
          </p:cNvPr>
          <p:cNvPicPr preferRelativeResize="0"/>
          <p:nvPr/>
        </p:nvPicPr>
        <p:blipFill>
          <a:blip r:embed="rId5">
            <a:alphaModFix/>
          </a:blip>
          <a:stretch>
            <a:fillRect/>
          </a:stretch>
        </p:blipFill>
        <p:spPr>
          <a:xfrm>
            <a:off x="250252" y="2298978"/>
            <a:ext cx="2258825" cy="2031126"/>
          </a:xfrm>
          <a:prstGeom prst="rect">
            <a:avLst/>
          </a:prstGeom>
          <a:noFill/>
          <a:ln>
            <a:noFill/>
          </a:ln>
        </p:spPr>
      </p:pic>
      <p:pic>
        <p:nvPicPr>
          <p:cNvPr id="1026" name="Picture 2" descr="WELMO">
            <a:extLst>
              <a:ext uri="{FF2B5EF4-FFF2-40B4-BE49-F238E27FC236}">
                <a16:creationId xmlns:a16="http://schemas.microsoft.com/office/drawing/2014/main" id="{1433A6D1-5A4E-4EEA-B210-5DA9C9F9CB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7352" y="141733"/>
            <a:ext cx="1431447" cy="283610"/>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グラフィカル ユーザー インターフェイス, テキスト, アプリケーション, チャットまたはテキスト メッセージ, メール&#10;&#10;自動的に生成された説明">
            <a:extLst>
              <a:ext uri="{FF2B5EF4-FFF2-40B4-BE49-F238E27FC236}">
                <a16:creationId xmlns:a16="http://schemas.microsoft.com/office/drawing/2014/main" id="{7AA5FD64-885A-4132-9755-FED26498D979}"/>
              </a:ext>
            </a:extLst>
          </p:cNvPr>
          <p:cNvPicPr>
            <a:picLocks noChangeAspect="1"/>
          </p:cNvPicPr>
          <p:nvPr/>
        </p:nvPicPr>
        <p:blipFill>
          <a:blip r:embed="rId7"/>
          <a:stretch>
            <a:fillRect/>
          </a:stretch>
        </p:blipFill>
        <p:spPr>
          <a:xfrm>
            <a:off x="1240527" y="4373020"/>
            <a:ext cx="3338479" cy="2432916"/>
          </a:xfrm>
          <a:prstGeom prst="rect">
            <a:avLst/>
          </a:prstGeom>
        </p:spPr>
      </p:pic>
    </p:spTree>
    <p:extLst>
      <p:ext uri="{BB962C8B-B14F-4D97-AF65-F5344CB8AC3E}">
        <p14:creationId xmlns:p14="http://schemas.microsoft.com/office/powerpoint/2010/main" val="2602718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EB5E7E5A-7E09-4CEF-960E-EADEA09FE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8" y="2041149"/>
            <a:ext cx="4488927" cy="448373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a:t>学校教育情報サイト「ガッコム」</a:t>
            </a:r>
          </a:p>
        </p:txBody>
      </p:sp>
      <p:sp>
        <p:nvSpPr>
          <p:cNvPr id="4" name="スライド番号プレースホルダー 3"/>
          <p:cNvSpPr>
            <a:spLocks noGrp="1"/>
          </p:cNvSpPr>
          <p:nvPr>
            <p:ph type="sldNum" sz="quarter" idx="12"/>
          </p:nvPr>
        </p:nvSpPr>
        <p:spPr/>
        <p:txBody>
          <a:bodyPr/>
          <a:lstStyle/>
          <a:p>
            <a:pPr algn="r" latinLnBrk="1"/>
            <a:fld id="{2D445476-B57F-464F-8319-C26E69740EC0}" type="slidenum">
              <a:rPr lang="en-US" altLang="ja-JP" smtClean="0"/>
              <a:pPr algn="r" latinLnBrk="1"/>
              <a:t>16</a:t>
            </a:fld>
            <a:endParaRPr lang="ja-JP" altLang="en-US"/>
          </a:p>
        </p:txBody>
      </p:sp>
      <p:sp>
        <p:nvSpPr>
          <p:cNvPr id="5" name="角丸四角形 4"/>
          <p:cNvSpPr/>
          <p:nvPr/>
        </p:nvSpPr>
        <p:spPr>
          <a:xfrm>
            <a:off x="193431" y="730512"/>
            <a:ext cx="9574823" cy="952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日本全国の保育園・幼稚園・小学校・中学校の情報を無料で提供する、日本最大級の学校教育情報データベースサイトです。各学校の通学区域、児童生徒数、教職員数、使用教科書など、客観的事実とデータに基づくリアルな学校情報を提供しています。</a:t>
            </a:r>
          </a:p>
        </p:txBody>
      </p:sp>
      <p:sp>
        <p:nvSpPr>
          <p:cNvPr id="6" name="テキスト ボックス 5"/>
          <p:cNvSpPr txBox="1"/>
          <p:nvPr/>
        </p:nvSpPr>
        <p:spPr>
          <a:xfrm>
            <a:off x="5254873" y="1875832"/>
            <a:ext cx="4494458" cy="4793225"/>
          </a:xfrm>
          <a:prstGeom prst="rect">
            <a:avLst/>
          </a:prstGeom>
          <a:noFill/>
          <a:ln>
            <a:solidFill>
              <a:schemeClr val="tx1"/>
            </a:solidFill>
          </a:ln>
        </p:spPr>
        <p:txBody>
          <a:bodyPr wrap="square" rtlCol="0">
            <a:noAutofit/>
          </a:bodyPr>
          <a:lstStyle/>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提供者：株式会社ガッコム</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アクセス数：</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500</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万</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PV/</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月・</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80</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万</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UU/</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月</a:t>
            </a: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使用データセット：</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メイリオ" panose="020B0604030504040204" pitchFamily="50" charset="-128"/>
              </a:rPr>
              <a:t>子育て施設一覧</a:t>
            </a:r>
            <a:endParaRPr lang="en-US" altLang="ja-JP" sz="1600" b="1" u="sng"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　</a:t>
            </a:r>
            <a:r>
              <a:rPr lang="zh-CN" altLang="en-US" sz="1600" b="1" u="sng" dirty="0">
                <a:latin typeface="Meiryo UI" panose="020B0604030504040204" pitchFamily="50" charset="-128"/>
                <a:ea typeface="Meiryo UI" panose="020B0604030504040204" pitchFamily="50" charset="-128"/>
                <a:cs typeface="メイリオ" panose="020B0604030504040204" pitchFamily="50" charset="-128"/>
              </a:rPr>
              <a:t>小中学校通学区域情報</a:t>
            </a:r>
            <a:endParaRPr lang="en-US" altLang="ja-JP" sz="1600" b="1" u="sng"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コメント：</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学校情報、幼稚園情報、保育園情報、通学区域情報など、現在は各自治体で異なるフォーマットのものを一括収集・整備・無料公開をしています。利用者は主にお子様をお持ちの保護者で、その地域への引っ越しを検討している方も多いです。ガッコムならば現居住エリア外の情報も含めて、全国同じフォーマットで、視覚的にもわかり易く、無料で閲覧できることから、多くの方にご利用いただいております。そのような一般利用者向けに、より正確な情報をより早く届けるためにも、オープンデータとして公開いただけますと大変ありがたいです。また、周辺情報として、放課後児童クラブや児童館情報も現在は一部地域で提供していますが、こちらも合わせてオープンデータ化をお願いしたいです。</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026" name="Picture 2" descr="http://www.gaccom.co.jp/img/gaccom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967" y="42735"/>
            <a:ext cx="971216" cy="412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12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更新履歴</a:t>
            </a:r>
          </a:p>
        </p:txBody>
      </p:sp>
      <p:sp>
        <p:nvSpPr>
          <p:cNvPr id="2" name="スライド番号プレースホルダー 1"/>
          <p:cNvSpPr>
            <a:spLocks noGrp="1"/>
          </p:cNvSpPr>
          <p:nvPr>
            <p:ph type="sldNum" sz="quarter" idx="12"/>
          </p:nvPr>
        </p:nvSpPr>
        <p:spPr/>
        <p:txBody>
          <a:bodyPr/>
          <a:lstStyle/>
          <a:p>
            <a:pPr algn="r"/>
            <a:fld id="{2D445476-B57F-464F-8319-C26E69740EC0}" type="slidenum">
              <a:rPr lang="en-US" altLang="ja-JP" smtClean="0"/>
              <a:pPr algn="r"/>
              <a:t>1</a:t>
            </a:fld>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1495586647"/>
              </p:ext>
            </p:extLst>
          </p:nvPr>
        </p:nvGraphicFramePr>
        <p:xfrm>
          <a:off x="128464" y="813124"/>
          <a:ext cx="9644186" cy="3870960"/>
        </p:xfrm>
        <a:graphic>
          <a:graphicData uri="http://schemas.openxmlformats.org/drawingml/2006/table">
            <a:tbl>
              <a:tblPr firstRow="1" bandRow="1">
                <a:tableStyleId>{7DF18680-E054-41AD-8BC1-D1AEF772440D}</a:tableStyleId>
              </a:tblPr>
              <a:tblGrid>
                <a:gridCol w="1779395">
                  <a:extLst>
                    <a:ext uri="{9D8B030D-6E8A-4147-A177-3AD203B41FA5}">
                      <a16:colId xmlns:a16="http://schemas.microsoft.com/office/drawing/2014/main" val="20000"/>
                    </a:ext>
                  </a:extLst>
                </a:gridCol>
                <a:gridCol w="3078954">
                  <a:extLst>
                    <a:ext uri="{9D8B030D-6E8A-4147-A177-3AD203B41FA5}">
                      <a16:colId xmlns:a16="http://schemas.microsoft.com/office/drawing/2014/main" val="20001"/>
                    </a:ext>
                  </a:extLst>
                </a:gridCol>
                <a:gridCol w="4785837">
                  <a:extLst>
                    <a:ext uri="{9D8B030D-6E8A-4147-A177-3AD203B41FA5}">
                      <a16:colId xmlns:a16="http://schemas.microsoft.com/office/drawing/2014/main" val="20002"/>
                    </a:ext>
                  </a:extLst>
                </a:gridCol>
              </a:tblGrid>
              <a:tr h="216024">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更新日</a:t>
                      </a: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更新対象</a:t>
                      </a:r>
                    </a:p>
                  </a:txBody>
                  <a:tcPr anchor="ctr"/>
                </a:tc>
                <a:tc>
                  <a:txBody>
                    <a:body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更新内容</a:t>
                      </a:r>
                    </a:p>
                  </a:txBody>
                  <a:tcPr anchor="ctr"/>
                </a:tc>
                <a:extLst>
                  <a:ext uri="{0D108BD9-81ED-4DB2-BD59-A6C34878D82A}">
                    <a16:rowId xmlns:a16="http://schemas.microsoft.com/office/drawing/2014/main" val="10000"/>
                  </a:ext>
                </a:extLst>
              </a:tr>
              <a:tr h="0">
                <a:tc>
                  <a:txBody>
                    <a:bodyPr/>
                    <a:lstStyle/>
                    <a:p>
                      <a:pPr algn="l"/>
                      <a:r>
                        <a:rPr kumimoji="1" lang="ja-JP" altLang="en-US" sz="1200" b="0" dirty="0">
                          <a:latin typeface="Meiryo UI" panose="020B0604030504040204" pitchFamily="50" charset="-128"/>
                          <a:ea typeface="Meiryo UI" panose="020B0604030504040204" pitchFamily="50" charset="-128"/>
                          <a:cs typeface="メイリオ" panose="020B0604030504040204" pitchFamily="50" charset="-128"/>
                        </a:rPr>
                        <a:t>平成</a:t>
                      </a:r>
                      <a:r>
                        <a:rPr kumimoji="1" lang="en-US" altLang="ja-JP" sz="1200" b="0" dirty="0">
                          <a:latin typeface="Meiryo UI" panose="020B0604030504040204" pitchFamily="50" charset="-128"/>
                          <a:ea typeface="Meiryo UI" panose="020B0604030504040204" pitchFamily="50" charset="-128"/>
                          <a:cs typeface="メイリオ" panose="020B0604030504040204" pitchFamily="50" charset="-128"/>
                        </a:rPr>
                        <a:t>29</a:t>
                      </a:r>
                      <a:r>
                        <a:rPr kumimoji="1" lang="ja-JP" altLang="en-US" sz="1200" b="0" dirty="0">
                          <a:latin typeface="Meiryo UI" panose="020B0604030504040204" pitchFamily="50" charset="-128"/>
                          <a:ea typeface="Meiryo UI" panose="020B0604030504040204" pitchFamily="50" charset="-128"/>
                          <a:cs typeface="メイリオ" panose="020B0604030504040204" pitchFamily="50" charset="-128"/>
                        </a:rPr>
                        <a:t>年</a:t>
                      </a:r>
                      <a:r>
                        <a:rPr kumimoji="1" lang="en-US" altLang="ja-JP" sz="1200" b="0" dirty="0">
                          <a:latin typeface="Meiryo UI" panose="020B0604030504040204" pitchFamily="50" charset="-128"/>
                          <a:ea typeface="Meiryo UI" panose="020B0604030504040204" pitchFamily="50" charset="-128"/>
                          <a:cs typeface="メイリオ" panose="020B0604030504040204" pitchFamily="50" charset="-128"/>
                        </a:rPr>
                        <a:t>12</a:t>
                      </a:r>
                      <a:r>
                        <a:rPr kumimoji="1" lang="ja-JP" altLang="en-US" sz="1200" b="0" dirty="0">
                          <a:latin typeface="Meiryo UI" panose="020B0604030504040204" pitchFamily="50" charset="-128"/>
                          <a:ea typeface="Meiryo UI" panose="020B0604030504040204" pitchFamily="50" charset="-128"/>
                          <a:cs typeface="メイリオ" panose="020B0604030504040204" pitchFamily="50" charset="-128"/>
                        </a:rPr>
                        <a:t>月</a:t>
                      </a:r>
                      <a:r>
                        <a:rPr kumimoji="1" lang="en-US" altLang="ja-JP" sz="1200" b="0" dirty="0">
                          <a:latin typeface="Meiryo UI" panose="020B0604030504040204" pitchFamily="50" charset="-128"/>
                          <a:ea typeface="Meiryo UI" panose="020B0604030504040204" pitchFamily="50" charset="-128"/>
                          <a:cs typeface="メイリオ" panose="020B0604030504040204" pitchFamily="50" charset="-128"/>
                        </a:rPr>
                        <a:t>22</a:t>
                      </a:r>
                      <a:r>
                        <a:rPr kumimoji="1" lang="ja-JP" altLang="en-US" sz="1200" b="0" dirty="0">
                          <a:latin typeface="Meiryo UI" panose="020B0604030504040204" pitchFamily="50" charset="-128"/>
                          <a:ea typeface="Meiryo UI" panose="020B0604030504040204" pitchFamily="50" charset="-128"/>
                          <a:cs typeface="メイリオ" panose="020B0604030504040204" pitchFamily="50" charset="-128"/>
                        </a:rPr>
                        <a:t>日</a:t>
                      </a:r>
                    </a:p>
                  </a:txBody>
                  <a:tcPr anchor="ctr"/>
                </a:tc>
                <a:tc>
                  <a:txBody>
                    <a:bodyPr/>
                    <a:lstStyle/>
                    <a:p>
                      <a:pPr algn="ctr"/>
                      <a:r>
                        <a:rPr kumimoji="1" lang="ja-JP" altLang="en-US" sz="1200" b="0" dirty="0" err="1">
                          <a:latin typeface="Meiryo UI" panose="020B0604030504040204" pitchFamily="50" charset="-128"/>
                          <a:ea typeface="Meiryo UI" panose="020B0604030504040204" pitchFamily="50" charset="-128"/>
                          <a:cs typeface="メイリオ" panose="020B0604030504040204" pitchFamily="50" charset="-128"/>
                        </a:rPr>
                        <a:t>ー</a:t>
                      </a:r>
                      <a:endParaRPr kumimoji="1" lang="ja-JP" altLang="en-US" sz="1200" b="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l"/>
                      <a:r>
                        <a:rPr kumimoji="1" lang="ja-JP" altLang="en-US" sz="1200" b="0" dirty="0">
                          <a:latin typeface="Meiryo UI" panose="020B0604030504040204" pitchFamily="50" charset="-128"/>
                          <a:ea typeface="Meiryo UI" panose="020B0604030504040204" pitchFamily="50" charset="-128"/>
                          <a:cs typeface="メイリオ" panose="020B0604030504040204" pitchFamily="50" charset="-128"/>
                        </a:rPr>
                        <a:t>新規作成</a:t>
                      </a:r>
                    </a:p>
                  </a:txBody>
                  <a:tcPr anchor="ctr"/>
                </a:tc>
                <a:extLst>
                  <a:ext uri="{0D108BD9-81ED-4DB2-BD59-A6C34878D82A}">
                    <a16:rowId xmlns:a16="http://schemas.microsoft.com/office/drawing/2014/main" val="10001"/>
                  </a:ext>
                </a:extLst>
              </a:tr>
              <a:tr h="0">
                <a:tc>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月３日</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推奨データセットの活用が見込まれるアプリ一覧</a:t>
                      </a:r>
                    </a:p>
                  </a:txBody>
                  <a:tcPr anchor="ctr"/>
                </a:tc>
                <a:tc>
                  <a:txBody>
                    <a:bodyPr/>
                    <a:lstStyle/>
                    <a:p>
                      <a:pPr algn="l"/>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推奨データセットの定義見直しに伴い、記載を見直し。</a:t>
                      </a:r>
                    </a:p>
                  </a:txBody>
                  <a:tcPr anchor="ctr"/>
                </a:tc>
                <a:extLst>
                  <a:ext uri="{0D108BD9-81ED-4DB2-BD59-A6C34878D82A}">
                    <a16:rowId xmlns:a16="http://schemas.microsoft.com/office/drawing/2014/main" val="10002"/>
                  </a:ext>
                </a:extLst>
              </a:tr>
              <a:tr h="0">
                <a:tc>
                  <a:txBody>
                    <a:bodyPr/>
                    <a:lstStyle/>
                    <a:p>
                      <a:pPr algn="l"/>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a:t>
                      </a:r>
                      <a:r>
                        <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p>
                  </a:txBody>
                  <a:tcPr anchor="ctr"/>
                </a:tc>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推奨データセットの活用が見込まれるアプリ一覧</a:t>
                      </a:r>
                    </a:p>
                    <a:p>
                      <a:pPr algn="l"/>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「ぐるなび」</a:t>
                      </a:r>
                    </a:p>
                  </a:txBody>
                  <a:tcPr anchor="ctr"/>
                </a:tc>
                <a:tc>
                  <a:txBody>
                    <a:bodyPr/>
                    <a:lstStyle/>
                    <a:p>
                      <a:pPr algn="l"/>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食品等営業許可・届出一覧の活用が見込まれるアプリ例を追加。</a:t>
                      </a:r>
                    </a:p>
                  </a:txBody>
                  <a:tcPr anchor="ctr"/>
                </a:tc>
                <a:extLst>
                  <a:ext uri="{0D108BD9-81ED-4DB2-BD59-A6C34878D82A}">
                    <a16:rowId xmlns:a16="http://schemas.microsoft.com/office/drawing/2014/main" val="567646918"/>
                  </a:ext>
                </a:extLst>
              </a:tr>
              <a:tr h="0">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a:t>
                      </a:r>
                      <a:r>
                        <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p>
                  </a:txBody>
                  <a:tcPr anchor="ctr"/>
                </a:tc>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推奨データセットの活用が見込まれるアプリ一覧</a:t>
                      </a:r>
                    </a:p>
                    <a:p>
                      <a:pPr algn="l"/>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LIVE JAPAN</a:t>
                      </a: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l"/>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「ぐるなび</a:t>
                      </a:r>
                      <a:r>
                        <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PRO </a:t>
                      </a: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飲食店物件探し」</a:t>
                      </a:r>
                    </a:p>
                    <a:p>
                      <a:pPr algn="l"/>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「レッツエンジョイ東京」</a:t>
                      </a:r>
                    </a:p>
                  </a:txBody>
                  <a:tcPr anchor="ctr"/>
                </a:tc>
                <a:tc>
                  <a:txBody>
                    <a:bodyPr/>
                    <a:lstStyle/>
                    <a:p>
                      <a:pPr algn="l"/>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内容を一部修正。</a:t>
                      </a:r>
                    </a:p>
                  </a:txBody>
                  <a:tcPr anchor="ctr"/>
                </a:tc>
                <a:extLst>
                  <a:ext uri="{0D108BD9-81ED-4DB2-BD59-A6C34878D82A}">
                    <a16:rowId xmlns:a16="http://schemas.microsoft.com/office/drawing/2014/main" val="105845690"/>
                  </a:ext>
                </a:extLst>
              </a:tr>
              <a:tr h="0">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令和元年８月８日</a:t>
                      </a:r>
                    </a:p>
                  </a:txBody>
                  <a:tcPr anchor="ctr"/>
                </a:tc>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推奨データセットの活用が見込まれるアプリ一覧</a:t>
                      </a:r>
                      <a:endPar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43772" rtl="0" eaLnBrk="1" fontAlgn="auto" latinLnBrk="0" hangingPunct="1">
                        <a:lnSpc>
                          <a:spcPct val="100000"/>
                        </a:lnSpc>
                        <a:spcBef>
                          <a:spcPts val="0"/>
                        </a:spcBef>
                        <a:spcAft>
                          <a:spcPts val="0"/>
                        </a:spcAft>
                        <a:buClrTx/>
                        <a:buSzTx/>
                        <a:buFontTx/>
                        <a:buNone/>
                        <a:tabLst/>
                        <a:defRPr/>
                      </a:pPr>
                      <a:r>
                        <a:rPr lang="ja-JP" altLang="ja-JP" sz="12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乗換案内シリーズ「行き方案内」　アプリ</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ja-JP" altLang="en-US" sz="12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応用編　ボーリング柱状図等、</a:t>
                      </a:r>
                      <a:r>
                        <a:rPr kumimoji="1" lang="zh-TW" altLang="en-US" sz="12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都市計画基礎調査情報</a:t>
                      </a:r>
                      <a:r>
                        <a:rPr kumimoji="1" lang="ja-JP" altLang="en-US" sz="1200" baseline="0" dirty="0" err="1">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2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調達情報、標準的なバス情報フォーマットの追加に伴い、アプリ例を追加。</a:t>
                      </a:r>
                      <a:endParaRPr kumimoji="1" lang="en-US" altLang="ja-JP" sz="12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843772" rtl="0" eaLnBrk="1" fontAlgn="auto" latinLnBrk="0" hangingPunct="1">
                        <a:lnSpc>
                          <a:spcPct val="100000"/>
                        </a:lnSpc>
                        <a:spcBef>
                          <a:spcPts val="0"/>
                        </a:spcBef>
                        <a:spcAft>
                          <a:spcPts val="0"/>
                        </a:spcAft>
                        <a:buClrTx/>
                        <a:buSzTx/>
                        <a:buFontTx/>
                        <a:buNone/>
                        <a:tabLst/>
                        <a:defRPr/>
                      </a:pPr>
                      <a:r>
                        <a:rPr kumimoji="1" lang="ja-JP" altLang="en-US" sz="12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内容を一部修正。</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567440272"/>
                  </a:ext>
                </a:extLst>
              </a:tr>
              <a:tr h="0">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令和２年</a:t>
                      </a:r>
                      <a:r>
                        <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p>
                  </a:txBody>
                  <a:tcPr anchor="ctr"/>
                </a:tc>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推奨データセットの活用が見込まれるアプリ一覧</a:t>
                      </a:r>
                    </a:p>
                    <a:p>
                      <a:pPr algn="l"/>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「あんしん給食管理」</a:t>
                      </a:r>
                    </a:p>
                  </a:txBody>
                  <a:tcPr anchor="ctr"/>
                </a:tc>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学校給食献立情報の活用が見込まれるアプリ例を追加。</a:t>
                      </a:r>
                    </a:p>
                  </a:txBody>
                  <a:tcPr anchor="ctr"/>
                </a:tc>
                <a:extLst>
                  <a:ext uri="{0D108BD9-81ED-4DB2-BD59-A6C34878D82A}">
                    <a16:rowId xmlns:a16="http://schemas.microsoft.com/office/drawing/2014/main" val="3038518392"/>
                  </a:ext>
                </a:extLst>
              </a:tr>
              <a:tr h="0">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kumimoji="1" lang="ja-JP" altLang="en-US" sz="1200" b="0">
                          <a:solidFill>
                            <a:schemeClr val="tx1"/>
                          </a:solidFill>
                          <a:latin typeface="Meiryo UI" panose="020B0604030504040204" pitchFamily="50" charset="-128"/>
                          <a:ea typeface="Meiryo UI" panose="020B0604030504040204" pitchFamily="50" charset="-128"/>
                          <a:cs typeface="Meiryo UI" panose="020B0604030504040204" pitchFamily="50" charset="-128"/>
                        </a:rPr>
                        <a:t>３年３月３日</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推奨データセットの活用が見込まれるアプリ一覧</a:t>
                      </a:r>
                    </a:p>
                    <a:p>
                      <a:pPr algn="l"/>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「ミルモネット」</a:t>
                      </a:r>
                      <a:endPar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「学校教育情報サイト ガッコム」</a:t>
                      </a:r>
                    </a:p>
                  </a:txBody>
                  <a:tcPr anchor="ctr"/>
                </a:tc>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介護サービス事業所一覧、子育て施設一覧、</a:t>
                      </a:r>
                      <a:r>
                        <a:rPr kumimoji="1" lang="zh-CN" altLang="en-US" sz="1200" dirty="0">
                          <a:latin typeface="Meiryo UI" panose="020B0604030504040204" pitchFamily="50" charset="-128"/>
                          <a:ea typeface="Meiryo UI" panose="020B0604030504040204" pitchFamily="50" charset="-128"/>
                          <a:cs typeface="Meiryo UI" panose="020B0604030504040204" pitchFamily="50" charset="-128"/>
                        </a:rPr>
                        <a:t>小中学校通学区域情報</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の活用が見込まれるアプリを追加。</a:t>
                      </a:r>
                    </a:p>
                  </a:txBody>
                  <a:tcPr anchor="ctr"/>
                </a:tc>
                <a:extLst>
                  <a:ext uri="{0D108BD9-81ED-4DB2-BD59-A6C34878D82A}">
                    <a16:rowId xmlns:a16="http://schemas.microsoft.com/office/drawing/2014/main" val="2773113792"/>
                  </a:ext>
                </a:extLst>
              </a:tr>
            </a:tbl>
          </a:graphicData>
        </a:graphic>
      </p:graphicFrame>
    </p:spTree>
    <p:extLst>
      <p:ext uri="{BB962C8B-B14F-4D97-AF65-F5344CB8AC3E}">
        <p14:creationId xmlns:p14="http://schemas.microsoft.com/office/powerpoint/2010/main" val="74609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766064418"/>
              </p:ext>
            </p:extLst>
          </p:nvPr>
        </p:nvGraphicFramePr>
        <p:xfrm>
          <a:off x="62468" y="674253"/>
          <a:ext cx="9781064" cy="6164192"/>
        </p:xfrm>
        <a:graphic>
          <a:graphicData uri="http://schemas.openxmlformats.org/drawingml/2006/table">
            <a:tbl>
              <a:tblPr firstRow="1" bandRow="1">
                <a:tableStyleId>{5C22544A-7EE6-4342-B048-85BDC9FD1C3A}</a:tableStyleId>
              </a:tblPr>
              <a:tblGrid>
                <a:gridCol w="2196000">
                  <a:extLst>
                    <a:ext uri="{9D8B030D-6E8A-4147-A177-3AD203B41FA5}">
                      <a16:colId xmlns:a16="http://schemas.microsoft.com/office/drawing/2014/main" val="20000"/>
                    </a:ext>
                  </a:extLst>
                </a:gridCol>
                <a:gridCol w="361274">
                  <a:extLst>
                    <a:ext uri="{9D8B030D-6E8A-4147-A177-3AD203B41FA5}">
                      <a16:colId xmlns:a16="http://schemas.microsoft.com/office/drawing/2014/main" val="2108904146"/>
                    </a:ext>
                  </a:extLst>
                </a:gridCol>
                <a:gridCol w="335985">
                  <a:extLst>
                    <a:ext uri="{9D8B030D-6E8A-4147-A177-3AD203B41FA5}">
                      <a16:colId xmlns:a16="http://schemas.microsoft.com/office/drawing/2014/main" val="20001"/>
                    </a:ext>
                  </a:extLst>
                </a:gridCol>
                <a:gridCol w="335985">
                  <a:extLst>
                    <a:ext uri="{9D8B030D-6E8A-4147-A177-3AD203B41FA5}">
                      <a16:colId xmlns:a16="http://schemas.microsoft.com/office/drawing/2014/main" val="20002"/>
                    </a:ext>
                  </a:extLst>
                </a:gridCol>
                <a:gridCol w="335985">
                  <a:extLst>
                    <a:ext uri="{9D8B030D-6E8A-4147-A177-3AD203B41FA5}">
                      <a16:colId xmlns:a16="http://schemas.microsoft.com/office/drawing/2014/main" val="20003"/>
                    </a:ext>
                  </a:extLst>
                </a:gridCol>
                <a:gridCol w="335985">
                  <a:extLst>
                    <a:ext uri="{9D8B030D-6E8A-4147-A177-3AD203B41FA5}">
                      <a16:colId xmlns:a16="http://schemas.microsoft.com/office/drawing/2014/main" val="20004"/>
                    </a:ext>
                  </a:extLst>
                </a:gridCol>
                <a:gridCol w="335985">
                  <a:extLst>
                    <a:ext uri="{9D8B030D-6E8A-4147-A177-3AD203B41FA5}">
                      <a16:colId xmlns:a16="http://schemas.microsoft.com/office/drawing/2014/main" val="20005"/>
                    </a:ext>
                  </a:extLst>
                </a:gridCol>
                <a:gridCol w="335985">
                  <a:extLst>
                    <a:ext uri="{9D8B030D-6E8A-4147-A177-3AD203B41FA5}">
                      <a16:colId xmlns:a16="http://schemas.microsoft.com/office/drawing/2014/main" val="20006"/>
                    </a:ext>
                  </a:extLst>
                </a:gridCol>
                <a:gridCol w="335985">
                  <a:extLst>
                    <a:ext uri="{9D8B030D-6E8A-4147-A177-3AD203B41FA5}">
                      <a16:colId xmlns:a16="http://schemas.microsoft.com/office/drawing/2014/main" val="20007"/>
                    </a:ext>
                  </a:extLst>
                </a:gridCol>
                <a:gridCol w="335985">
                  <a:extLst>
                    <a:ext uri="{9D8B030D-6E8A-4147-A177-3AD203B41FA5}">
                      <a16:colId xmlns:a16="http://schemas.microsoft.com/office/drawing/2014/main" val="20008"/>
                    </a:ext>
                  </a:extLst>
                </a:gridCol>
                <a:gridCol w="335985">
                  <a:extLst>
                    <a:ext uri="{9D8B030D-6E8A-4147-A177-3AD203B41FA5}">
                      <a16:colId xmlns:a16="http://schemas.microsoft.com/office/drawing/2014/main" val="20009"/>
                    </a:ext>
                  </a:extLst>
                </a:gridCol>
                <a:gridCol w="335985">
                  <a:extLst>
                    <a:ext uri="{9D8B030D-6E8A-4147-A177-3AD203B41FA5}">
                      <a16:colId xmlns:a16="http://schemas.microsoft.com/office/drawing/2014/main" val="20010"/>
                    </a:ext>
                  </a:extLst>
                </a:gridCol>
                <a:gridCol w="335985">
                  <a:extLst>
                    <a:ext uri="{9D8B030D-6E8A-4147-A177-3AD203B41FA5}">
                      <a16:colId xmlns:a16="http://schemas.microsoft.com/office/drawing/2014/main" val="20011"/>
                    </a:ext>
                  </a:extLst>
                </a:gridCol>
                <a:gridCol w="335985">
                  <a:extLst>
                    <a:ext uri="{9D8B030D-6E8A-4147-A177-3AD203B41FA5}">
                      <a16:colId xmlns:a16="http://schemas.microsoft.com/office/drawing/2014/main" val="20012"/>
                    </a:ext>
                  </a:extLst>
                </a:gridCol>
                <a:gridCol w="335985">
                  <a:extLst>
                    <a:ext uri="{9D8B030D-6E8A-4147-A177-3AD203B41FA5}">
                      <a16:colId xmlns:a16="http://schemas.microsoft.com/office/drawing/2014/main" val="20013"/>
                    </a:ext>
                  </a:extLst>
                </a:gridCol>
                <a:gridCol w="335985">
                  <a:extLst>
                    <a:ext uri="{9D8B030D-6E8A-4147-A177-3AD203B41FA5}">
                      <a16:colId xmlns:a16="http://schemas.microsoft.com/office/drawing/2014/main" val="20014"/>
                    </a:ext>
                  </a:extLst>
                </a:gridCol>
                <a:gridCol w="2520000">
                  <a:extLst>
                    <a:ext uri="{9D8B030D-6E8A-4147-A177-3AD203B41FA5}">
                      <a16:colId xmlns:a16="http://schemas.microsoft.com/office/drawing/2014/main" val="20015"/>
                    </a:ext>
                  </a:extLst>
                </a:gridCol>
              </a:tblGrid>
              <a:tr h="243396">
                <a:tc rowSpan="2">
                  <a:txBody>
                    <a:bodyPr/>
                    <a:lstStyle/>
                    <a:p>
                      <a:r>
                        <a:rPr kumimoji="1" lang="ja-JP" altLang="en-US" sz="1000" baseline="0" dirty="0">
                          <a:latin typeface="Meiryo UI" panose="020B0604030504040204" pitchFamily="50" charset="-128"/>
                          <a:ea typeface="Meiryo UI" panose="020B0604030504040204" pitchFamily="50" charset="-128"/>
                        </a:rPr>
                        <a:t>アプリ名</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a:tc>
                <a:tc rowSpan="2">
                  <a:txBody>
                    <a:bodyPr/>
                    <a:lstStyle/>
                    <a:p>
                      <a:pPr algn="l"/>
                      <a:r>
                        <a:rPr kumimoji="1" lang="ja-JP" altLang="en-US" sz="1000" baseline="0" dirty="0">
                          <a:latin typeface="Meiryo UI" panose="020B0604030504040204" pitchFamily="50" charset="-128"/>
                          <a:ea typeface="Meiryo UI" panose="020B0604030504040204" pitchFamily="50" charset="-128"/>
                        </a:rPr>
                        <a:t>アプリ詳細ページ</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vert="eaVert" anchor="ctr">
                    <a:lnR w="12700" cap="flat" cmpd="sng" algn="ctr">
                      <a:solidFill>
                        <a:schemeClr val="bg1"/>
                      </a:solidFill>
                      <a:prstDash val="solid"/>
                      <a:round/>
                      <a:headEnd type="none" w="med" len="med"/>
                      <a:tailEnd type="none" w="med" len="med"/>
                    </a:lnR>
                  </a:tcPr>
                </a:tc>
                <a:tc gridSpan="14">
                  <a:txBody>
                    <a:bodyPr/>
                    <a:lstStyle/>
                    <a:p>
                      <a:pPr algn="ctr">
                        <a:lnSpc>
                          <a:spcPct val="80000"/>
                        </a:lnSpc>
                      </a:pPr>
                      <a:r>
                        <a:rPr kumimoji="1" lang="ja-JP" altLang="en-US" sz="1000" baseline="0" dirty="0">
                          <a:latin typeface="Meiryo UI" panose="020B0604030504040204" pitchFamily="50" charset="-128"/>
                          <a:ea typeface="Meiryo UI" panose="020B0604030504040204" pitchFamily="50" charset="-128"/>
                        </a:rPr>
                        <a:t>基本編</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rowSpan="2">
                  <a:txBody>
                    <a:bodyPr/>
                    <a:lstStyle/>
                    <a:p>
                      <a:r>
                        <a:rPr kumimoji="1" lang="en-US" altLang="ja-JP" sz="1000" baseline="0" dirty="0">
                          <a:latin typeface="Meiryo UI" panose="020B0604030504040204" pitchFamily="50" charset="-128"/>
                          <a:ea typeface="Meiryo UI" panose="020B0604030504040204" pitchFamily="50" charset="-128"/>
                        </a:rPr>
                        <a:t>URL</a:t>
                      </a: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551231">
                <a:tc vMerge="1">
                  <a:txBody>
                    <a:bodyPr/>
                    <a:lstStyle/>
                    <a:p>
                      <a:endParaRPr kumimoji="1" lang="ja-JP" altLang="en-US" baseline="0" dirty="0">
                        <a:latin typeface="Meiryo UI" panose="020B0604030504040204" pitchFamily="50" charset="-128"/>
                        <a:ea typeface="Meiryo UI" panose="020B0604030504040204" pitchFamily="50" charset="-128"/>
                        <a:cs typeface="メイリオ" panose="020B0604030504040204" pitchFamily="50" charset="-128"/>
                      </a:endParaRPr>
                    </a:p>
                  </a:txBody>
                  <a:tcPr/>
                </a:tc>
                <a:tc vMerge="1">
                  <a:txBody>
                    <a:bodyPr/>
                    <a:lstStyle/>
                    <a:p>
                      <a:endParaRPr kumimoji="1" lang="ja-JP" altLang="en-US"/>
                    </a:p>
                  </a:txBody>
                  <a:tcPr/>
                </a:tc>
                <a:tc>
                  <a:txBody>
                    <a:bodyPr/>
                    <a:lstStyle/>
                    <a:p>
                      <a:pPr algn="l">
                        <a:lnSpc>
                          <a:spcPct val="80000"/>
                        </a:lnSpc>
                      </a:pPr>
                      <a:r>
                        <a:rPr kumimoji="1" lang="ja-JP" altLang="en-US" sz="1000" baseline="0" dirty="0">
                          <a:latin typeface="Meiryo UI" panose="020B0604030504040204" pitchFamily="50" charset="-128"/>
                          <a:ea typeface="Meiryo UI" panose="020B0604030504040204" pitchFamily="50" charset="-128"/>
                        </a:rPr>
                        <a:t>ＡＥＤ設置箇所一覧</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r>
                        <a:rPr kumimoji="1" lang="ja-JP" altLang="en-US" sz="1000" baseline="0" dirty="0">
                          <a:latin typeface="Meiryo UI" panose="020B0604030504040204" pitchFamily="50" charset="-128"/>
                          <a:ea typeface="Meiryo UI" panose="020B0604030504040204" pitchFamily="50" charset="-128"/>
                        </a:rPr>
                        <a:t>介護サービス事業所一覧</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r>
                        <a:rPr kumimoji="1" lang="ja-JP" altLang="en-US" sz="1000" baseline="0" dirty="0">
                          <a:latin typeface="Meiryo UI" panose="020B0604030504040204" pitchFamily="50" charset="-128"/>
                          <a:ea typeface="Meiryo UI" panose="020B0604030504040204" pitchFamily="50" charset="-128"/>
                        </a:rPr>
                        <a:t>医療機関一覧</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kumimoji="1" lang="ja-JP" altLang="en-US" sz="1000" baseline="0" dirty="0">
                          <a:latin typeface="Meiryo UI" panose="020B0604030504040204" pitchFamily="50" charset="-128"/>
                          <a:ea typeface="Meiryo UI" panose="020B0604030504040204" pitchFamily="50" charset="-128"/>
                        </a:rPr>
                        <a:t>文化財一覧</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kumimoji="1" lang="ja-JP" altLang="en-US" sz="1000" baseline="0" dirty="0">
                          <a:latin typeface="Meiryo UI" panose="020B0604030504040204" pitchFamily="50" charset="-128"/>
                          <a:ea typeface="Meiryo UI" panose="020B0604030504040204" pitchFamily="50" charset="-128"/>
                        </a:rPr>
                        <a:t>観光施設一覧</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kumimoji="1" lang="ja-JP" altLang="en-US" sz="1000" baseline="0" dirty="0">
                          <a:latin typeface="Meiryo UI" panose="020B0604030504040204" pitchFamily="50" charset="-128"/>
                          <a:ea typeface="Meiryo UI" panose="020B0604030504040204" pitchFamily="50" charset="-128"/>
                        </a:rPr>
                        <a:t>イベント一覧</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r>
                        <a:rPr kumimoji="1" lang="ja-JP" altLang="en-US" sz="1000" baseline="0" dirty="0">
                          <a:latin typeface="Meiryo UI" panose="020B0604030504040204" pitchFamily="50" charset="-128"/>
                          <a:ea typeface="Meiryo UI" panose="020B0604030504040204" pitchFamily="50" charset="-128"/>
                        </a:rPr>
                        <a:t>公衆無線ＬＡＮ</a:t>
                      </a:r>
                      <a:endParaRPr kumimoji="1" lang="en-US" altLang="ja-JP" sz="1000" baseline="0" dirty="0">
                        <a:latin typeface="Meiryo UI" panose="020B0604030504040204" pitchFamily="50" charset="-128"/>
                        <a:ea typeface="Meiryo UI" panose="020B0604030504040204" pitchFamily="50" charset="-128"/>
                      </a:endParaRPr>
                    </a:p>
                    <a:p>
                      <a:pPr algn="l">
                        <a:lnSpc>
                          <a:spcPct val="80000"/>
                        </a:lnSpc>
                      </a:pPr>
                      <a:r>
                        <a:rPr kumimoji="1" lang="ja-JP" altLang="en-US" sz="1000" baseline="0" dirty="0">
                          <a:latin typeface="Meiryo UI" panose="020B0604030504040204" pitchFamily="50" charset="-128"/>
                          <a:ea typeface="Meiryo UI" panose="020B0604030504040204" pitchFamily="50" charset="-128"/>
                        </a:rPr>
                        <a:t>アクセスポイント一覧</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r>
                        <a:rPr kumimoji="1" lang="ja-JP" altLang="en-US" sz="1000" baseline="0" dirty="0">
                          <a:latin typeface="Meiryo UI" panose="020B0604030504040204" pitchFamily="50" charset="-128"/>
                          <a:ea typeface="Meiryo UI" panose="020B0604030504040204" pitchFamily="50" charset="-128"/>
                        </a:rPr>
                        <a:t>公衆トイレ一覧</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r>
                        <a:rPr kumimoji="1" lang="ja-JP" altLang="en-US" sz="1000" baseline="0" dirty="0">
                          <a:latin typeface="Meiryo UI" panose="020B0604030504040204" pitchFamily="50" charset="-128"/>
                          <a:ea typeface="Meiryo UI" panose="020B0604030504040204" pitchFamily="50" charset="-128"/>
                        </a:rPr>
                        <a:t>消防水利施設一覧</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r>
                        <a:rPr kumimoji="1" lang="ja-JP" altLang="en-US" sz="1000" baseline="0" dirty="0">
                          <a:latin typeface="Meiryo UI" panose="020B0604030504040204" pitchFamily="50" charset="-128"/>
                          <a:ea typeface="Meiryo UI" panose="020B0604030504040204" pitchFamily="50" charset="-128"/>
                        </a:rPr>
                        <a:t>指定緊急避難場所一覧</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r>
                        <a:rPr kumimoji="1" lang="ja-JP" altLang="en-US" sz="1000" baseline="0" dirty="0">
                          <a:latin typeface="Meiryo UI" panose="020B0604030504040204" pitchFamily="50" charset="-128"/>
                          <a:ea typeface="Meiryo UI" panose="020B0604030504040204" pitchFamily="50" charset="-128"/>
                        </a:rPr>
                        <a:t>地域・年齢別人口</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r>
                        <a:rPr kumimoji="1" lang="ja-JP" altLang="en-US" sz="1000" baseline="0" dirty="0">
                          <a:latin typeface="Meiryo UI" panose="020B0604030504040204" pitchFamily="50" charset="-128"/>
                          <a:ea typeface="Meiryo UI" panose="020B0604030504040204" pitchFamily="50" charset="-128"/>
                        </a:rPr>
                        <a:t>公共施設一覧</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r>
                        <a:rPr kumimoji="1" lang="ja-JP" altLang="en-US" sz="1000" baseline="0" dirty="0">
                          <a:latin typeface="Meiryo UI" panose="020B0604030504040204" pitchFamily="50" charset="-128"/>
                          <a:ea typeface="Meiryo UI" panose="020B0604030504040204" pitchFamily="50" charset="-128"/>
                        </a:rPr>
                        <a:t>子育て施設一覧</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r>
                        <a:rPr kumimoji="1" lang="ja-JP" altLang="en-US" sz="1000" baseline="0" dirty="0">
                          <a:latin typeface="Meiryo UI" panose="020B0604030504040204" pitchFamily="50" charset="-128"/>
                          <a:ea typeface="Meiryo UI" panose="020B0604030504040204" pitchFamily="50" charset="-128"/>
                        </a:rPr>
                        <a:t>オープンデータ一覧</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1"/>
                  </a:ext>
                </a:extLst>
              </a:tr>
              <a:tr h="396081">
                <a:tc>
                  <a:txBody>
                    <a:bodyPr/>
                    <a:lstStyle/>
                    <a:p>
                      <a:r>
                        <a:rPr lang="ja-JP" altLang="en-US" sz="1100" baseline="0" dirty="0">
                          <a:latin typeface="Meiryo UI" panose="020B0604030504040204" pitchFamily="50" charset="-128"/>
                          <a:ea typeface="Meiryo UI" panose="020B0604030504040204" pitchFamily="50" charset="-128"/>
                        </a:rPr>
                        <a:t>「</a:t>
                      </a:r>
                      <a:r>
                        <a:rPr lang="en-US" altLang="ja-JP" sz="1100" baseline="0" dirty="0">
                          <a:latin typeface="Meiryo UI" panose="020B0604030504040204" pitchFamily="50" charset="-128"/>
                          <a:ea typeface="Meiryo UI" panose="020B0604030504040204" pitchFamily="50" charset="-128"/>
                        </a:rPr>
                        <a:t>Yahoo!</a:t>
                      </a:r>
                      <a:r>
                        <a:rPr lang="ja-JP" altLang="en-US" sz="1100" baseline="0" dirty="0">
                          <a:latin typeface="Meiryo UI" panose="020B0604030504040204" pitchFamily="50" charset="-128"/>
                          <a:ea typeface="Meiryo UI" panose="020B0604030504040204" pitchFamily="50" charset="-128"/>
                        </a:rPr>
                        <a:t>防災速報」</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r>
                        <a:rPr kumimoji="1" lang="en-US" altLang="ja-JP" sz="1100" baseline="0" dirty="0">
                          <a:latin typeface="Meiryo UI" panose="020B0604030504040204" pitchFamily="50" charset="-128"/>
                          <a:ea typeface="Meiryo UI" panose="020B0604030504040204" pitchFamily="50" charset="-128"/>
                          <a:hlinkClick r:id="rId3" action="ppaction://hlinksldjump"/>
                        </a:rPr>
                        <a:t>P4</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l"/>
                      <a:r>
                        <a:rPr kumimoji="1" lang="en-US" altLang="ja-JP" sz="1100" baseline="0" dirty="0">
                          <a:latin typeface="Meiryo UI" panose="020B0604030504040204" pitchFamily="50" charset="-128"/>
                          <a:ea typeface="Meiryo UI" panose="020B0604030504040204" pitchFamily="50" charset="-128"/>
                          <a:hlinkClick r:id="rId4"/>
                        </a:rPr>
                        <a:t>https://emg.yahoo.co.jp/</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extLst>
                  <a:ext uri="{0D108BD9-81ED-4DB2-BD59-A6C34878D82A}">
                    <a16:rowId xmlns:a16="http://schemas.microsoft.com/office/drawing/2014/main" val="10002"/>
                  </a:ext>
                </a:extLst>
              </a:tr>
              <a:tr h="396081">
                <a:tc>
                  <a:txBody>
                    <a:bodyPr/>
                    <a:lstStyle/>
                    <a:p>
                      <a:r>
                        <a:rPr lang="ja-JP" altLang="en-US" sz="1100" baseline="0" dirty="0">
                          <a:latin typeface="Meiryo UI" panose="020B0604030504040204" pitchFamily="50" charset="-128"/>
                          <a:ea typeface="Meiryo UI" panose="020B0604030504040204" pitchFamily="50" charset="-128"/>
                        </a:rPr>
                        <a:t>「</a:t>
                      </a:r>
                      <a:r>
                        <a:rPr lang="en-US" altLang="ja-JP" sz="1100" baseline="0" dirty="0">
                          <a:latin typeface="Meiryo UI" panose="020B0604030504040204" pitchFamily="50" charset="-128"/>
                          <a:ea typeface="Meiryo UI" panose="020B0604030504040204" pitchFamily="50" charset="-128"/>
                        </a:rPr>
                        <a:t>Yahoo!</a:t>
                      </a:r>
                      <a:r>
                        <a:rPr lang="ja-JP" altLang="en-US" sz="1100" baseline="0" dirty="0">
                          <a:latin typeface="Meiryo UI" panose="020B0604030504040204" pitchFamily="50" charset="-128"/>
                          <a:ea typeface="Meiryo UI" panose="020B0604030504040204" pitchFamily="50" charset="-128"/>
                        </a:rPr>
                        <a:t>ヘルスケア」</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r>
                        <a:rPr kumimoji="1" lang="en-US" altLang="ja-JP" sz="1100" baseline="0" dirty="0">
                          <a:latin typeface="Meiryo UI" panose="020B0604030504040204" pitchFamily="50" charset="-128"/>
                          <a:ea typeface="Meiryo UI" panose="020B0604030504040204" pitchFamily="50" charset="-128"/>
                          <a:hlinkClick r:id="rId5" action="ppaction://hlinksldjump"/>
                        </a:rPr>
                        <a:t>P5</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l"/>
                      <a:r>
                        <a:rPr kumimoji="1" lang="en-US" altLang="ja-JP" sz="1100" baseline="0" dirty="0">
                          <a:latin typeface="Meiryo UI" panose="020B0604030504040204" pitchFamily="50" charset="-128"/>
                          <a:ea typeface="Meiryo UI" panose="020B0604030504040204" pitchFamily="50" charset="-128"/>
                          <a:hlinkClick r:id="rId6"/>
                        </a:rPr>
                        <a:t>https://medical.yahoo.co.jp/</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extLst>
                  <a:ext uri="{0D108BD9-81ED-4DB2-BD59-A6C34878D82A}">
                    <a16:rowId xmlns:a16="http://schemas.microsoft.com/office/drawing/2014/main" val="10003"/>
                  </a:ext>
                </a:extLst>
              </a:tr>
              <a:tr h="396081">
                <a:tc>
                  <a:txBody>
                    <a:bodyPr/>
                    <a:lstStyle/>
                    <a:p>
                      <a:r>
                        <a:rPr lang="ja-JP" altLang="en-US" sz="1100" baseline="0" dirty="0">
                          <a:latin typeface="Meiryo UI" panose="020B0604030504040204" pitchFamily="50" charset="-128"/>
                          <a:ea typeface="Meiryo UI" panose="020B0604030504040204" pitchFamily="50" charset="-128"/>
                        </a:rPr>
                        <a:t>「</a:t>
                      </a:r>
                      <a:r>
                        <a:rPr lang="en-US" altLang="ja-JP" sz="1100" baseline="0" dirty="0">
                          <a:latin typeface="Meiryo UI" panose="020B0604030504040204" pitchFamily="50" charset="-128"/>
                          <a:ea typeface="Meiryo UI" panose="020B0604030504040204" pitchFamily="50" charset="-128"/>
                        </a:rPr>
                        <a:t>Yahoo!</a:t>
                      </a:r>
                      <a:r>
                        <a:rPr lang="ja-JP" altLang="en-US" sz="1100" baseline="0" dirty="0">
                          <a:latin typeface="Meiryo UI" panose="020B0604030504040204" pitchFamily="50" charset="-128"/>
                          <a:ea typeface="Meiryo UI" panose="020B0604030504040204" pitchFamily="50" charset="-128"/>
                        </a:rPr>
                        <a:t> </a:t>
                      </a:r>
                      <a:r>
                        <a:rPr lang="en-US" altLang="ja-JP" sz="1100" baseline="0" dirty="0">
                          <a:latin typeface="Meiryo UI" panose="020B0604030504040204" pitchFamily="50" charset="-128"/>
                          <a:ea typeface="Meiryo UI" panose="020B0604030504040204" pitchFamily="50" charset="-128"/>
                        </a:rPr>
                        <a:t>MAP</a:t>
                      </a:r>
                      <a:r>
                        <a:rPr lang="ja-JP" altLang="en-US" sz="1100" baseline="0" dirty="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r>
                        <a:rPr kumimoji="1" lang="en-US" altLang="ja-JP" sz="1100" baseline="0" dirty="0">
                          <a:latin typeface="Meiryo UI" panose="020B0604030504040204" pitchFamily="50" charset="-128"/>
                          <a:ea typeface="Meiryo UI" panose="020B0604030504040204" pitchFamily="50" charset="-128"/>
                          <a:hlinkClick r:id="rId7" action="ppaction://hlinksldjump"/>
                        </a:rPr>
                        <a:t>P6</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l"/>
                      <a:r>
                        <a:rPr kumimoji="1" lang="en-US" altLang="ja-JP" sz="1100" baseline="0" dirty="0">
                          <a:latin typeface="Meiryo UI" panose="020B0604030504040204" pitchFamily="50" charset="-128"/>
                          <a:ea typeface="Meiryo UI" panose="020B0604030504040204" pitchFamily="50" charset="-128"/>
                          <a:hlinkClick r:id="rId8"/>
                        </a:rPr>
                        <a:t>https://map.yahoo.co.jp/promo/</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extLst>
                  <a:ext uri="{0D108BD9-81ED-4DB2-BD59-A6C34878D82A}">
                    <a16:rowId xmlns:a16="http://schemas.microsoft.com/office/drawing/2014/main" val="10004"/>
                  </a:ext>
                </a:extLst>
              </a:tr>
              <a:tr h="402418">
                <a:tc>
                  <a:txBody>
                    <a:bodyPr/>
                    <a:lstStyle/>
                    <a:p>
                      <a:r>
                        <a:rPr lang="ja-JP" altLang="en-US" sz="1100" baseline="0" dirty="0">
                          <a:latin typeface="Meiryo UI" panose="020B0604030504040204" pitchFamily="50" charset="-128"/>
                          <a:ea typeface="Meiryo UI" panose="020B0604030504040204" pitchFamily="50" charset="-128"/>
                        </a:rPr>
                        <a:t>「</a:t>
                      </a:r>
                      <a:r>
                        <a:rPr lang="en-US" altLang="ja-JP" sz="1100" baseline="0" dirty="0">
                          <a:latin typeface="Meiryo UI" panose="020B0604030504040204" pitchFamily="50" charset="-128"/>
                          <a:ea typeface="Meiryo UI" panose="020B0604030504040204" pitchFamily="50" charset="-128"/>
                        </a:rPr>
                        <a:t>LIVE JAPAN</a:t>
                      </a:r>
                      <a:r>
                        <a:rPr lang="ja-JP" altLang="en-US" sz="1100" baseline="0" dirty="0">
                          <a:latin typeface="Meiryo UI" panose="020B0604030504040204" pitchFamily="50" charset="-128"/>
                          <a:ea typeface="Meiryo UI"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r>
                        <a:rPr kumimoji="1" lang="en-US" altLang="ja-JP" sz="1100" baseline="0" dirty="0">
                          <a:latin typeface="Meiryo UI" panose="020B0604030504040204" pitchFamily="50" charset="-128"/>
                          <a:ea typeface="Meiryo UI" panose="020B0604030504040204" pitchFamily="50" charset="-128"/>
                          <a:hlinkClick r:id="rId9" action="ppaction://hlinksldjump"/>
                        </a:rPr>
                        <a:t>P7</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kern="1200" baseline="0" dirty="0">
                          <a:effectLst/>
                          <a:latin typeface="Meiryo UI" panose="020B0604030504040204" pitchFamily="50" charset="-128"/>
                          <a:ea typeface="Meiryo UI" panose="020B0604030504040204" pitchFamily="50" charset="-128"/>
                          <a:hlinkClick r:id="rId10"/>
                        </a:rPr>
                        <a:t>https://livejapan.com/</a:t>
                      </a:r>
                      <a:endParaRPr kumimoji="1" lang="en-US" altLang="ja-JP" sz="1100" b="0" i="0" kern="1200" baseline="0" dirty="0">
                        <a:solidFill>
                          <a:schemeClr val="tx1"/>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extLst>
                  <a:ext uri="{0D108BD9-81ED-4DB2-BD59-A6C34878D82A}">
                    <a16:rowId xmlns:a16="http://schemas.microsoft.com/office/drawing/2014/main" val="10005"/>
                  </a:ext>
                </a:extLst>
              </a:tr>
              <a:tr h="396081">
                <a:tc>
                  <a:txBody>
                    <a:bodyPr/>
                    <a:lstStyle/>
                    <a:p>
                      <a:r>
                        <a:rPr lang="ja-JP" altLang="en-US" sz="1100" baseline="0" dirty="0">
                          <a:latin typeface="Meiryo UI" panose="020B0604030504040204" pitchFamily="50" charset="-128"/>
                          <a:ea typeface="Meiryo UI" panose="020B0604030504040204" pitchFamily="50" charset="-128"/>
                        </a:rPr>
                        <a:t>「ぐるなび</a:t>
                      </a:r>
                      <a:r>
                        <a:rPr lang="en-US" altLang="ja-JP" sz="1100" baseline="0" dirty="0">
                          <a:latin typeface="Meiryo UI" panose="020B0604030504040204" pitchFamily="50" charset="-128"/>
                          <a:ea typeface="Meiryo UI" panose="020B0604030504040204" pitchFamily="50" charset="-128"/>
                        </a:rPr>
                        <a:t>PRO</a:t>
                      </a:r>
                      <a:r>
                        <a:rPr lang="ja-JP" altLang="en-US" sz="1100" baseline="0" dirty="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r>
                        <a:rPr kumimoji="1" lang="en-US" altLang="ja-JP" sz="1100" baseline="0" dirty="0">
                          <a:latin typeface="Meiryo UI" panose="020B0604030504040204" pitchFamily="50" charset="-128"/>
                          <a:ea typeface="Meiryo UI" panose="020B0604030504040204" pitchFamily="50" charset="-128"/>
                          <a:hlinkClick r:id="rId11" action="ppaction://hlinksldjump"/>
                        </a:rPr>
                        <a:t>P8</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l"/>
                      <a:r>
                        <a:rPr kumimoji="1" lang="en-US" altLang="ja-JP" sz="1100" baseline="0" dirty="0">
                          <a:latin typeface="Meiryo UI" panose="020B0604030504040204" pitchFamily="50" charset="-128"/>
                          <a:ea typeface="Meiryo UI" panose="020B0604030504040204" pitchFamily="50" charset="-128"/>
                          <a:hlinkClick r:id="rId12"/>
                        </a:rPr>
                        <a:t>https://pro.gnavi.co.jp/</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extLst>
                  <a:ext uri="{0D108BD9-81ED-4DB2-BD59-A6C34878D82A}">
                    <a16:rowId xmlns:a16="http://schemas.microsoft.com/office/drawing/2014/main" val="10006"/>
                  </a:ext>
                </a:extLst>
              </a:tr>
              <a:tr h="396081">
                <a:tc>
                  <a:txBody>
                    <a:bodyPr/>
                    <a:lstStyle/>
                    <a:p>
                      <a:r>
                        <a:rPr lang="ja-JP" altLang="en-US" sz="1100" baseline="0" dirty="0">
                          <a:latin typeface="Meiryo UI" panose="020B0604030504040204" pitchFamily="50" charset="-128"/>
                          <a:ea typeface="Meiryo UI" panose="020B0604030504040204" pitchFamily="50" charset="-128"/>
                        </a:rPr>
                        <a:t>「ぐるなび</a:t>
                      </a:r>
                      <a:r>
                        <a:rPr lang="en-US" altLang="ja-JP" sz="1100" baseline="0" dirty="0">
                          <a:latin typeface="Meiryo UI" panose="020B0604030504040204" pitchFamily="50" charset="-128"/>
                          <a:ea typeface="Meiryo UI" panose="020B0604030504040204" pitchFamily="50" charset="-128"/>
                        </a:rPr>
                        <a:t>PRO </a:t>
                      </a:r>
                      <a:r>
                        <a:rPr lang="ja-JP" altLang="en-US" sz="1100" baseline="0" dirty="0">
                          <a:latin typeface="Meiryo UI" panose="020B0604030504040204" pitchFamily="50" charset="-128"/>
                          <a:ea typeface="Meiryo UI" panose="020B0604030504040204" pitchFamily="50" charset="-128"/>
                        </a:rPr>
                        <a:t>飲食店物件探し」</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r>
                        <a:rPr kumimoji="1" lang="en-US" altLang="ja-JP" sz="1100" baseline="0" dirty="0">
                          <a:latin typeface="Meiryo UI" panose="020B0604030504040204" pitchFamily="50" charset="-128"/>
                          <a:ea typeface="Meiryo UI" panose="020B0604030504040204" pitchFamily="50" charset="-128"/>
                          <a:hlinkClick r:id="rId13" action="ppaction://hlinksldjump"/>
                        </a:rPr>
                        <a:t>P9</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l"/>
                      <a:r>
                        <a:rPr kumimoji="1" lang="en-US" altLang="ja-JP" sz="1100" baseline="0" dirty="0">
                          <a:latin typeface="Meiryo UI" panose="020B0604030504040204" pitchFamily="50" charset="-128"/>
                          <a:ea typeface="Meiryo UI" panose="020B0604030504040204" pitchFamily="50" charset="-128"/>
                          <a:hlinkClick r:id="rId14"/>
                        </a:rPr>
                        <a:t>https://pro.gnavi.co.jp/bukken/</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extLst>
                  <a:ext uri="{0D108BD9-81ED-4DB2-BD59-A6C34878D82A}">
                    <a16:rowId xmlns:a16="http://schemas.microsoft.com/office/drawing/2014/main" val="10007"/>
                  </a:ext>
                </a:extLst>
              </a:tr>
              <a:tr h="396081">
                <a:tc>
                  <a:txBody>
                    <a:bodyPr/>
                    <a:lstStyle/>
                    <a:p>
                      <a:r>
                        <a:rPr lang="ja-JP" altLang="en-US" sz="1100" baseline="0" dirty="0">
                          <a:latin typeface="Meiryo UI" panose="020B0604030504040204" pitchFamily="50" charset="-128"/>
                          <a:ea typeface="Meiryo UI" panose="020B0604030504040204" pitchFamily="50" charset="-128"/>
                        </a:rPr>
                        <a:t>「レッツエンジョイ東京」</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r>
                        <a:rPr kumimoji="1" lang="en-US" altLang="ja-JP" sz="1100" baseline="0" dirty="0">
                          <a:latin typeface="Meiryo UI" panose="020B0604030504040204" pitchFamily="50" charset="-128"/>
                          <a:ea typeface="Meiryo UI" panose="020B0604030504040204" pitchFamily="50" charset="-128"/>
                          <a:hlinkClick r:id="rId15" action="ppaction://hlinksldjump"/>
                        </a:rPr>
                        <a:t>P10</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kern="1200" baseline="0" dirty="0">
                          <a:effectLst/>
                          <a:latin typeface="Meiryo UI" panose="020B0604030504040204" pitchFamily="50" charset="-128"/>
                          <a:ea typeface="Meiryo UI" panose="020B0604030504040204" pitchFamily="50" charset="-128"/>
                          <a:hlinkClick r:id="rId16"/>
                        </a:rPr>
                        <a:t>https://www.enjoytokyo.jp/</a:t>
                      </a:r>
                      <a:endParaRPr kumimoji="1" lang="en-US" altLang="ja-JP" sz="1100" b="0" i="0" kern="1200" baseline="0" dirty="0">
                        <a:solidFill>
                          <a:schemeClr val="dk1"/>
                        </a:solidFill>
                        <a:effectLst/>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extLst>
                  <a:ext uri="{0D108BD9-81ED-4DB2-BD59-A6C34878D82A}">
                    <a16:rowId xmlns:a16="http://schemas.microsoft.com/office/drawing/2014/main" val="10008"/>
                  </a:ext>
                </a:extLst>
              </a:tr>
              <a:tr h="402418">
                <a:tc>
                  <a:txBody>
                    <a:bodyPr/>
                    <a:lstStyle/>
                    <a:p>
                      <a:r>
                        <a:rPr lang="ja-JP" altLang="en-US" sz="1100" baseline="0" dirty="0">
                          <a:latin typeface="Meiryo UI" panose="020B0604030504040204" pitchFamily="50" charset="-128"/>
                          <a:ea typeface="Meiryo UI" panose="020B0604030504040204" pitchFamily="50" charset="-128"/>
                        </a:rPr>
                        <a:t>「乗換案内シリーズ「行き方案内」</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r>
                        <a:rPr kumimoji="1" lang="en-US" altLang="ja-JP" sz="1100" baseline="0" dirty="0">
                          <a:latin typeface="Meiryo UI" panose="020B0604030504040204" pitchFamily="50" charset="-128"/>
                          <a:ea typeface="Meiryo UI" panose="020B0604030504040204" pitchFamily="50" charset="-128"/>
                          <a:hlinkClick r:id="rId17" action="ppaction://hlinksldjump"/>
                        </a:rPr>
                        <a:t>P11</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en-US" altLang="ja-JP" sz="1100" u="sng" kern="1200" dirty="0">
                          <a:effectLst/>
                          <a:latin typeface="Meiryo UI" panose="020B0604030504040204" pitchFamily="50" charset="-128"/>
                          <a:ea typeface="Meiryo UI" panose="020B0604030504040204" pitchFamily="50" charset="-128"/>
                          <a:hlinkClick r:id="rId18"/>
                        </a:rPr>
                        <a:t>https://www.jorudan.co.jp/ikikata/</a:t>
                      </a:r>
                      <a:endParaRPr kumimoji="1" lang="ja-JP" altLang="ja-JP" sz="1100" kern="1200" dirty="0">
                        <a:solidFill>
                          <a:srgbClr val="FF0000"/>
                        </a:solidFill>
                        <a:effectLst/>
                        <a:latin typeface="Meiryo UI" panose="020B0604030504040204" pitchFamily="50" charset="-128"/>
                        <a:ea typeface="Meiryo UI" panose="020B0604030504040204" pitchFamily="50" charset="-128"/>
                        <a:cs typeface="+mn-cs"/>
                      </a:endParaRPr>
                    </a:p>
                  </a:txBody>
                  <a:tcPr marL="36000" marR="36000" marT="0" marB="0" anchor="ctr"/>
                </a:tc>
                <a:extLst>
                  <a:ext uri="{0D108BD9-81ED-4DB2-BD59-A6C34878D82A}">
                    <a16:rowId xmlns:a16="http://schemas.microsoft.com/office/drawing/2014/main" val="10009"/>
                  </a:ext>
                </a:extLst>
              </a:tr>
              <a:tr h="3960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aseline="0" dirty="0">
                          <a:latin typeface="Meiryo UI" panose="020B0604030504040204" pitchFamily="50" charset="-128"/>
                          <a:ea typeface="Meiryo UI" panose="020B0604030504040204" pitchFamily="50" charset="-128"/>
                        </a:rPr>
                        <a:t>「</a:t>
                      </a:r>
                      <a:r>
                        <a:rPr lang="en-US" altLang="ja-JP" sz="1100" baseline="0" dirty="0">
                          <a:latin typeface="Meiryo UI" panose="020B0604030504040204" pitchFamily="50" charset="-128"/>
                          <a:ea typeface="Meiryo UI" panose="020B0604030504040204" pitchFamily="50" charset="-128"/>
                        </a:rPr>
                        <a:t>SUUMO</a:t>
                      </a:r>
                      <a:r>
                        <a:rPr lang="ja-JP" altLang="en-US" sz="1100" baseline="0" dirty="0">
                          <a:latin typeface="Meiryo UI" panose="020B0604030504040204" pitchFamily="50" charset="-128"/>
                          <a:ea typeface="Meiryo UI" panose="020B0604030504040204" pitchFamily="50" charset="-128"/>
                        </a:rPr>
                        <a:t>みんなの街　サイト」</a:t>
                      </a:r>
                      <a:endParaRPr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aseline="0" dirty="0">
                          <a:latin typeface="Meiryo UI" panose="020B0604030504040204" pitchFamily="50" charset="-128"/>
                          <a:ea typeface="Meiryo UI" panose="020B0604030504040204" pitchFamily="50" charset="-128"/>
                          <a:cs typeface="メイリオ" panose="020B0604030504040204" pitchFamily="50" charset="-128"/>
                          <a:hlinkClick r:id="rId19" action="ppaction://hlinksldjump"/>
                        </a:rPr>
                        <a:t>P12</a:t>
                      </a:r>
                      <a:endParaRPr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l"/>
                      <a:r>
                        <a:rPr kumimoji="1" lang="en-US" altLang="ja-JP" sz="1100" u="sng" baseline="0" dirty="0">
                          <a:latin typeface="Meiryo UI" panose="020B0604030504040204" pitchFamily="50" charset="-128"/>
                          <a:ea typeface="Meiryo UI" panose="020B0604030504040204" pitchFamily="50" charset="-128"/>
                          <a:hlinkClick r:id="rId20"/>
                        </a:rPr>
                        <a:t>https://suumo.jp/area</a:t>
                      </a:r>
                      <a:endParaRPr kumimoji="1" lang="ja-JP" altLang="en-US" sz="1100" u="sng" baseline="0" dirty="0">
                        <a:solidFill>
                          <a:srgbClr val="0000FF"/>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extLst>
                  <a:ext uri="{0D108BD9-81ED-4DB2-BD59-A6C34878D82A}">
                    <a16:rowId xmlns:a16="http://schemas.microsoft.com/office/drawing/2014/main" val="10010"/>
                  </a:ext>
                </a:extLst>
              </a:tr>
              <a:tr h="3960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aseline="0" dirty="0">
                          <a:latin typeface="Meiryo UI" panose="020B0604030504040204" pitchFamily="50" charset="-128"/>
                          <a:ea typeface="Meiryo UI" panose="020B0604030504040204" pitchFamily="50" charset="-128"/>
                          <a:cs typeface="メイリオ" panose="020B0604030504040204" pitchFamily="50" charset="-128"/>
                        </a:rPr>
                        <a:t>「ミルモネット」</a:t>
                      </a:r>
                    </a:p>
                  </a:txBody>
                  <a:tcPr marL="36000" marR="36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aseline="0" dirty="0">
                          <a:latin typeface="Meiryo UI" panose="020B0604030504040204" pitchFamily="50" charset="-128"/>
                          <a:ea typeface="Meiryo UI" panose="020B0604030504040204" pitchFamily="50" charset="-128"/>
                          <a:cs typeface="メイリオ" panose="020B0604030504040204" pitchFamily="50" charset="-128"/>
                          <a:hlinkClick r:id="rId21" action="ppaction://hlinksldjump"/>
                        </a:rPr>
                        <a:t>P15</a:t>
                      </a:r>
                      <a:endParaRPr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r>
                        <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rPr>
                        <a:t>〇</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l"/>
                      <a:r>
                        <a:rPr kumimoji="1" lang="en-US" altLang="ja-JP" sz="1100" u="sng" baseline="0" dirty="0">
                          <a:solidFill>
                            <a:srgbClr val="0000FF"/>
                          </a:solidFill>
                          <a:latin typeface="Meiryo UI" panose="020B0604030504040204" pitchFamily="50" charset="-128"/>
                          <a:ea typeface="Meiryo UI" panose="020B0604030504040204" pitchFamily="50" charset="-128"/>
                          <a:cs typeface="メイリオ" panose="020B0604030504040204" pitchFamily="50" charset="-128"/>
                        </a:rPr>
                        <a:t>https://welmo.co.jp/service/milmo-net/</a:t>
                      </a:r>
                      <a:endParaRPr kumimoji="1" lang="ja-JP" altLang="en-US" sz="1100" u="sng" baseline="0" dirty="0">
                        <a:solidFill>
                          <a:srgbClr val="0000FF"/>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extLst>
                  <a:ext uri="{0D108BD9-81ED-4DB2-BD59-A6C34878D82A}">
                    <a16:rowId xmlns:a16="http://schemas.microsoft.com/office/drawing/2014/main" val="3131133544"/>
                  </a:ext>
                </a:extLst>
              </a:tr>
              <a:tr h="3960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aseline="0" dirty="0">
                          <a:latin typeface="Meiryo UI" panose="020B0604030504040204" pitchFamily="50" charset="-128"/>
                          <a:ea typeface="Meiryo UI" panose="020B0604030504040204" pitchFamily="50" charset="-128"/>
                          <a:cs typeface="メイリオ" panose="020B0604030504040204" pitchFamily="50" charset="-128"/>
                        </a:rPr>
                        <a:t>「学校教育情報サイト ガッコム」</a:t>
                      </a:r>
                    </a:p>
                  </a:txBody>
                  <a:tcPr marL="36000" marR="36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baseline="0" dirty="0">
                          <a:latin typeface="Meiryo UI" panose="020B0604030504040204" pitchFamily="50" charset="-128"/>
                          <a:ea typeface="Meiryo UI" panose="020B0604030504040204" pitchFamily="50" charset="-128"/>
                          <a:cs typeface="メイリオ" panose="020B0604030504040204" pitchFamily="50" charset="-128"/>
                          <a:hlinkClick r:id="rId22" action="ppaction://hlinksldjump"/>
                        </a:rPr>
                        <a:t>P16</a:t>
                      </a:r>
                      <a:endParaRPr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rPr>
                        <a:t>〇</a:t>
                      </a:r>
                    </a:p>
                  </a:txBody>
                  <a:tcPr marL="36000" marR="36000" marT="36000" marB="36000" anchor="ctr"/>
                </a:tc>
                <a:tc>
                  <a:txBody>
                    <a:bodyPr/>
                    <a:lstStyle/>
                    <a:p>
                      <a:pPr algn="ctr"/>
                      <a:endParaRPr kumimoji="1" lang="ja-JP" altLang="en-US" sz="11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l"/>
                      <a:r>
                        <a:rPr kumimoji="1" lang="en-US" altLang="ja-JP" sz="1100" u="sng" baseline="0" dirty="0">
                          <a:solidFill>
                            <a:srgbClr val="0000FF"/>
                          </a:solidFill>
                          <a:latin typeface="Meiryo UI" panose="020B0604030504040204" pitchFamily="50" charset="-128"/>
                          <a:ea typeface="Meiryo UI" panose="020B0604030504040204" pitchFamily="50" charset="-128"/>
                          <a:cs typeface="メイリオ" panose="020B0604030504040204" pitchFamily="50" charset="-128"/>
                        </a:rPr>
                        <a:t>https://www.gaccom.jp/</a:t>
                      </a:r>
                      <a:endParaRPr kumimoji="1" lang="ja-JP" altLang="en-US" sz="1100" u="sng" baseline="0" dirty="0">
                        <a:solidFill>
                          <a:srgbClr val="0000FF"/>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extLst>
                  <a:ext uri="{0D108BD9-81ED-4DB2-BD59-A6C34878D82A}">
                    <a16:rowId xmlns:a16="http://schemas.microsoft.com/office/drawing/2014/main" val="2189060412"/>
                  </a:ext>
                </a:extLst>
              </a:tr>
            </a:tbl>
          </a:graphicData>
        </a:graphic>
      </p:graphicFrame>
      <p:sp>
        <p:nvSpPr>
          <p:cNvPr id="6" name="タイトル 5"/>
          <p:cNvSpPr>
            <a:spLocks noGrp="1"/>
          </p:cNvSpPr>
          <p:nvPr>
            <p:ph type="title"/>
          </p:nvPr>
        </p:nvSpPr>
        <p:spPr/>
        <p:txBody>
          <a:bodyPr/>
          <a:lstStyle/>
          <a:p>
            <a:r>
              <a:rPr lang="ja-JP" altLang="en-US" dirty="0"/>
              <a:t>推奨データセットの活用が見込まれるアプリ一覧</a:t>
            </a:r>
          </a:p>
        </p:txBody>
      </p:sp>
      <p:sp>
        <p:nvSpPr>
          <p:cNvPr id="8" name="スライド番号プレースホルダー 7"/>
          <p:cNvSpPr>
            <a:spLocks noGrp="1"/>
          </p:cNvSpPr>
          <p:nvPr>
            <p:ph type="sldNum" sz="quarter" idx="12"/>
          </p:nvPr>
        </p:nvSpPr>
        <p:spPr/>
        <p:txBody>
          <a:bodyPr/>
          <a:lstStyle/>
          <a:p>
            <a:pPr algn="r" latinLnBrk="1"/>
            <a:fld id="{2D445476-B57F-464F-8319-C26E69740EC0}" type="slidenum">
              <a:rPr lang="en-US" altLang="ja-JP" smtClean="0"/>
              <a:pPr algn="r" latinLnBrk="1"/>
              <a:t>2</a:t>
            </a:fld>
            <a:endParaRPr lang="ja-JP" altLang="en-US"/>
          </a:p>
        </p:txBody>
      </p:sp>
    </p:spTree>
    <p:extLst>
      <p:ext uri="{BB962C8B-B14F-4D97-AF65-F5344CB8AC3E}">
        <p14:creationId xmlns:p14="http://schemas.microsoft.com/office/powerpoint/2010/main" val="137576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推奨データセットの活用が見込まれるアプリ一覧</a:t>
            </a:r>
          </a:p>
        </p:txBody>
      </p:sp>
      <p:graphicFrame>
        <p:nvGraphicFramePr>
          <p:cNvPr id="6" name="表 5"/>
          <p:cNvGraphicFramePr>
            <a:graphicFrameLocks noGrp="1"/>
          </p:cNvGraphicFramePr>
          <p:nvPr>
            <p:extLst>
              <p:ext uri="{D42A27DB-BD31-4B8C-83A1-F6EECF244321}">
                <p14:modId xmlns:p14="http://schemas.microsoft.com/office/powerpoint/2010/main" val="2987261945"/>
              </p:ext>
            </p:extLst>
          </p:nvPr>
        </p:nvGraphicFramePr>
        <p:xfrm>
          <a:off x="62401" y="674252"/>
          <a:ext cx="9777148" cy="5842926"/>
        </p:xfrm>
        <a:graphic>
          <a:graphicData uri="http://schemas.openxmlformats.org/drawingml/2006/table">
            <a:tbl>
              <a:tblPr firstRow="1" bandRow="1">
                <a:tableStyleId>{5C22544A-7EE6-4342-B048-85BDC9FD1C3A}</a:tableStyleId>
              </a:tblPr>
              <a:tblGrid>
                <a:gridCol w="2196000">
                  <a:extLst>
                    <a:ext uri="{9D8B030D-6E8A-4147-A177-3AD203B41FA5}">
                      <a16:colId xmlns:a16="http://schemas.microsoft.com/office/drawing/2014/main" val="20000"/>
                    </a:ext>
                  </a:extLst>
                </a:gridCol>
                <a:gridCol w="360664">
                  <a:extLst>
                    <a:ext uri="{9D8B030D-6E8A-4147-A177-3AD203B41FA5}">
                      <a16:colId xmlns:a16="http://schemas.microsoft.com/office/drawing/2014/main" val="50058007"/>
                    </a:ext>
                  </a:extLst>
                </a:gridCol>
                <a:gridCol w="335417">
                  <a:extLst>
                    <a:ext uri="{9D8B030D-6E8A-4147-A177-3AD203B41FA5}">
                      <a16:colId xmlns:a16="http://schemas.microsoft.com/office/drawing/2014/main" val="20001"/>
                    </a:ext>
                  </a:extLst>
                </a:gridCol>
                <a:gridCol w="335417">
                  <a:extLst>
                    <a:ext uri="{9D8B030D-6E8A-4147-A177-3AD203B41FA5}">
                      <a16:colId xmlns:a16="http://schemas.microsoft.com/office/drawing/2014/main" val="20002"/>
                    </a:ext>
                  </a:extLst>
                </a:gridCol>
                <a:gridCol w="335417">
                  <a:extLst>
                    <a:ext uri="{9D8B030D-6E8A-4147-A177-3AD203B41FA5}">
                      <a16:colId xmlns:a16="http://schemas.microsoft.com/office/drawing/2014/main" val="20003"/>
                    </a:ext>
                  </a:extLst>
                </a:gridCol>
                <a:gridCol w="335417">
                  <a:extLst>
                    <a:ext uri="{9D8B030D-6E8A-4147-A177-3AD203B41FA5}">
                      <a16:colId xmlns:a16="http://schemas.microsoft.com/office/drawing/2014/main" val="20004"/>
                    </a:ext>
                  </a:extLst>
                </a:gridCol>
                <a:gridCol w="335417">
                  <a:extLst>
                    <a:ext uri="{9D8B030D-6E8A-4147-A177-3AD203B41FA5}">
                      <a16:colId xmlns:a16="http://schemas.microsoft.com/office/drawing/2014/main" val="20005"/>
                    </a:ext>
                  </a:extLst>
                </a:gridCol>
                <a:gridCol w="335417">
                  <a:extLst>
                    <a:ext uri="{9D8B030D-6E8A-4147-A177-3AD203B41FA5}">
                      <a16:colId xmlns:a16="http://schemas.microsoft.com/office/drawing/2014/main" val="20006"/>
                    </a:ext>
                  </a:extLst>
                </a:gridCol>
                <a:gridCol w="335417">
                  <a:extLst>
                    <a:ext uri="{9D8B030D-6E8A-4147-A177-3AD203B41FA5}">
                      <a16:colId xmlns:a16="http://schemas.microsoft.com/office/drawing/2014/main" val="20007"/>
                    </a:ext>
                  </a:extLst>
                </a:gridCol>
                <a:gridCol w="335417">
                  <a:extLst>
                    <a:ext uri="{9D8B030D-6E8A-4147-A177-3AD203B41FA5}">
                      <a16:colId xmlns:a16="http://schemas.microsoft.com/office/drawing/2014/main" val="20008"/>
                    </a:ext>
                  </a:extLst>
                </a:gridCol>
                <a:gridCol w="335417">
                  <a:extLst>
                    <a:ext uri="{9D8B030D-6E8A-4147-A177-3AD203B41FA5}">
                      <a16:colId xmlns:a16="http://schemas.microsoft.com/office/drawing/2014/main" val="20009"/>
                    </a:ext>
                  </a:extLst>
                </a:gridCol>
                <a:gridCol w="335417">
                  <a:extLst>
                    <a:ext uri="{9D8B030D-6E8A-4147-A177-3AD203B41FA5}">
                      <a16:colId xmlns:a16="http://schemas.microsoft.com/office/drawing/2014/main" val="20010"/>
                    </a:ext>
                  </a:extLst>
                </a:gridCol>
                <a:gridCol w="335417">
                  <a:extLst>
                    <a:ext uri="{9D8B030D-6E8A-4147-A177-3AD203B41FA5}">
                      <a16:colId xmlns:a16="http://schemas.microsoft.com/office/drawing/2014/main" val="20011"/>
                    </a:ext>
                  </a:extLst>
                </a:gridCol>
                <a:gridCol w="335417">
                  <a:extLst>
                    <a:ext uri="{9D8B030D-6E8A-4147-A177-3AD203B41FA5}">
                      <a16:colId xmlns:a16="http://schemas.microsoft.com/office/drawing/2014/main" val="20012"/>
                    </a:ext>
                  </a:extLst>
                </a:gridCol>
                <a:gridCol w="335417">
                  <a:extLst>
                    <a:ext uri="{9D8B030D-6E8A-4147-A177-3AD203B41FA5}">
                      <a16:colId xmlns:a16="http://schemas.microsoft.com/office/drawing/2014/main" val="20013"/>
                    </a:ext>
                  </a:extLst>
                </a:gridCol>
                <a:gridCol w="335417">
                  <a:extLst>
                    <a:ext uri="{9D8B030D-6E8A-4147-A177-3AD203B41FA5}">
                      <a16:colId xmlns:a16="http://schemas.microsoft.com/office/drawing/2014/main" val="20014"/>
                    </a:ext>
                  </a:extLst>
                </a:gridCol>
                <a:gridCol w="2524646">
                  <a:extLst>
                    <a:ext uri="{9D8B030D-6E8A-4147-A177-3AD203B41FA5}">
                      <a16:colId xmlns:a16="http://schemas.microsoft.com/office/drawing/2014/main" val="20015"/>
                    </a:ext>
                  </a:extLst>
                </a:gridCol>
              </a:tblGrid>
              <a:tr h="260814">
                <a:tc rowSpan="2">
                  <a:txBody>
                    <a:bodyPr/>
                    <a:lstStyle/>
                    <a:p>
                      <a:r>
                        <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アプリ名</a:t>
                      </a:r>
                    </a:p>
                  </a:txBody>
                  <a:tcPr/>
                </a:tc>
                <a:tc rowSpan="2">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ja-JP" altLang="en-US" sz="1000" baseline="0" dirty="0">
                          <a:latin typeface="Meiryo UI" panose="020B0604030504040204" pitchFamily="50" charset="-128"/>
                          <a:ea typeface="Meiryo UI" panose="020B0604030504040204" pitchFamily="50" charset="-128"/>
                        </a:rPr>
                        <a:t>アプリ詳細ページ</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vert="eaVert" anchor="ctr"/>
                </a:tc>
                <a:tc gridSpan="14">
                  <a:txBody>
                    <a:bodyPr/>
                    <a:lstStyle/>
                    <a:p>
                      <a:pPr algn="ctr">
                        <a:lnSpc>
                          <a:spcPct val="80000"/>
                        </a:lnSpc>
                      </a:pPr>
                      <a:r>
                        <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応用編</a:t>
                      </a:r>
                    </a:p>
                  </a:txBody>
                  <a:tcPr marL="36000" marR="36000" marT="36000" marB="360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hMerge="1">
                  <a:txBody>
                    <a:bodyPr/>
                    <a:lstStyle/>
                    <a:p>
                      <a:pPr algn="l">
                        <a:lnSpc>
                          <a:spcPct val="80000"/>
                        </a:lnSpc>
                      </a:pPr>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wordArtVertRtl" anchor="ctr"/>
                </a:tc>
                <a:tc rowSpan="2">
                  <a:txBody>
                    <a:bodyPr/>
                    <a:lstStyle/>
                    <a:p>
                      <a:r>
                        <a:rPr kumimoji="1" lang="en-US" altLang="ja-JP"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URL</a:t>
                      </a:r>
                      <a:endParaRPr kumimoji="1" lang="ja-JP" altLang="en-US" sz="1000" baseline="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txBody>
                  <a:tcP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036359">
                <a:tc vMerge="1">
                  <a:txBody>
                    <a:bodyPr/>
                    <a:lstStyle/>
                    <a:p>
                      <a:endParaRPr kumimoji="1" lang="ja-JP" altLang="en-US" baseline="0" dirty="0">
                        <a:latin typeface="Meiryo UI" panose="020B0604030504040204" pitchFamily="50" charset="-128"/>
                        <a:ea typeface="Meiryo UI" panose="020B0604030504040204" pitchFamily="50" charset="-128"/>
                        <a:cs typeface="メイリオ" panose="020B0604030504040204" pitchFamily="50" charset="-128"/>
                      </a:endParaRPr>
                    </a:p>
                  </a:txBody>
                  <a:tcPr/>
                </a:tc>
                <a:tc vMerge="1">
                  <a:txBody>
                    <a:bodyPr/>
                    <a:lstStyle/>
                    <a:p>
                      <a:endParaRPr kumimoji="1" lang="ja-JP" altLang="en-US"/>
                    </a:p>
                  </a:txBody>
                  <a:tcPr/>
                </a:tc>
                <a:tc>
                  <a:txBody>
                    <a:bodyPr/>
                    <a:lstStyle/>
                    <a:p>
                      <a:pPr algn="l">
                        <a:lnSpc>
                          <a:spcPct val="80000"/>
                        </a:lnSpc>
                      </a:pPr>
                      <a:r>
                        <a:rPr kumimoji="1" lang="ja-JP" altLang="en-US" sz="10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食品等営業許可・届出一覧</a:t>
                      </a:r>
                    </a:p>
                  </a:txBody>
                  <a:tcPr marL="36000" marR="36000" marT="36000" marB="36000" vert="eaVert"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r>
                        <a:rPr kumimoji="1" lang="ja-JP" altLang="en-US" sz="10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学校給食献立情報</a:t>
                      </a: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r>
                        <a:rPr kumimoji="1" lang="zh-CN" altLang="en-US" sz="10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小中学校通学区域情報</a:t>
                      </a:r>
                      <a:endParaRPr kumimoji="1" lang="ja-JP" altLang="en-US" sz="10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r>
                        <a:rPr kumimoji="1" lang="ja-JP" altLang="en-US" sz="10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ボーリング柱状図等</a:t>
                      </a: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r>
                        <a:rPr kumimoji="1" lang="zh-TW" altLang="en-US" sz="10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都市計画基礎調査情報</a:t>
                      </a:r>
                      <a:endParaRPr kumimoji="1" lang="ja-JP" altLang="en-US" sz="10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0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調達情報</a:t>
                      </a: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0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標準的なバス情報フォーマット</a:t>
                      </a: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r>
                        <a:rPr kumimoji="1" lang="zh-TW" altLang="en-US" sz="10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支援制度情報</a:t>
                      </a:r>
                      <a:endParaRPr kumimoji="1" lang="ja-JP" altLang="en-US" sz="10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endParaRPr kumimoji="1" lang="ja-JP" altLang="en-US" sz="10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endParaRPr kumimoji="1" lang="ja-JP" altLang="en-US" sz="10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endParaRPr kumimoji="1" lang="ja-JP" altLang="en-US" sz="10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endParaRPr kumimoji="1" lang="ja-JP" altLang="en-US" sz="10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a:lnSpc>
                          <a:spcPct val="80000"/>
                        </a:lnSpc>
                      </a:pPr>
                      <a:endParaRPr kumimoji="1" lang="ja-JP" altLang="en-US" sz="10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ja-JP" altLang="en-US" dirty="0"/>
                    </a:p>
                  </a:txBody>
                  <a:tcPr marL="36000" marR="36000" marT="36000" marB="36000" vert="eaVert"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endParaRPr kumimoji="1" lang="ja-JP" altLang="en-US" sz="1000" baseline="0" dirty="0">
                        <a:latin typeface="Meiryo UI" panose="020B0604030504040204" pitchFamily="50" charset="-128"/>
                        <a:ea typeface="Meiryo UI"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1"/>
                  </a:ext>
                </a:extLst>
              </a:tr>
              <a:tr h="424425">
                <a:tc>
                  <a:txBody>
                    <a:bodyPr/>
                    <a:lstStyle/>
                    <a:p>
                      <a:r>
                        <a:rPr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「ぐるなび」</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r>
                        <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hlinkClick r:id="rId3" action="ppaction://hlinksldjump"/>
                        </a:rPr>
                        <a:t>P13</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lnT w="38100" cap="flat" cmpd="sng" algn="ctr">
                      <a:solidFill>
                        <a:schemeClr val="bg1"/>
                      </a:solidFill>
                      <a:prstDash val="solid"/>
                      <a:round/>
                      <a:headEnd type="none" w="med" len="med"/>
                      <a:tailEnd type="none" w="med" len="med"/>
                    </a:lnT>
                  </a:tcPr>
                </a:tc>
                <a:tc>
                  <a:txBody>
                    <a:bodyPr/>
                    <a:lstStyle/>
                    <a:p>
                      <a:endParaRPr lang="ja-JP" altLang="en-US" sz="1100"/>
                    </a:p>
                  </a:txBody>
                  <a:tcPr marL="36000" marR="36000" marT="36000" marB="36000" anchor="ctr">
                    <a:lnT w="38100" cap="flat" cmpd="sng" algn="ctr">
                      <a:solidFill>
                        <a:schemeClr val="bg1"/>
                      </a:solidFill>
                      <a:prstDash val="solid"/>
                      <a:round/>
                      <a:headEnd type="none" w="med" len="med"/>
                      <a:tailEnd type="none" w="med" len="med"/>
                    </a:lnT>
                  </a:tcPr>
                </a:tc>
                <a:tc>
                  <a:txBody>
                    <a:bodyPr/>
                    <a:lstStyle/>
                    <a:p>
                      <a:pPr algn="l"/>
                      <a:r>
                        <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hlinkClick r:id="rId4"/>
                        </a:rPr>
                        <a:t>https://www.gnavi.co.jp</a:t>
                      </a:r>
                      <a:endPar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l"/>
                      <a:r>
                        <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hlinkClick r:id="rId5"/>
                        </a:rPr>
                        <a:t>https://gurunavi.com</a:t>
                      </a:r>
                      <a:endPar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517235">
                <a:tc>
                  <a:txBody>
                    <a:bodyPr/>
                    <a:lstStyle/>
                    <a:p>
                      <a:r>
                        <a:rPr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「駅すぱあと」</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algn="ctr"/>
                      <a:r>
                        <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endParaRPr lang="ja-JP" altLang="en-US" sz="11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endParaRPr lang="ja-JP" altLang="en-US" sz="1100">
                        <a:solidFill>
                          <a:schemeClr val="tx1"/>
                        </a:solidFill>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endParaRPr lang="ja-JP" altLang="en-US" sz="1100"/>
                    </a:p>
                  </a:txBody>
                  <a:tcPr marL="36000" marR="36000" marT="36000" marB="36000" anchor="ctr"/>
                </a:tc>
                <a:tc>
                  <a:txBody>
                    <a:bodyPr/>
                    <a:lstStyle/>
                    <a:p>
                      <a:pPr algn="l"/>
                      <a:r>
                        <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hlinkClick r:id="rId6"/>
                        </a:rPr>
                        <a:t>https://roote.ekispert.net/ja/</a:t>
                      </a:r>
                      <a:endPar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843772" rtl="0" eaLnBrk="1" fontAlgn="auto" latinLnBrk="0" hangingPunct="1">
                        <a:lnSpc>
                          <a:spcPct val="100000"/>
                        </a:lnSpc>
                        <a:spcBef>
                          <a:spcPts val="0"/>
                        </a:spcBef>
                        <a:spcAft>
                          <a:spcPts val="0"/>
                        </a:spcAft>
                        <a:buClrTx/>
                        <a:buSzTx/>
                        <a:buFontTx/>
                        <a:buNone/>
                        <a:tabLst/>
                        <a:defRPr/>
                      </a:pPr>
                      <a:r>
                        <a:rPr kumimoji="1" lang="en-US" altLang="ja-JP" sz="1100" u="none" kern="1200" dirty="0">
                          <a:solidFill>
                            <a:schemeClr val="tx1"/>
                          </a:solidFill>
                          <a:effectLst/>
                          <a:latin typeface="Meiryo UI" panose="020B0604030504040204" pitchFamily="50" charset="-128"/>
                          <a:ea typeface="Meiryo UI" panose="020B0604030504040204" pitchFamily="50" charset="-128"/>
                          <a:cs typeface="+mn-cs"/>
                          <a:hlinkClick r:id="rId7"/>
                        </a:rPr>
                        <a:t>https://apps.apple.com/jp/app/id463431091</a:t>
                      </a:r>
                      <a:endParaRPr kumimoji="1" lang="en-US" altLang="ja-JP" sz="1100" u="none" kern="1200" dirty="0">
                        <a:solidFill>
                          <a:schemeClr val="tx1"/>
                        </a:solidFill>
                        <a:effectLst/>
                        <a:latin typeface="Meiryo UI" panose="020B0604030504040204" pitchFamily="50" charset="-128"/>
                        <a:ea typeface="Meiryo UI" panose="020B0604030504040204" pitchFamily="50" charset="-128"/>
                        <a:cs typeface="+mn-cs"/>
                      </a:endParaRPr>
                    </a:p>
                  </a:txBody>
                  <a:tcPr marL="36000" marR="36000" marT="0" marB="0" anchor="ctr"/>
                </a:tc>
                <a:extLst>
                  <a:ext uri="{0D108BD9-81ED-4DB2-BD59-A6C34878D82A}">
                    <a16:rowId xmlns:a16="http://schemas.microsoft.com/office/drawing/2014/main" val="1351290703"/>
                  </a:ext>
                </a:extLst>
              </a:tr>
              <a:tr h="424425">
                <a:tc>
                  <a:txBody>
                    <a:bodyPr/>
                    <a:lstStyle/>
                    <a:p>
                      <a:r>
                        <a:rPr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「駅探」</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algn="ctr"/>
                      <a:r>
                        <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endParaRPr lang="ja-JP" altLang="en-US" sz="11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endParaRPr lang="ja-JP" altLang="en-US" sz="1100">
                        <a:solidFill>
                          <a:schemeClr val="tx1"/>
                        </a:solidFill>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endParaRPr lang="ja-JP" altLang="en-US" sz="1100"/>
                    </a:p>
                  </a:txBody>
                  <a:tcPr marL="36000" marR="36000" marT="36000" marB="36000" anchor="ctr"/>
                </a:tc>
                <a:tc>
                  <a:txBody>
                    <a:bodyPr/>
                    <a:lstStyle/>
                    <a:p>
                      <a:pPr algn="l"/>
                      <a:r>
                        <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hlinkClick r:id="rId8"/>
                        </a:rPr>
                        <a:t>https://ekitan.com/</a:t>
                      </a:r>
                      <a:endPar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extLst>
                  <a:ext uri="{0D108BD9-81ED-4DB2-BD59-A6C34878D82A}">
                    <a16:rowId xmlns:a16="http://schemas.microsoft.com/office/drawing/2014/main" val="3171594542"/>
                  </a:ext>
                </a:extLst>
              </a:tr>
              <a:tr h="424425">
                <a:tc>
                  <a:txBody>
                    <a:bodyPr/>
                    <a:lstStyle/>
                    <a:p>
                      <a:r>
                        <a:rPr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NAVITIME</a:t>
                      </a:r>
                      <a:r>
                        <a:rPr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algn="ctr"/>
                      <a:r>
                        <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endParaRPr lang="ja-JP" altLang="en-US" sz="110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endParaRPr lang="ja-JP" altLang="en-US" sz="1100">
                        <a:solidFill>
                          <a:schemeClr val="tx1"/>
                        </a:solidFill>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endParaRPr lang="ja-JP" altLang="en-US" sz="1100"/>
                    </a:p>
                  </a:txBody>
                  <a:tcPr marL="36000" marR="36000" marT="36000" marB="36000" anchor="ctr"/>
                </a:tc>
                <a:tc>
                  <a:txBody>
                    <a:bodyPr/>
                    <a:lstStyle/>
                    <a:p>
                      <a:pPr algn="l"/>
                      <a:r>
                        <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hlinkClick r:id="rId9"/>
                        </a:rPr>
                        <a:t>https://www.navitime.co.jp/</a:t>
                      </a:r>
                      <a:endPar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extLst>
                  <a:ext uri="{0D108BD9-81ED-4DB2-BD59-A6C34878D82A}">
                    <a16:rowId xmlns:a16="http://schemas.microsoft.com/office/drawing/2014/main" val="2069785725"/>
                  </a:ext>
                </a:extLst>
              </a:tr>
              <a:tr h="424425">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「乗換案内」</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marL="0" marR="0" lvl="0" indent="0" algn="ctr" defTabSz="843772"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endParaRPr lang="ja-JP" altLang="en-US" sz="110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endParaRPr lang="ja-JP" altLang="en-US" sz="1100">
                        <a:solidFill>
                          <a:schemeClr val="tx1"/>
                        </a:solidFill>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endPar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endParaRPr lang="ja-JP" altLang="en-US" sz="1100"/>
                    </a:p>
                  </a:txBody>
                  <a:tcPr marL="36000" marR="36000" marT="36000" marB="36000" anchor="ctr"/>
                </a:tc>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en-US" altLang="ja-JP" sz="1100" u="sng" kern="1200" dirty="0">
                          <a:solidFill>
                            <a:schemeClr val="tx1"/>
                          </a:solidFill>
                          <a:effectLst/>
                          <a:latin typeface="Meiryo UI" panose="020B0604030504040204" pitchFamily="50" charset="-128"/>
                          <a:ea typeface="Meiryo UI" panose="020B0604030504040204" pitchFamily="50" charset="-128"/>
                          <a:cs typeface="+mn-cs"/>
                          <a:hlinkClick r:id="rId10"/>
                        </a:rPr>
                        <a:t>https://www.jorudan.co.jp/</a:t>
                      </a:r>
                      <a:endParaRPr kumimoji="1" lang="ja-JP" altLang="ja-JP" sz="1100" kern="1200" dirty="0">
                        <a:solidFill>
                          <a:schemeClr val="tx1"/>
                        </a:solidFill>
                        <a:effectLst/>
                        <a:latin typeface="Meiryo UI" panose="020B0604030504040204" pitchFamily="50" charset="-128"/>
                        <a:ea typeface="Meiryo UI" panose="020B0604030504040204" pitchFamily="50" charset="-128"/>
                        <a:cs typeface="+mn-cs"/>
                      </a:endParaRPr>
                    </a:p>
                  </a:txBody>
                  <a:tcPr marL="36000" marR="36000" marT="0" marB="0" anchor="ctr"/>
                </a:tc>
                <a:extLst>
                  <a:ext uri="{0D108BD9-81ED-4DB2-BD59-A6C34878D82A}">
                    <a16:rowId xmlns:a16="http://schemas.microsoft.com/office/drawing/2014/main" val="3229149990"/>
                  </a:ext>
                </a:extLst>
              </a:tr>
              <a:tr h="424425">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乗換案内シリーズ「行き方案内」</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hlinkClick r:id="rId11" action="ppaction://hlinksldjump"/>
                        </a:rPr>
                        <a:t>P11</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endParaRPr lang="ja-JP" altLang="en-US" sz="11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endParaRPr lang="ja-JP" altLang="en-US" sz="1100" dirty="0">
                        <a:solidFill>
                          <a:schemeClr val="tx1"/>
                        </a:solidFill>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endParaRPr lang="ja-JP" altLang="en-US" sz="1100" dirty="0"/>
                    </a:p>
                  </a:txBody>
                  <a:tcPr marL="36000" marR="36000" marT="36000" marB="36000" anchor="ctr"/>
                </a:tc>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en-US" altLang="ja-JP" sz="1100" u="sng" kern="1200" dirty="0">
                          <a:solidFill>
                            <a:schemeClr val="tx1"/>
                          </a:solidFill>
                          <a:effectLst/>
                          <a:latin typeface="Meiryo UI" panose="020B0604030504040204" pitchFamily="50" charset="-128"/>
                          <a:ea typeface="Meiryo UI" panose="020B0604030504040204" pitchFamily="50" charset="-128"/>
                          <a:cs typeface="+mn-cs"/>
                          <a:hlinkClick r:id="rId12"/>
                        </a:rPr>
                        <a:t>https://www.jorudan.co.jp/ikikata/</a:t>
                      </a:r>
                      <a:endParaRPr kumimoji="1" lang="ja-JP" altLang="ja-JP" sz="1100" kern="1200" dirty="0">
                        <a:solidFill>
                          <a:schemeClr val="tx1"/>
                        </a:solidFill>
                        <a:effectLst/>
                        <a:latin typeface="Meiryo UI" panose="020B0604030504040204" pitchFamily="50" charset="-128"/>
                        <a:ea typeface="Meiryo UI" panose="020B0604030504040204" pitchFamily="50" charset="-128"/>
                        <a:cs typeface="+mn-cs"/>
                      </a:endParaRPr>
                    </a:p>
                  </a:txBody>
                  <a:tcPr marL="36000" marR="36000" marT="0" marB="0" anchor="ctr"/>
                </a:tc>
                <a:extLst>
                  <a:ext uri="{0D108BD9-81ED-4DB2-BD59-A6C34878D82A}">
                    <a16:rowId xmlns:a16="http://schemas.microsoft.com/office/drawing/2014/main" val="2852272847"/>
                  </a:ext>
                </a:extLst>
              </a:tr>
              <a:tr h="505007">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「あんしん給食管理」</a:t>
                      </a:r>
                    </a:p>
                  </a:txBody>
                  <a:tcPr marL="36000" marR="36000" marT="0" marB="0" anchor="ctr"/>
                </a:tc>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hlinkClick r:id="rId13" action="ppaction://hlinksldjump"/>
                        </a:rPr>
                        <a:t>P14</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endParaRPr lang="ja-JP" altLang="en-US" sz="11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〇</a:t>
                      </a: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endParaRPr lang="ja-JP" altLang="en-US" sz="1100" dirty="0">
                        <a:solidFill>
                          <a:schemeClr val="tx1"/>
                        </a:solidFill>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endParaRPr lang="ja-JP" altLang="en-US" sz="1100" dirty="0"/>
                    </a:p>
                  </a:txBody>
                  <a:tcPr marL="36000" marR="36000" marT="36000" marB="36000" anchor="ctr"/>
                </a:tc>
                <a:tc>
                  <a:txBody>
                    <a:bodyPr/>
                    <a:lstStyle/>
                    <a:p>
                      <a:pPr marL="0" marR="0" lvl="0" indent="0" algn="l" defTabSz="843772" rtl="0" eaLnBrk="1" fontAlgn="auto" latinLnBrk="1" hangingPunct="1">
                        <a:lnSpc>
                          <a:spcPct val="100000"/>
                        </a:lnSpc>
                        <a:spcBef>
                          <a:spcPts val="0"/>
                        </a:spcBef>
                        <a:spcAft>
                          <a:spcPts val="0"/>
                        </a:spcAft>
                        <a:buClrTx/>
                        <a:buSzTx/>
                        <a:buFontTx/>
                        <a:buNone/>
                        <a:tabLst/>
                        <a:defRPr/>
                      </a:pPr>
                      <a:r>
                        <a:rPr kumimoji="1" lang="en" altLang="ja-JP" sz="1100" kern="1200" dirty="0">
                          <a:solidFill>
                            <a:schemeClr val="tx1"/>
                          </a:solidFill>
                          <a:effectLst/>
                          <a:latin typeface="Meiryo UI" panose="020B0604030504040204" pitchFamily="50" charset="-128"/>
                          <a:ea typeface="Meiryo UI" panose="020B0604030504040204" pitchFamily="50" charset="-128"/>
                          <a:cs typeface="+mn-cs"/>
                          <a:hlinkClick r:id="rId14"/>
                        </a:rPr>
                        <a:t>https://www.city.fukuoka.lg.jp/kyoiku-iinkai/kenko/child/kyushoku/line_syogakko_kondate.html</a:t>
                      </a:r>
                      <a:endParaRPr kumimoji="1" lang="ja-JP" altLang="ja-JP" sz="1100" kern="1200" dirty="0">
                        <a:solidFill>
                          <a:schemeClr val="tx1"/>
                        </a:solidFill>
                        <a:effectLst/>
                        <a:latin typeface="Meiryo UI" panose="020B0604030504040204" pitchFamily="50" charset="-128"/>
                        <a:ea typeface="Meiryo UI" panose="020B0604030504040204" pitchFamily="50" charset="-128"/>
                        <a:cs typeface="+mn-cs"/>
                      </a:endParaRPr>
                    </a:p>
                  </a:txBody>
                  <a:tcPr marL="36000" marR="36000" marT="0" marB="0" anchor="ctr"/>
                </a:tc>
                <a:extLst>
                  <a:ext uri="{0D108BD9-81ED-4DB2-BD59-A6C34878D82A}">
                    <a16:rowId xmlns:a16="http://schemas.microsoft.com/office/drawing/2014/main" val="2713110459"/>
                  </a:ext>
                </a:extLst>
              </a:tr>
              <a:tr h="401386">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「学校教育情報サイト ガッコム」</a:t>
                      </a:r>
                    </a:p>
                  </a:txBody>
                  <a:tcPr marL="36000" marR="36000" marT="0" marB="0" anchor="ctr"/>
                </a:tc>
                <a:tc>
                  <a:txBody>
                    <a:bodyPr/>
                    <a:lstStyle/>
                    <a:p>
                      <a:pPr marL="0" marR="0" lvl="0" indent="0" algn="l" defTabSz="843772"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hlinkClick r:id="rId15" action="ppaction://hlinksldjump"/>
                        </a:rPr>
                        <a:t>P16</a:t>
                      </a: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tc>
                  <a:txBody>
                    <a:bodyPr/>
                    <a:lstStyle/>
                    <a:p>
                      <a:endParaRPr lang="ja-JP" altLang="en-US" sz="11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r>
                        <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〇</a:t>
                      </a:r>
                    </a:p>
                  </a:txBody>
                  <a:tcPr marL="36000" marR="36000" marT="36000" marB="36000" anchor="ctr"/>
                </a:tc>
                <a:tc>
                  <a:txBody>
                    <a:bodyPr/>
                    <a:lstStyle/>
                    <a:p>
                      <a:endParaRPr lang="ja-JP" altLang="en-US" sz="1100" dirty="0">
                        <a:solidFill>
                          <a:schemeClr val="tx1"/>
                        </a:solidFill>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pPr algn="ctr"/>
                      <a:endParaRPr kumimoji="1" lang="ja-JP" altLang="en-US" sz="1100" baseline="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36000" marB="36000" anchor="ctr"/>
                </a:tc>
                <a:tc>
                  <a:txBody>
                    <a:bodyPr/>
                    <a:lstStyle/>
                    <a:p>
                      <a:endParaRPr lang="ja-JP" altLang="en-US" sz="1100" dirty="0"/>
                    </a:p>
                  </a:txBody>
                  <a:tcPr marL="36000" marR="36000" marT="36000" marB="36000" anchor="ctr"/>
                </a:tc>
                <a:tc>
                  <a:txBody>
                    <a:bodyPr/>
                    <a:lstStyle/>
                    <a:p>
                      <a:pPr marL="0" marR="0" lvl="0" indent="0" algn="l" defTabSz="843772" rtl="0" eaLnBrk="1" fontAlgn="auto" latinLnBrk="1" hangingPunct="1">
                        <a:lnSpc>
                          <a:spcPct val="100000"/>
                        </a:lnSpc>
                        <a:spcBef>
                          <a:spcPts val="0"/>
                        </a:spcBef>
                        <a:spcAft>
                          <a:spcPts val="0"/>
                        </a:spcAft>
                        <a:buClrTx/>
                        <a:buSzTx/>
                        <a:buFontTx/>
                        <a:buNone/>
                        <a:tabLst/>
                        <a:defRPr/>
                      </a:pPr>
                      <a:r>
                        <a:rPr kumimoji="1" lang="en-US" altLang="ja-JP" sz="1100" u="sng" baseline="0" dirty="0">
                          <a:solidFill>
                            <a:srgbClr val="0000FF"/>
                          </a:solidFill>
                          <a:latin typeface="Meiryo UI" panose="020B0604030504040204" pitchFamily="50" charset="-128"/>
                          <a:ea typeface="Meiryo UI" panose="020B0604030504040204" pitchFamily="50" charset="-128"/>
                          <a:cs typeface="メイリオ" panose="020B0604030504040204" pitchFamily="50" charset="-128"/>
                        </a:rPr>
                        <a:t>https://www.gaccom.jp/</a:t>
                      </a:r>
                      <a:endParaRPr kumimoji="1" lang="ja-JP" altLang="en-US" sz="1100" u="sng" baseline="0" dirty="0">
                        <a:solidFill>
                          <a:srgbClr val="0000FF"/>
                        </a:solidFill>
                        <a:latin typeface="Meiryo UI" panose="020B0604030504040204" pitchFamily="50" charset="-128"/>
                        <a:ea typeface="Meiryo UI" panose="020B0604030504040204" pitchFamily="50" charset="-128"/>
                        <a:cs typeface="メイリオ" panose="020B0604030504040204" pitchFamily="50" charset="-128"/>
                      </a:endParaRPr>
                    </a:p>
                  </a:txBody>
                  <a:tcPr marL="36000" marR="36000" marT="0" marB="0" anchor="ctr"/>
                </a:tc>
                <a:extLst>
                  <a:ext uri="{0D108BD9-81ED-4DB2-BD59-A6C34878D82A}">
                    <a16:rowId xmlns:a16="http://schemas.microsoft.com/office/drawing/2014/main" val="3677759049"/>
                  </a:ext>
                </a:extLst>
              </a:tr>
            </a:tbl>
          </a:graphicData>
        </a:graphic>
      </p:graphicFrame>
      <p:sp>
        <p:nvSpPr>
          <p:cNvPr id="7" name="スライド番号プレースホルダー 6"/>
          <p:cNvSpPr>
            <a:spLocks noGrp="1"/>
          </p:cNvSpPr>
          <p:nvPr>
            <p:ph type="sldNum" sz="quarter" idx="12"/>
          </p:nvPr>
        </p:nvSpPr>
        <p:spPr/>
        <p:txBody>
          <a:bodyPr/>
          <a:lstStyle/>
          <a:p>
            <a:pPr algn="r" latinLnBrk="1"/>
            <a:fld id="{2D445476-B57F-464F-8319-C26E69740EC0}" type="slidenum">
              <a:rPr lang="en-US" altLang="ja-JP" smtClean="0"/>
              <a:pPr algn="r" latinLnBrk="1"/>
              <a:t>3</a:t>
            </a:fld>
            <a:endParaRPr lang="ja-JP" altLang="en-US"/>
          </a:p>
        </p:txBody>
      </p:sp>
    </p:spTree>
    <p:extLst>
      <p:ext uri="{BB962C8B-B14F-4D97-AF65-F5344CB8AC3E}">
        <p14:creationId xmlns:p14="http://schemas.microsoft.com/office/powerpoint/2010/main" val="333882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27552" y="747236"/>
            <a:ext cx="9075758" cy="952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現在地と事前に設定された</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地域について、緊急地震速報、豪雨予報、気象警報、避難勧告等の災害関係情報をまとめて通知する無料の防災アプリです。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no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Yahoo!</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防災速報」</a:t>
            </a:r>
          </a:p>
        </p:txBody>
      </p:sp>
      <p:sp>
        <p:nvSpPr>
          <p:cNvPr id="8" name="テキスト ボックス 7"/>
          <p:cNvSpPr txBox="1"/>
          <p:nvPr/>
        </p:nvSpPr>
        <p:spPr>
          <a:xfrm>
            <a:off x="6322934" y="1818794"/>
            <a:ext cx="3508116" cy="4824000"/>
          </a:xfrm>
          <a:prstGeom prst="rect">
            <a:avLst/>
          </a:prstGeom>
          <a:noFill/>
          <a:ln>
            <a:solidFill>
              <a:schemeClr val="tx1"/>
            </a:solidFill>
          </a:ln>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提供者：ヤフー株式会社</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利用者：</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万人以上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使用するデータセット：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指定緊急避難場所一覧</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推奨データセット</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に対するコメント</a:t>
            </a: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a:p>
            <a:pPr marL="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現在は避難場所情報を収集し、</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データを追加した上で、ウェブやアプリで提供しています。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常に更新され、標準化された形式で</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緯度経度情報や災害種別の指定を</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含む避難場所情報が各自治体から</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オープンデータとして提供されれば、</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他の災害情報と組み合わせて、</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避難を考えるユーザーにより適切な</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避難先を届けることができるようになる</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ため、当社のサービスで是非活用したい</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と考えています。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https://mym.corp.yahoo.co.jp/paster/NPRaS59cc95e4819de8fc7901dc87.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9336" y="2460419"/>
            <a:ext cx="1904507" cy="3388157"/>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36300" y="2460419"/>
            <a:ext cx="2268018" cy="3388157"/>
          </a:xfrm>
          <a:prstGeom prst="rect">
            <a:avLst/>
          </a:prstGeom>
        </p:spPr>
      </p:pic>
      <p:grpSp>
        <p:nvGrpSpPr>
          <p:cNvPr id="32" name="グループ化 31"/>
          <p:cNvGrpSpPr/>
          <p:nvPr/>
        </p:nvGrpSpPr>
        <p:grpSpPr>
          <a:xfrm>
            <a:off x="2243843" y="2368979"/>
            <a:ext cx="2062981" cy="3566228"/>
            <a:chOff x="2243843" y="2368979"/>
            <a:chExt cx="2062981" cy="3566228"/>
          </a:xfrm>
        </p:grpSpPr>
        <p:grpSp>
          <p:nvGrpSpPr>
            <p:cNvPr id="19" name="グループ化 18"/>
            <p:cNvGrpSpPr/>
            <p:nvPr/>
          </p:nvGrpSpPr>
          <p:grpSpPr>
            <a:xfrm>
              <a:off x="2243843" y="2368979"/>
              <a:ext cx="2062981" cy="3566228"/>
              <a:chOff x="2243843" y="2124420"/>
              <a:chExt cx="2062981" cy="3566228"/>
            </a:xfrm>
          </p:grpSpPr>
          <p:grpSp>
            <p:nvGrpSpPr>
              <p:cNvPr id="16" name="グループ化 15"/>
              <p:cNvGrpSpPr/>
              <p:nvPr/>
            </p:nvGrpSpPr>
            <p:grpSpPr>
              <a:xfrm>
                <a:off x="2243843" y="2124420"/>
                <a:ext cx="2062981" cy="3566228"/>
                <a:chOff x="2243843" y="2215860"/>
                <a:chExt cx="1959971" cy="3388157"/>
              </a:xfrm>
            </p:grpSpPr>
            <p:pic>
              <p:nvPicPr>
                <p:cNvPr id="7" name="図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43843" y="2215860"/>
                  <a:ext cx="1959971" cy="3388157"/>
                </a:xfrm>
                <a:prstGeom prst="rect">
                  <a:avLst/>
                </a:prstGeom>
                <a:ln>
                  <a:solidFill>
                    <a:srgbClr val="4187D6"/>
                  </a:solidFill>
                </a:ln>
              </p:spPr>
            </p:pic>
            <p:sp>
              <p:nvSpPr>
                <p:cNvPr id="10" name="正方形/長方形 9"/>
                <p:cNvSpPr/>
                <p:nvPr/>
              </p:nvSpPr>
              <p:spPr>
                <a:xfrm>
                  <a:off x="2962656" y="2215860"/>
                  <a:ext cx="521208" cy="216444"/>
                </a:xfrm>
                <a:prstGeom prst="rect">
                  <a:avLst/>
                </a:prstGeom>
                <a:solidFill>
                  <a:srgbClr val="418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916230" y="2234148"/>
                  <a:ext cx="614058" cy="219306"/>
                </a:xfrm>
                <a:prstGeom prst="rect">
                  <a:avLst/>
                </a:prstGeom>
              </p:spPr>
              <p:txBody>
                <a:bodyPr wrap="none">
                  <a:spAutoFit/>
                </a:bodyPr>
                <a:lstStyle/>
                <a:p>
                  <a:pPr algn="ctr"/>
                  <a:r>
                    <a:rPr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津波予報</a:t>
                  </a:r>
                </a:p>
              </p:txBody>
            </p:sp>
          </p:grpSp>
          <p:sp>
            <p:nvSpPr>
              <p:cNvPr id="18" name="正方形/長方形 17"/>
              <p:cNvSpPr/>
              <p:nvPr/>
            </p:nvSpPr>
            <p:spPr>
              <a:xfrm>
                <a:off x="2284544" y="2415592"/>
                <a:ext cx="1998973" cy="3275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p:cNvSpPr txBox="1"/>
            <p:nvPr/>
          </p:nvSpPr>
          <p:spPr>
            <a:xfrm>
              <a:off x="2257561" y="2858073"/>
              <a:ext cx="2025955" cy="2185214"/>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発表時刻</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00</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分</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気象庁発表</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津波警報発表</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p>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高いところで</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3m</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の津波が予想されます。警戒してください。</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▼津波警報を発表した沿岸</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津波警報</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千葉県九十九里・外房</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千葉県内房</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東京湾内湾</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2371060" y="5209310"/>
              <a:ext cx="1796903" cy="372139"/>
            </a:xfrm>
            <a:prstGeom prst="roundRect">
              <a:avLst/>
            </a:prstGeom>
            <a:solidFill>
              <a:srgbClr val="418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383669" y="5278530"/>
              <a:ext cx="1764681" cy="261610"/>
            </a:xfrm>
            <a:prstGeom prst="rect">
              <a:avLst/>
            </a:prstGeom>
            <a:noFill/>
          </p:spPr>
          <p:txBody>
            <a:bodyPr wrap="square" rtlCol="0">
              <a:spAutoFit/>
            </a:bodyPr>
            <a:lstStyle/>
            <a:p>
              <a:pPr algn="ctr"/>
              <a:r>
                <a:rPr lang="ja-JP" altLang="en-US"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避難場所を探す</a:t>
              </a:r>
              <a:endParaRPr lang="en-US" altLang="ja-JP"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7" name="テキスト ボックス 26"/>
          <p:cNvSpPr txBox="1"/>
          <p:nvPr/>
        </p:nvSpPr>
        <p:spPr>
          <a:xfrm>
            <a:off x="344084" y="2069616"/>
            <a:ext cx="5860234"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■展開イメージ</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8" name="テキスト ボックス 27"/>
          <p:cNvSpPr txBox="1"/>
          <p:nvPr/>
        </p:nvSpPr>
        <p:spPr>
          <a:xfrm>
            <a:off x="344084" y="5962170"/>
            <a:ext cx="1729265" cy="553998"/>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防災速報アプリで</a:t>
            </a:r>
            <a:b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災害情報が通知される</a:t>
            </a:r>
            <a:b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（例：津波警報）</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2207035" y="5962170"/>
            <a:ext cx="1941315" cy="553998"/>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アプリの防災情報詳細画面に</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避難場所を探す導線を設置</a:t>
            </a:r>
            <a:b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（例：津波警報）</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4283516" y="5962170"/>
            <a:ext cx="1920802" cy="553998"/>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該当の市町村の避難場所を</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災害種別で絞り込んで案内</a:t>
            </a:r>
            <a:b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（例：津波対応の避難場所）</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1" name="直線矢印コネクタ 30"/>
          <p:cNvCxnSpPr/>
          <p:nvPr/>
        </p:nvCxnSpPr>
        <p:spPr>
          <a:xfrm>
            <a:off x="1839429" y="4152093"/>
            <a:ext cx="457200"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4054916" y="5409335"/>
            <a:ext cx="457200"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algn="r" latinLnBrk="1"/>
            <a:fld id="{2D445476-B57F-464F-8319-C26E69740EC0}" type="slidenum">
              <a:rPr lang="en-US" altLang="ja-JP" smtClean="0"/>
              <a:pPr algn="r" latinLnBrk="1"/>
              <a:t>4</a:t>
            </a:fld>
            <a:endParaRPr lang="ja-JP" altLang="en-US"/>
          </a:p>
        </p:txBody>
      </p:sp>
    </p:spTree>
    <p:extLst>
      <p:ext uri="{BB962C8B-B14F-4D97-AF65-F5344CB8AC3E}">
        <p14:creationId xmlns:p14="http://schemas.microsoft.com/office/powerpoint/2010/main" val="213953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27552" y="747236"/>
            <a:ext cx="9075758" cy="952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病気や薬、健康にかかわる情報を提供しています。</a:t>
            </a: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病院・診療所の情報を探せる「病院情報」、体調や症状が気になる方の問題を解決する</a:t>
            </a:r>
            <a:b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「家庭の医学」などのコンテンツがあります。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no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Yahoo!</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ヘルスケア」</a:t>
            </a:r>
          </a:p>
        </p:txBody>
      </p:sp>
      <p:sp>
        <p:nvSpPr>
          <p:cNvPr id="8" name="テキスト ボックス 7"/>
          <p:cNvSpPr txBox="1"/>
          <p:nvPr/>
        </p:nvSpPr>
        <p:spPr>
          <a:xfrm>
            <a:off x="6241901" y="1801038"/>
            <a:ext cx="3535881" cy="4770537"/>
          </a:xfrm>
          <a:prstGeom prst="rect">
            <a:avLst/>
          </a:prstGeom>
          <a:noFill/>
          <a:ln>
            <a:solidFill>
              <a:schemeClr val="tx1"/>
            </a:solidFill>
          </a:ln>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提供者：ヤフー株式会社</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使用するデータセット：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600" b="1" u="sng" dirty="0">
                <a:latin typeface="Meiryo UI" panose="020B0604030504040204" pitchFamily="50" charset="-128"/>
                <a:ea typeface="Meiryo UI" panose="020B0604030504040204" pitchFamily="50" charset="-128"/>
                <a:cs typeface="Meiryo UI" panose="020B0604030504040204" pitchFamily="50" charset="-128"/>
              </a:rPr>
              <a:t>医療機関</a:t>
            </a:r>
            <a:endParaRPr lang="en-US" altLang="zh-TW" sz="1600" b="1" u="sng"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推奨データセット</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に対するコメント</a:t>
            </a: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a:p>
            <a:pPr marL="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現在、病院情報は他社から情報提供を受け、サービスに使用しています。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標準化された使いやすい形式で</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最新の情報を網羅的に得ることが</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できれば、より効率化するため是非活用したい</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と考えています。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項目として「祝祭日の当番営業データ」の追加を希望します。</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高いニーズがありますが、現状整ったデータがなく、情報を取り扱おうとした</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場合、各自治体や医師会のデータを</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個別に参照する必要があります。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0726" y="1801038"/>
            <a:ext cx="3312067" cy="4461262"/>
          </a:xfrm>
          <a:prstGeom prst="rect">
            <a:avLst/>
          </a:prstGeom>
          <a:ln>
            <a:solidFill>
              <a:schemeClr val="tx1"/>
            </a:solidFill>
          </a:ln>
        </p:spPr>
      </p:pic>
      <p:pic>
        <p:nvPicPr>
          <p:cNvPr id="10" name="図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773" y="1801038"/>
            <a:ext cx="2352845" cy="4828141"/>
          </a:xfrm>
          <a:prstGeom prst="rect">
            <a:avLst/>
          </a:prstGeom>
          <a:ln>
            <a:solidFill>
              <a:schemeClr val="tx1"/>
            </a:solidFill>
          </a:ln>
        </p:spPr>
      </p:pic>
      <p:sp>
        <p:nvSpPr>
          <p:cNvPr id="4" name="スライド番号プレースホルダー 3"/>
          <p:cNvSpPr>
            <a:spLocks noGrp="1"/>
          </p:cNvSpPr>
          <p:nvPr>
            <p:ph type="sldNum" sz="quarter" idx="12"/>
          </p:nvPr>
        </p:nvSpPr>
        <p:spPr/>
        <p:txBody>
          <a:bodyPr/>
          <a:lstStyle/>
          <a:p>
            <a:pPr algn="r" latinLnBrk="1"/>
            <a:fld id="{2D445476-B57F-464F-8319-C26E69740EC0}" type="slidenum">
              <a:rPr lang="en-US" altLang="ja-JP" smtClean="0"/>
              <a:pPr algn="r" latinLnBrk="1"/>
              <a:t>5</a:t>
            </a:fld>
            <a:endParaRPr lang="ja-JP" altLang="en-US"/>
          </a:p>
        </p:txBody>
      </p:sp>
    </p:spTree>
    <p:extLst>
      <p:ext uri="{BB962C8B-B14F-4D97-AF65-F5344CB8AC3E}">
        <p14:creationId xmlns:p14="http://schemas.microsoft.com/office/powerpoint/2010/main" val="2073754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13266" y="1751252"/>
            <a:ext cx="2011050" cy="2565484"/>
          </a:xfrm>
          <a:prstGeom prst="rect">
            <a:avLst/>
          </a:prstGeom>
        </p:spPr>
      </p:pic>
      <p:sp>
        <p:nvSpPr>
          <p:cNvPr id="3" name="角丸四角形 2"/>
          <p:cNvSpPr/>
          <p:nvPr/>
        </p:nvSpPr>
        <p:spPr>
          <a:xfrm>
            <a:off x="327552" y="747236"/>
            <a:ext cx="9075758" cy="952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場所や行き方を調べるだけの地図アプリから、おでかけ先を選べるガイドマップへ進化。「おでかけ」ボタンをタップすると、</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GPS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でユーザーの現在位置に近い順でコンテンツをリストアップし、お店選びをアシスト。</a:t>
            </a:r>
          </a:p>
        </p:txBody>
      </p:sp>
      <p:sp>
        <p:nvSpPr>
          <p:cNvPr id="2" name="タイトル 1"/>
          <p:cNvSpPr>
            <a:spLocks noGrp="1"/>
          </p:cNvSpPr>
          <p:nvPr>
            <p:ph type="title"/>
          </p:nvPr>
        </p:nvSpPr>
        <p:spPr/>
        <p:txBody>
          <a:bodyPr>
            <a:no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Yahoo!</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MAP</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テキスト ボックス 7"/>
          <p:cNvSpPr txBox="1"/>
          <p:nvPr/>
        </p:nvSpPr>
        <p:spPr>
          <a:xfrm>
            <a:off x="6422614" y="1767840"/>
            <a:ext cx="3348000" cy="5076000"/>
          </a:xfrm>
          <a:prstGeom prst="rect">
            <a:avLst/>
          </a:prstGeom>
          <a:noFill/>
          <a:ln>
            <a:solidFill>
              <a:schemeClr val="tx1"/>
            </a:solidFill>
          </a:ln>
        </p:spPr>
        <p:txBody>
          <a:bodyPr wrap="square" lIns="72000" rIns="72000"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提供者：ヤフー株式会社</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ダウンロード数：</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1400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使用するデータセット：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文化財一覧</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観光施設情報一覧</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イベント一覧</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推奨データセット</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に対するコメント</a:t>
            </a: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現在イベント等に関する情報を独自収集し、おでかけ情報として提供していますが、独自収集ではイベント情報や観光施設等を網羅することは困難です。</a:t>
            </a:r>
            <a:endParaRPr lang="en-US" altLang="ja-JP" sz="15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緯度・経度やエリアと併せてオープンデータとして公開いただければ、</a:t>
            </a:r>
            <a:r>
              <a:rPr lang="en-US" altLang="ja-JP" sz="15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Yahoo!</a:t>
            </a:r>
            <a:r>
              <a:rPr lang="ja-JP" altLang="en-US" sz="15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en-US" altLang="ja-JP" sz="15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MAP</a:t>
            </a:r>
            <a:r>
              <a:rPr lang="ja-JP" altLang="en-US" sz="15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アプリを通じた広範な情報提供ができ、イベント来場者や観光客増を通じた地方創生の実現に繋がります。</a:t>
            </a:r>
            <a:endParaRPr lang="en-US" altLang="ja-JP" sz="15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その際、画像の表示は非常に有効となるので、権利処理等も含め画像を使い易い形で公開いただけると大変効果的です。</a:t>
            </a:r>
            <a:endParaRPr lang="en-US" altLang="ja-JP" sz="15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p:txBody>
      </p:sp>
      <p:pic>
        <p:nvPicPr>
          <p:cNvPr id="7" name="図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551" y="1768362"/>
            <a:ext cx="1881310" cy="3349513"/>
          </a:xfrm>
          <a:prstGeom prst="rect">
            <a:avLst/>
          </a:prstGeom>
        </p:spPr>
      </p:pic>
      <p:pic>
        <p:nvPicPr>
          <p:cNvPr id="9" name="図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450" y="3490251"/>
            <a:ext cx="1891553" cy="3367749"/>
          </a:xfrm>
          <a:prstGeom prst="rect">
            <a:avLst/>
          </a:prstGeom>
        </p:spPr>
      </p:pic>
      <p:pic>
        <p:nvPicPr>
          <p:cNvPr id="12" name="図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29408" y="4316736"/>
            <a:ext cx="1977807" cy="2531103"/>
          </a:xfrm>
          <a:prstGeom prst="rect">
            <a:avLst/>
          </a:prstGeom>
        </p:spPr>
      </p:pic>
      <p:pic>
        <p:nvPicPr>
          <p:cNvPr id="13" name="図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19912" y="1767840"/>
            <a:ext cx="2185602" cy="3261360"/>
          </a:xfrm>
          <a:prstGeom prst="rect">
            <a:avLst/>
          </a:prstGeom>
        </p:spPr>
      </p:pic>
      <p:pic>
        <p:nvPicPr>
          <p:cNvPr id="17" name="図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24315" y="4422616"/>
            <a:ext cx="2183401" cy="2425223"/>
          </a:xfrm>
          <a:prstGeom prst="rect">
            <a:avLst/>
          </a:prstGeom>
        </p:spPr>
      </p:pic>
      <p:sp>
        <p:nvSpPr>
          <p:cNvPr id="4" name="スライド番号プレースホルダー 3"/>
          <p:cNvSpPr>
            <a:spLocks noGrp="1"/>
          </p:cNvSpPr>
          <p:nvPr>
            <p:ph type="sldNum" sz="quarter" idx="12"/>
          </p:nvPr>
        </p:nvSpPr>
        <p:spPr/>
        <p:txBody>
          <a:bodyPr/>
          <a:lstStyle/>
          <a:p>
            <a:pPr algn="r" latinLnBrk="1"/>
            <a:fld id="{2D445476-B57F-464F-8319-C26E69740EC0}" type="slidenum">
              <a:rPr lang="en-US" altLang="ja-JP" smtClean="0"/>
              <a:pPr algn="r" latinLnBrk="1"/>
              <a:t>6</a:t>
            </a:fld>
            <a:endParaRPr lang="ja-JP" altLang="en-US"/>
          </a:p>
        </p:txBody>
      </p:sp>
    </p:spTree>
    <p:extLst>
      <p:ext uri="{BB962C8B-B14F-4D97-AF65-F5344CB8AC3E}">
        <p14:creationId xmlns:p14="http://schemas.microsoft.com/office/powerpoint/2010/main" val="2814214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右矢印 96"/>
          <p:cNvSpPr/>
          <p:nvPr/>
        </p:nvSpPr>
        <p:spPr>
          <a:xfrm>
            <a:off x="2715392" y="4658227"/>
            <a:ext cx="232731" cy="3005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0" name="フリーフォーム: 図形 99">
            <a:extLst>
              <a:ext uri="{FF2B5EF4-FFF2-40B4-BE49-F238E27FC236}">
                <a16:creationId xmlns:a16="http://schemas.microsoft.com/office/drawing/2014/main" id="{3EFF294E-9C1A-4BCD-A6B5-1747731EAA39}"/>
              </a:ext>
            </a:extLst>
          </p:cNvPr>
          <p:cNvSpPr/>
          <p:nvPr/>
        </p:nvSpPr>
        <p:spPr>
          <a:xfrm rot="21419524">
            <a:off x="2182531" y="1935380"/>
            <a:ext cx="387079" cy="287928"/>
          </a:xfrm>
          <a:custGeom>
            <a:avLst/>
            <a:gdLst>
              <a:gd name="connsiteX0" fmla="*/ 0 w 526256"/>
              <a:gd name="connsiteY0" fmla="*/ 59531 h 314325"/>
              <a:gd name="connsiteX1" fmla="*/ 161925 w 526256"/>
              <a:gd name="connsiteY1" fmla="*/ 104775 h 314325"/>
              <a:gd name="connsiteX2" fmla="*/ 223837 w 526256"/>
              <a:gd name="connsiteY2" fmla="*/ 142875 h 314325"/>
              <a:gd name="connsiteX3" fmla="*/ 259556 w 526256"/>
              <a:gd name="connsiteY3" fmla="*/ 176213 h 314325"/>
              <a:gd name="connsiteX4" fmla="*/ 288131 w 526256"/>
              <a:gd name="connsiteY4" fmla="*/ 214313 h 314325"/>
              <a:gd name="connsiteX5" fmla="*/ 333375 w 526256"/>
              <a:gd name="connsiteY5" fmla="*/ 266700 h 314325"/>
              <a:gd name="connsiteX6" fmla="*/ 361950 w 526256"/>
              <a:gd name="connsiteY6" fmla="*/ 314325 h 314325"/>
              <a:gd name="connsiteX7" fmla="*/ 526256 w 526256"/>
              <a:gd name="connsiteY7" fmla="*/ 42863 h 314325"/>
              <a:gd name="connsiteX8" fmla="*/ 78581 w 526256"/>
              <a:gd name="connsiteY8" fmla="*/ 0 h 314325"/>
              <a:gd name="connsiteX9" fmla="*/ 0 w 526256"/>
              <a:gd name="connsiteY9" fmla="*/ 59531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256" h="314325">
                <a:moveTo>
                  <a:pt x="0" y="59531"/>
                </a:moveTo>
                <a:lnTo>
                  <a:pt x="161925" y="104775"/>
                </a:lnTo>
                <a:lnTo>
                  <a:pt x="223837" y="142875"/>
                </a:lnTo>
                <a:lnTo>
                  <a:pt x="259556" y="176213"/>
                </a:lnTo>
                <a:lnTo>
                  <a:pt x="288131" y="214313"/>
                </a:lnTo>
                <a:lnTo>
                  <a:pt x="333375" y="266700"/>
                </a:lnTo>
                <a:lnTo>
                  <a:pt x="361950" y="314325"/>
                </a:lnTo>
                <a:lnTo>
                  <a:pt x="526256" y="42863"/>
                </a:lnTo>
                <a:lnTo>
                  <a:pt x="78581" y="0"/>
                </a:lnTo>
                <a:lnTo>
                  <a:pt x="0" y="59531"/>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200" dirty="0">
              <a:solidFill>
                <a:schemeClr val="tx1"/>
              </a:solidFill>
              <a:latin typeface="+mj-ea"/>
              <a:ea typeface="+mj-ea"/>
            </a:endParaRPr>
          </a:p>
        </p:txBody>
      </p:sp>
      <p:grpSp>
        <p:nvGrpSpPr>
          <p:cNvPr id="69" name="グループ化 68"/>
          <p:cNvGrpSpPr/>
          <p:nvPr/>
        </p:nvGrpSpPr>
        <p:grpSpPr>
          <a:xfrm>
            <a:off x="4339788" y="2016444"/>
            <a:ext cx="1288385" cy="2733112"/>
            <a:chOff x="6431218" y="2264853"/>
            <a:chExt cx="2160000" cy="3987531"/>
          </a:xfrm>
        </p:grpSpPr>
        <p:grpSp>
          <p:nvGrpSpPr>
            <p:cNvPr id="70" name="グループ化 100"/>
            <p:cNvGrpSpPr>
              <a:grpSpLocks noChangeAspect="1"/>
            </p:cNvGrpSpPr>
            <p:nvPr/>
          </p:nvGrpSpPr>
          <p:grpSpPr>
            <a:xfrm>
              <a:off x="6431218" y="2264853"/>
              <a:ext cx="2160000" cy="3987531"/>
              <a:chOff x="3448800" y="225923"/>
              <a:chExt cx="3007377" cy="5551857"/>
            </a:xfrm>
          </p:grpSpPr>
          <p:pic>
            <p:nvPicPr>
              <p:cNvPr id="72" name="Picture 2" descr="https://static-cdn.fullcontact.com/images/website/iphone5.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48800" y="225923"/>
                <a:ext cx="3007377" cy="5230101"/>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グループ化 20"/>
              <p:cNvGrpSpPr/>
              <p:nvPr/>
            </p:nvGrpSpPr>
            <p:grpSpPr>
              <a:xfrm>
                <a:off x="3700800" y="991282"/>
                <a:ext cx="2555550" cy="259577"/>
                <a:chOff x="4009816" y="1019361"/>
                <a:chExt cx="2455352" cy="249399"/>
              </a:xfrm>
            </p:grpSpPr>
            <p:pic>
              <p:nvPicPr>
                <p:cNvPr id="89" name="図 8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9816" y="1019937"/>
                  <a:ext cx="2455352" cy="248823"/>
                </a:xfrm>
                <a:prstGeom prst="rect">
                  <a:avLst/>
                </a:prstGeom>
              </p:spPr>
            </p:pic>
            <p:pic>
              <p:nvPicPr>
                <p:cNvPr id="90" name="図 89"/>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4321113" y="1019361"/>
                  <a:ext cx="588005" cy="230425"/>
                </a:xfrm>
                <a:prstGeom prst="rect">
                  <a:avLst/>
                </a:prstGeom>
              </p:spPr>
            </p:pic>
          </p:grpSp>
          <p:pic>
            <p:nvPicPr>
              <p:cNvPr id="74" name="図 7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00800" y="1980000"/>
                <a:ext cx="2556000" cy="3797780"/>
              </a:xfrm>
              <a:prstGeom prst="rect">
                <a:avLst/>
              </a:prstGeom>
            </p:spPr>
          </p:pic>
          <p:pic>
            <p:nvPicPr>
              <p:cNvPr id="75"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00800" y="1224000"/>
                <a:ext cx="2556000" cy="831387"/>
              </a:xfrm>
              <a:prstGeom prst="rect">
                <a:avLst/>
              </a:prstGeom>
              <a:noFill/>
              <a:ln w="9525">
                <a:noFill/>
                <a:miter lim="800000"/>
                <a:headEnd/>
                <a:tailEnd/>
              </a:ln>
            </p:spPr>
          </p:pic>
          <p:grpSp>
            <p:nvGrpSpPr>
              <p:cNvPr id="76" name="グループ化 104"/>
              <p:cNvGrpSpPr/>
              <p:nvPr/>
            </p:nvGrpSpPr>
            <p:grpSpPr>
              <a:xfrm>
                <a:off x="4880992" y="3861048"/>
                <a:ext cx="324000" cy="324000"/>
                <a:chOff x="4664968" y="3717032"/>
                <a:chExt cx="324000" cy="324000"/>
              </a:xfrm>
            </p:grpSpPr>
            <p:sp>
              <p:nvSpPr>
                <p:cNvPr id="87" name="円/楕円 86"/>
                <p:cNvSpPr>
                  <a:spLocks noChangeAspect="1"/>
                </p:cNvSpPr>
                <p:nvPr/>
              </p:nvSpPr>
              <p:spPr>
                <a:xfrm>
                  <a:off x="4664968" y="3717032"/>
                  <a:ext cx="324000" cy="324000"/>
                </a:xfrm>
                <a:prstGeom prst="ellipse">
                  <a:avLst/>
                </a:prstGeom>
                <a:solidFill>
                  <a:srgbClr val="E6212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solidFill>
                      <a:schemeClr val="bg1">
                        <a:lumMod val="85000"/>
                      </a:schemeClr>
                    </a:solidFill>
                    <a:latin typeface="+mj-ea"/>
                    <a:ea typeface="+mj-ea"/>
                  </a:endParaRPr>
                </a:p>
              </p:txBody>
            </p:sp>
            <p:sp>
              <p:nvSpPr>
                <p:cNvPr id="88" name="円/楕円 87"/>
                <p:cNvSpPr>
                  <a:spLocks noChangeAspect="1"/>
                </p:cNvSpPr>
                <p:nvPr/>
              </p:nvSpPr>
              <p:spPr>
                <a:xfrm>
                  <a:off x="4754968" y="3807032"/>
                  <a:ext cx="144000" cy="144000"/>
                </a:xfrm>
                <a:prstGeom prst="ellipse">
                  <a:avLst/>
                </a:prstGeom>
                <a:solidFill>
                  <a:srgbClr val="E6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solidFill>
                      <a:schemeClr val="bg1">
                        <a:lumMod val="85000"/>
                      </a:schemeClr>
                    </a:solidFill>
                    <a:latin typeface="+mj-ea"/>
                    <a:ea typeface="+mj-ea"/>
                  </a:endParaRPr>
                </a:p>
              </p:txBody>
            </p:sp>
          </p:grpSp>
          <p:pic>
            <p:nvPicPr>
              <p:cNvPr id="77"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255940" y="4607537"/>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8"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169024" y="4653136"/>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9"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601072" y="4077072"/>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0"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592960" y="3501008"/>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1"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016896" y="3933056"/>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2"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944888" y="3212976"/>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3"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822142" y="2924515"/>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4"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587786" y="2440858"/>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5"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174751" y="2896927"/>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6"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376936" y="2492896"/>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71"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13200" y="2984776"/>
              <a:ext cx="1836000" cy="3266147"/>
            </a:xfrm>
            <a:prstGeom prst="rect">
              <a:avLst/>
            </a:prstGeom>
            <a:noFill/>
            <a:ln w="9525">
              <a:noFill/>
              <a:miter lim="800000"/>
              <a:headEnd/>
              <a:tailEnd/>
            </a:ln>
          </p:spPr>
        </p:pic>
      </p:grpSp>
      <p:sp>
        <p:nvSpPr>
          <p:cNvPr id="46" name="正方形/長方形 45"/>
          <p:cNvSpPr/>
          <p:nvPr/>
        </p:nvSpPr>
        <p:spPr>
          <a:xfrm>
            <a:off x="4277874" y="4359428"/>
            <a:ext cx="1339336" cy="548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93431" y="730512"/>
            <a:ext cx="9574823" cy="952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LIVE JAPAN</a:t>
            </a:r>
            <a:r>
              <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」は、観光に便利な情報が集まった訪日外国人のためのワンストップ観光情報サービスです。参画企業</a:t>
            </a:r>
            <a:r>
              <a:rPr lang="en-US" altLang="ja-JP"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47</a:t>
            </a:r>
            <a:r>
              <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社局</a:t>
            </a:r>
            <a:r>
              <a:rPr lang="en-US" altLang="ja-JP" sz="1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の力を結集して、訪日外国人の目線で彼らが本当に必要としている情報やサービスを提供します。　</a:t>
            </a:r>
            <a:r>
              <a:rPr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東京：</a:t>
            </a:r>
            <a:r>
              <a:rPr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42</a:t>
            </a:r>
            <a:r>
              <a:rPr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社局　北海道：</a:t>
            </a:r>
            <a:r>
              <a:rPr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5</a:t>
            </a:r>
            <a:r>
              <a:rPr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社</a:t>
            </a:r>
            <a:endPar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タイトル 1"/>
          <p:cNvSpPr>
            <a:spLocks noGrp="1"/>
          </p:cNvSpPr>
          <p:nvPr>
            <p:ph type="title"/>
          </p:nvPr>
        </p:nvSpPr>
        <p:spPr/>
        <p:txBody>
          <a:bodyPr>
            <a:no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メイリオ" panose="020B0604030504040204" pitchFamily="50" charset="-128"/>
              </a:rPr>
              <a:t>LIVE JAPAN</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48" name="グループ化 25"/>
          <p:cNvGrpSpPr>
            <a:grpSpLocks noChangeAspect="1"/>
          </p:cNvGrpSpPr>
          <p:nvPr/>
        </p:nvGrpSpPr>
        <p:grpSpPr>
          <a:xfrm>
            <a:off x="2737676" y="2054078"/>
            <a:ext cx="1274202" cy="2352277"/>
            <a:chOff x="3448800" y="225923"/>
            <a:chExt cx="3007377" cy="5551857"/>
          </a:xfrm>
        </p:grpSpPr>
        <p:pic>
          <p:nvPicPr>
            <p:cNvPr id="49" name="Picture 2" descr="https://static-cdn.fullcontact.com/images/website/iphone5.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448800" y="225923"/>
              <a:ext cx="3007377" cy="5230101"/>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グループ化 20"/>
            <p:cNvGrpSpPr/>
            <p:nvPr/>
          </p:nvGrpSpPr>
          <p:grpSpPr>
            <a:xfrm>
              <a:off x="3700800" y="991282"/>
              <a:ext cx="2555550" cy="259577"/>
              <a:chOff x="4009816" y="1019361"/>
              <a:chExt cx="2455352" cy="249399"/>
            </a:xfrm>
          </p:grpSpPr>
          <p:pic>
            <p:nvPicPr>
              <p:cNvPr id="66" name="図 65"/>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009816" y="1019937"/>
                <a:ext cx="2455352" cy="248823"/>
              </a:xfrm>
              <a:prstGeom prst="rect">
                <a:avLst/>
              </a:prstGeom>
            </p:spPr>
          </p:pic>
          <p:pic>
            <p:nvPicPr>
              <p:cNvPr id="67" name="図 66"/>
              <p:cNvPicPr>
                <a:picLocks/>
              </p:cNvPicPr>
              <p:nvPr/>
            </p:nvPicPr>
            <p:blipFill rotWithShape="1">
              <a:blip r:embed="rId11" cstate="screen">
                <a:extLst>
                  <a:ext uri="{28A0092B-C50C-407E-A947-70E740481C1C}">
                    <a14:useLocalDpi xmlns:a14="http://schemas.microsoft.com/office/drawing/2010/main"/>
                  </a:ext>
                </a:extLst>
              </a:blip>
              <a:srcRect/>
              <a:stretch/>
            </p:blipFill>
            <p:spPr>
              <a:xfrm>
                <a:off x="4321113" y="1019361"/>
                <a:ext cx="588005" cy="230425"/>
              </a:xfrm>
              <a:prstGeom prst="rect">
                <a:avLst/>
              </a:prstGeom>
            </p:spPr>
          </p:pic>
        </p:grpSp>
        <p:pic>
          <p:nvPicPr>
            <p:cNvPr id="51" name="図 50"/>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700800" y="1980000"/>
              <a:ext cx="2556000" cy="3797780"/>
            </a:xfrm>
            <a:prstGeom prst="rect">
              <a:avLst/>
            </a:prstGeom>
          </p:spPr>
        </p:pic>
        <p:pic>
          <p:nvPicPr>
            <p:cNvPr id="52" name="Picture 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700800" y="1224000"/>
              <a:ext cx="2556000" cy="831387"/>
            </a:xfrm>
            <a:prstGeom prst="rect">
              <a:avLst/>
            </a:prstGeom>
            <a:noFill/>
            <a:ln w="9525">
              <a:noFill/>
              <a:miter lim="800000"/>
              <a:headEnd/>
              <a:tailEnd/>
            </a:ln>
          </p:spPr>
        </p:pic>
        <p:grpSp>
          <p:nvGrpSpPr>
            <p:cNvPr id="53" name="グループ化 104"/>
            <p:cNvGrpSpPr/>
            <p:nvPr/>
          </p:nvGrpSpPr>
          <p:grpSpPr>
            <a:xfrm>
              <a:off x="4880992" y="3861048"/>
              <a:ext cx="324000" cy="324000"/>
              <a:chOff x="4664968" y="3717032"/>
              <a:chExt cx="324000" cy="324000"/>
            </a:xfrm>
          </p:grpSpPr>
          <p:sp>
            <p:nvSpPr>
              <p:cNvPr id="64" name="円/楕円 63"/>
              <p:cNvSpPr>
                <a:spLocks noChangeAspect="1"/>
              </p:cNvSpPr>
              <p:nvPr/>
            </p:nvSpPr>
            <p:spPr>
              <a:xfrm>
                <a:off x="4664968" y="3717032"/>
                <a:ext cx="324000" cy="324000"/>
              </a:xfrm>
              <a:prstGeom prst="ellipse">
                <a:avLst/>
              </a:prstGeom>
              <a:solidFill>
                <a:srgbClr val="E6212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solidFill>
                    <a:schemeClr val="bg1">
                      <a:lumMod val="85000"/>
                    </a:schemeClr>
                  </a:solidFill>
                  <a:latin typeface="+mj-ea"/>
                  <a:ea typeface="+mj-ea"/>
                </a:endParaRPr>
              </a:p>
            </p:txBody>
          </p:sp>
          <p:sp>
            <p:nvSpPr>
              <p:cNvPr id="65" name="円/楕円 64"/>
              <p:cNvSpPr>
                <a:spLocks noChangeAspect="1"/>
              </p:cNvSpPr>
              <p:nvPr/>
            </p:nvSpPr>
            <p:spPr>
              <a:xfrm>
                <a:off x="4754968" y="3807032"/>
                <a:ext cx="144000" cy="144000"/>
              </a:xfrm>
              <a:prstGeom prst="ellipse">
                <a:avLst/>
              </a:prstGeom>
              <a:solidFill>
                <a:srgbClr val="E62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solidFill>
                    <a:schemeClr val="bg1">
                      <a:lumMod val="85000"/>
                    </a:schemeClr>
                  </a:solidFill>
                  <a:latin typeface="+mj-ea"/>
                  <a:ea typeface="+mj-ea"/>
                </a:endParaRPr>
              </a:p>
            </p:txBody>
          </p:sp>
        </p:grpSp>
        <p:pic>
          <p:nvPicPr>
            <p:cNvPr id="54"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255940" y="4607537"/>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5"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169024" y="4653136"/>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6"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601072" y="4077072"/>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7"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592960" y="3501008"/>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8"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016896" y="3933056"/>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9"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944888" y="3212976"/>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0"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822142" y="2924515"/>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587786" y="2440858"/>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2"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174751" y="2896927"/>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3" name="Picture 2" descr="http://1.bp.blogspot.com/-vFFjPxAv02w/UZzvKtyI44I/AAAAAAAAAb0/YNIm-aPNH5M/s1600/WiFi.png"/>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376936" y="2492896"/>
              <a:ext cx="341879" cy="316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68" name="角丸四角形 67"/>
          <p:cNvSpPr/>
          <p:nvPr/>
        </p:nvSpPr>
        <p:spPr>
          <a:xfrm>
            <a:off x="2698948" y="1918801"/>
            <a:ext cx="1351659" cy="350348"/>
          </a:xfrm>
          <a:prstGeom prst="roundRect">
            <a:avLst>
              <a:gd name="adj" fmla="val 50000"/>
            </a:avLst>
          </a:prstGeom>
          <a:solidFill>
            <a:schemeClr val="accent5">
              <a:lumMod val="75000"/>
            </a:schemeClr>
          </a:solidFill>
          <a:ln w="38100" cap="flat">
            <a:solidFill>
              <a:schemeClr val="bg1"/>
            </a:solidFill>
            <a:bevel/>
          </a:ln>
          <a:effectLst>
            <a:innerShdw>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ja-JP" altLang="en-US" sz="1200" b="1" dirty="0">
                <a:latin typeface="Meiryo UI" pitchFamily="50" charset="-128"/>
                <a:ea typeface="Meiryo UI" pitchFamily="50" charset="-128"/>
                <a:cs typeface="Meiryo UI" pitchFamily="50" charset="-128"/>
              </a:rPr>
              <a:t>便利マップ機能</a:t>
            </a:r>
          </a:p>
        </p:txBody>
      </p:sp>
      <p:sp>
        <p:nvSpPr>
          <p:cNvPr id="91" name="角丸四角形 90"/>
          <p:cNvSpPr/>
          <p:nvPr/>
        </p:nvSpPr>
        <p:spPr>
          <a:xfrm>
            <a:off x="4308151" y="1920201"/>
            <a:ext cx="1351659" cy="338858"/>
          </a:xfrm>
          <a:prstGeom prst="roundRect">
            <a:avLst>
              <a:gd name="adj" fmla="val 50000"/>
            </a:avLst>
          </a:prstGeom>
          <a:solidFill>
            <a:schemeClr val="accent5">
              <a:lumMod val="75000"/>
            </a:schemeClr>
          </a:solidFill>
          <a:ln w="38100" cap="flat">
            <a:solidFill>
              <a:schemeClr val="bg1"/>
            </a:solidFill>
            <a:bevel/>
          </a:ln>
          <a:effectLst>
            <a:innerShdw>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ja-JP" altLang="en-US" sz="1200" b="1" dirty="0">
                <a:latin typeface="Meiryo UI" pitchFamily="50" charset="-128"/>
                <a:ea typeface="Meiryo UI" pitchFamily="50" charset="-128"/>
                <a:cs typeface="Meiryo UI" pitchFamily="50" charset="-128"/>
              </a:rPr>
              <a:t>緊急時対応情報</a:t>
            </a:r>
          </a:p>
        </p:txBody>
      </p:sp>
      <p:sp>
        <p:nvSpPr>
          <p:cNvPr id="92" name="テキスト ボックス 91"/>
          <p:cNvSpPr txBox="1"/>
          <p:nvPr/>
        </p:nvSpPr>
        <p:spPr>
          <a:xfrm>
            <a:off x="5996354" y="1849296"/>
            <a:ext cx="3683978" cy="4860000"/>
          </a:xfrm>
          <a:prstGeom prst="rect">
            <a:avLst/>
          </a:prstGeom>
          <a:noFill/>
          <a:ln>
            <a:solidFill>
              <a:schemeClr val="tx1"/>
            </a:solidFill>
          </a:ln>
        </p:spPr>
        <p:txBody>
          <a:bodyPr wrap="square" rtlCol="0">
            <a:noAutofit/>
          </a:bodyPr>
          <a:lstStyle/>
          <a:p>
            <a:r>
              <a:rPr lang="ja-JP" altLang="en-US" sz="1400" dirty="0">
                <a:latin typeface="Meiryo UI" panose="020B0604030504040204" pitchFamily="50" charset="-128"/>
                <a:ea typeface="Meiryo UI" panose="020B0604030504040204" pitchFamily="50" charset="-128"/>
                <a:cs typeface="メイリオ" panose="020B0604030504040204" pitchFamily="50" charset="-128"/>
              </a:rPr>
              <a:t>提供者： 株式会社ぐるなび</a:t>
            </a:r>
          </a:p>
          <a:p>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利用ユーザー数： 約</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330</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万人</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9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a:latin typeface="Meiryo UI" panose="020B0604030504040204" pitchFamily="50" charset="-128"/>
                <a:ea typeface="Meiryo UI" panose="020B0604030504040204" pitchFamily="50" charset="-128"/>
                <a:cs typeface="メイリオ" panose="020B0604030504040204" pitchFamily="50" charset="-128"/>
              </a:rPr>
              <a:t>使用データセット：</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① 観光情報強化</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u="sng" dirty="0">
                <a:latin typeface="Meiryo UI" panose="020B0604030504040204" pitchFamily="50" charset="-128"/>
                <a:ea typeface="Meiryo UI" panose="020B0604030504040204" pitchFamily="50" charset="-128"/>
                <a:cs typeface="メイリオ" panose="020B0604030504040204" pitchFamily="50" charset="-128"/>
              </a:rPr>
              <a:t>文化財一覧</a:t>
            </a:r>
          </a:p>
          <a:p>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u="sng" dirty="0">
                <a:latin typeface="Meiryo UI" panose="020B0604030504040204" pitchFamily="50" charset="-128"/>
                <a:ea typeface="Meiryo UI" panose="020B0604030504040204" pitchFamily="50" charset="-128"/>
                <a:cs typeface="メイリオ" panose="020B0604030504040204" pitchFamily="50" charset="-128"/>
              </a:rPr>
              <a:t>観光施設一覧</a:t>
            </a:r>
          </a:p>
          <a:p>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u="sng" dirty="0">
                <a:latin typeface="Meiryo UI" panose="020B0604030504040204" pitchFamily="50" charset="-128"/>
                <a:ea typeface="Meiryo UI" panose="020B0604030504040204" pitchFamily="50" charset="-128"/>
                <a:cs typeface="メイリオ" panose="020B0604030504040204" pitchFamily="50" charset="-128"/>
              </a:rPr>
              <a:t>イベント一覧</a:t>
            </a:r>
            <a:endParaRPr lang="en-US" altLang="ja-JP" sz="1400" b="1" u="sng"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② 便利マップ機能</a:t>
            </a:r>
          </a:p>
          <a:p>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u="sng" dirty="0">
                <a:latin typeface="Meiryo UI" panose="020B0604030504040204" pitchFamily="50" charset="-128"/>
                <a:ea typeface="Meiryo UI" panose="020B0604030504040204" pitchFamily="50" charset="-128"/>
                <a:cs typeface="メイリオ" panose="020B0604030504040204" pitchFamily="50" charset="-128"/>
              </a:rPr>
              <a:t>公衆無線</a:t>
            </a:r>
            <a:r>
              <a:rPr lang="en-US" altLang="ja-JP" sz="1400" b="1" u="sng" dirty="0">
                <a:latin typeface="Meiryo UI" panose="020B0604030504040204" pitchFamily="50" charset="-128"/>
                <a:ea typeface="Meiryo UI" panose="020B0604030504040204" pitchFamily="50" charset="-128"/>
                <a:cs typeface="メイリオ" panose="020B0604030504040204" pitchFamily="50" charset="-128"/>
              </a:rPr>
              <a:t>LAN</a:t>
            </a:r>
            <a:r>
              <a:rPr lang="ja-JP" altLang="en-US" sz="1400" b="1" u="sng" dirty="0">
                <a:latin typeface="Meiryo UI" panose="020B0604030504040204" pitchFamily="50" charset="-128"/>
                <a:ea typeface="Meiryo UI" panose="020B0604030504040204" pitchFamily="50" charset="-128"/>
                <a:cs typeface="メイリオ" panose="020B0604030504040204" pitchFamily="50" charset="-128"/>
              </a:rPr>
              <a:t>アクセスポイント一覧</a:t>
            </a:r>
          </a:p>
          <a:p>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u="sng" dirty="0">
                <a:latin typeface="Meiryo UI" panose="020B0604030504040204" pitchFamily="50" charset="-128"/>
                <a:ea typeface="Meiryo UI" panose="020B0604030504040204" pitchFamily="50" charset="-128"/>
                <a:cs typeface="メイリオ" panose="020B0604030504040204" pitchFamily="50" charset="-128"/>
              </a:rPr>
              <a:t>公衆トイレ一覧</a:t>
            </a:r>
            <a:endParaRPr lang="en-US" altLang="ja-JP" sz="1400" b="1" u="sng" dirty="0">
              <a:latin typeface="Meiryo UI" panose="020B0604030504040204" pitchFamily="50" charset="-128"/>
              <a:ea typeface="Meiryo UI" panose="020B0604030504040204" pitchFamily="50" charset="-128"/>
              <a:cs typeface="メイリオ" panose="020B0604030504040204" pitchFamily="50" charset="-128"/>
            </a:endParaRPr>
          </a:p>
          <a:p>
            <a:pPr fontAlgn="b"/>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③ 緊急時対応情報</a:t>
            </a:r>
            <a:endParaRPr lang="en-US" altLang="zh-TW" sz="1400" dirty="0">
              <a:latin typeface="Meiryo UI" panose="020B0604030504040204" pitchFamily="50" charset="-128"/>
              <a:ea typeface="Meiryo UI" panose="020B0604030504040204" pitchFamily="50" charset="-128"/>
              <a:cs typeface="メイリオ" panose="020B0604030504040204" pitchFamily="50" charset="-128"/>
            </a:endParaRPr>
          </a:p>
          <a:p>
            <a:pPr fontAlgn="b"/>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a:t>
            </a:r>
            <a:r>
              <a:rPr lang="en-US" altLang="zh-TW" sz="1400" b="1" u="sng" dirty="0">
                <a:latin typeface="Meiryo UI" panose="020B0604030504040204" pitchFamily="50" charset="-128"/>
                <a:ea typeface="Meiryo UI" panose="020B0604030504040204" pitchFamily="50" charset="-128"/>
                <a:cs typeface="メイリオ" panose="020B0604030504040204" pitchFamily="50" charset="-128"/>
              </a:rPr>
              <a:t>AED</a:t>
            </a:r>
            <a:r>
              <a:rPr lang="zh-TW" altLang="en-US" sz="1400" b="1" u="sng" dirty="0">
                <a:latin typeface="Meiryo UI" panose="020B0604030504040204" pitchFamily="50" charset="-128"/>
                <a:ea typeface="Meiryo UI" panose="020B0604030504040204" pitchFamily="50" charset="-128"/>
                <a:cs typeface="メイリオ" panose="020B0604030504040204" pitchFamily="50" charset="-128"/>
              </a:rPr>
              <a:t>設置箇所一覧</a:t>
            </a:r>
            <a:endParaRPr lang="en-US" altLang="zh-TW" sz="1400" b="1" u="sng" dirty="0">
              <a:latin typeface="Meiryo UI" panose="020B0604030504040204" pitchFamily="50" charset="-128"/>
              <a:ea typeface="Meiryo UI" panose="020B0604030504040204" pitchFamily="50" charset="-128"/>
              <a:cs typeface="メイリオ" panose="020B0604030504040204" pitchFamily="50" charset="-128"/>
            </a:endParaRPr>
          </a:p>
          <a:p>
            <a:pPr fontAlgn="b"/>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a:t>
            </a:r>
            <a:r>
              <a:rPr lang="zh-TW" altLang="en-US" sz="1400" b="1" u="sng" dirty="0">
                <a:latin typeface="Meiryo UI" panose="020B0604030504040204" pitchFamily="50" charset="-128"/>
                <a:ea typeface="Meiryo UI" panose="020B0604030504040204" pitchFamily="50" charset="-128"/>
                <a:cs typeface="メイリオ" panose="020B0604030504040204" pitchFamily="50" charset="-128"/>
              </a:rPr>
              <a:t>医療機関一覧</a:t>
            </a:r>
          </a:p>
          <a:p>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a:t>
            </a:r>
            <a:r>
              <a:rPr lang="zh-TW" altLang="en-US" sz="1400" b="1" u="sng" dirty="0">
                <a:latin typeface="Meiryo UI" panose="020B0604030504040204" pitchFamily="50" charset="-128"/>
                <a:ea typeface="Meiryo UI" panose="020B0604030504040204" pitchFamily="50" charset="-128"/>
                <a:cs typeface="メイリオ" panose="020B0604030504040204" pitchFamily="50" charset="-128"/>
              </a:rPr>
              <a:t>指定緊急避難場所一覧</a:t>
            </a:r>
            <a:endParaRPr lang="en-US" altLang="zh-TW" sz="1400" b="1" u="sng"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latin typeface="Meiryo UI" panose="020B0604030504040204" pitchFamily="50" charset="-128"/>
                <a:ea typeface="Meiryo UI" panose="020B0604030504040204" pitchFamily="50" charset="-128"/>
                <a:cs typeface="メイリオ" panose="020B0604030504040204" pitchFamily="50" charset="-128"/>
              </a:rPr>
              <a:t>　</a:t>
            </a:r>
            <a:br>
              <a:rPr lang="zh-TW" altLang="en-US" sz="1400" dirty="0">
                <a:latin typeface="Meiryo UI" panose="020B0604030504040204" pitchFamily="50" charset="-128"/>
                <a:ea typeface="Meiryo UI" panose="020B0604030504040204" pitchFamily="50" charset="-128"/>
                <a:cs typeface="メイリオ" panose="020B0604030504040204" pitchFamily="50" charset="-128"/>
              </a:rPr>
            </a:b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コメント：</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dirty="0">
                <a:latin typeface="Meiryo UI" panose="020B0604030504040204" pitchFamily="50" charset="-128"/>
                <a:ea typeface="Meiryo UI" panose="020B0604030504040204" pitchFamily="50" charset="-128"/>
                <a:cs typeface="メイリオ" panose="020B0604030504040204" pitchFamily="50" charset="-128"/>
              </a:rPr>
              <a:t>現在は東京・北海道エリアのみの展開ですが、今後は随時全国の情報を配信していく予定です。</a:t>
            </a:r>
          </a:p>
          <a:p>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各自治体の標準化されたオープンデータがあればそれを元に多言語化をし、全国各地のガイドサービスのコンテンツへの活用が可能となります。</a:t>
            </a:r>
          </a:p>
        </p:txBody>
      </p:sp>
      <p:sp>
        <p:nvSpPr>
          <p:cNvPr id="93" name="正方形/長方形 92"/>
          <p:cNvSpPr/>
          <p:nvPr/>
        </p:nvSpPr>
        <p:spPr>
          <a:xfrm>
            <a:off x="2686113" y="3961666"/>
            <a:ext cx="1377329" cy="6484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51429" bIns="72000" rtlCol="0" anchor="t" anchorCtr="0"/>
          <a:lstStyle/>
          <a:p>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Wi-Fi</a:t>
            </a:r>
            <a:r>
              <a:rPr lang="ja-JP" altLang="en-US" sz="1050" dirty="0">
                <a:solidFill>
                  <a:schemeClr val="tx1"/>
                </a:solidFill>
                <a:latin typeface="Meiryo UI" pitchFamily="50" charset="-128"/>
                <a:ea typeface="Meiryo UI" pitchFamily="50" charset="-128"/>
                <a:cs typeface="Meiryo UI" pitchFamily="50" charset="-128"/>
              </a:rPr>
              <a:t>スポット</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・観光案内所　</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・タクシー乗り場　など</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94" name="正方形/長方形 93"/>
          <p:cNvSpPr/>
          <p:nvPr/>
        </p:nvSpPr>
        <p:spPr>
          <a:xfrm>
            <a:off x="4314396" y="3967075"/>
            <a:ext cx="1373777" cy="61950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51429" bIns="72000" rtlCol="0" anchor="t" anchorCtr="0"/>
          <a:lstStyle/>
          <a:p>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110</a:t>
            </a:r>
            <a:r>
              <a:rPr lang="ja-JP" altLang="en-US" sz="1000" dirty="0">
                <a:solidFill>
                  <a:schemeClr val="tx1"/>
                </a:solidFill>
                <a:latin typeface="Meiryo UI" pitchFamily="50" charset="-128"/>
                <a:ea typeface="Meiryo UI" pitchFamily="50" charset="-128"/>
                <a:cs typeface="Meiryo UI" pitchFamily="50" charset="-128"/>
              </a:rPr>
              <a:t>通報</a:t>
            </a:r>
            <a:r>
              <a:rPr lang="en-US" altLang="ja-JP" sz="1000" dirty="0">
                <a:solidFill>
                  <a:schemeClr val="tx1"/>
                </a:solidFill>
                <a:latin typeface="Meiryo UI" pitchFamily="50" charset="-128"/>
                <a:ea typeface="Meiryo UI" pitchFamily="50" charset="-128"/>
                <a:cs typeface="Meiryo UI" pitchFamily="50" charset="-128"/>
              </a:rPr>
              <a:t>/119</a:t>
            </a:r>
            <a:r>
              <a:rPr lang="ja-JP" altLang="en-US" sz="1000" dirty="0">
                <a:solidFill>
                  <a:schemeClr val="tx1"/>
                </a:solidFill>
                <a:latin typeface="Meiryo UI" pitchFamily="50" charset="-128"/>
                <a:ea typeface="Meiryo UI" pitchFamily="50" charset="-128"/>
                <a:cs typeface="Meiryo UI" pitchFamily="50" charset="-128"/>
              </a:rPr>
              <a:t>通報</a:t>
            </a:r>
            <a:endParaRPr lang="en-US" altLang="ja-JP" sz="1000" dirty="0">
              <a:solidFill>
                <a:schemeClr val="tx1"/>
              </a:solidFill>
              <a:latin typeface="Meiryo UI" pitchFamily="50" charset="-128"/>
              <a:ea typeface="Meiryo UI" pitchFamily="50" charset="-128"/>
              <a:cs typeface="Meiryo UI" pitchFamily="50" charset="-128"/>
            </a:endParaRPr>
          </a:p>
          <a:p>
            <a:r>
              <a:rPr lang="ja-JP" altLang="en-US" sz="1000" dirty="0">
                <a:solidFill>
                  <a:schemeClr val="tx1"/>
                </a:solidFill>
                <a:latin typeface="Meiryo UI" pitchFamily="50" charset="-128"/>
                <a:ea typeface="Meiryo UI" pitchFamily="50" charset="-128"/>
                <a:cs typeface="Meiryo UI" pitchFamily="50" charset="-128"/>
              </a:rPr>
              <a:t>・大使館</a:t>
            </a:r>
            <a:endParaRPr lang="en-US" altLang="ja-JP" sz="1000" dirty="0">
              <a:solidFill>
                <a:schemeClr val="tx1"/>
              </a:solidFill>
              <a:latin typeface="Meiryo UI" pitchFamily="50" charset="-128"/>
              <a:ea typeface="Meiryo UI" pitchFamily="50" charset="-128"/>
              <a:cs typeface="Meiryo UI" pitchFamily="50" charset="-128"/>
            </a:endParaRPr>
          </a:p>
          <a:p>
            <a:r>
              <a:rPr lang="ja-JP" altLang="en-US" sz="1000" dirty="0">
                <a:solidFill>
                  <a:schemeClr val="tx1"/>
                </a:solidFill>
                <a:latin typeface="Meiryo UI" pitchFamily="50" charset="-128"/>
                <a:ea typeface="Meiryo UI" pitchFamily="50" charset="-128"/>
                <a:cs typeface="Meiryo UI" pitchFamily="50" charset="-128"/>
              </a:rPr>
              <a:t>・公衆電話の場所　など</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96" name="正方形/長方形 95"/>
          <p:cNvSpPr/>
          <p:nvPr/>
        </p:nvSpPr>
        <p:spPr>
          <a:xfrm>
            <a:off x="2885992" y="4609161"/>
            <a:ext cx="1487204" cy="42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旅に役立つ</a:t>
            </a:r>
            <a:endParaRPr lang="en-US" altLang="ja-JP" sz="11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スポットを案内</a:t>
            </a:r>
          </a:p>
        </p:txBody>
      </p:sp>
      <p:sp>
        <p:nvSpPr>
          <p:cNvPr id="98" name="正方形/長方形 97"/>
          <p:cNvSpPr/>
          <p:nvPr/>
        </p:nvSpPr>
        <p:spPr>
          <a:xfrm>
            <a:off x="4535892" y="4693832"/>
            <a:ext cx="1393467" cy="263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緊急特別ツール</a:t>
            </a:r>
          </a:p>
        </p:txBody>
      </p:sp>
      <p:sp>
        <p:nvSpPr>
          <p:cNvPr id="101" name="右矢印 100"/>
          <p:cNvSpPr/>
          <p:nvPr/>
        </p:nvSpPr>
        <p:spPr>
          <a:xfrm>
            <a:off x="4368669" y="4669446"/>
            <a:ext cx="232731" cy="30052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 name="スライド番号プレースホルダー 2"/>
          <p:cNvSpPr>
            <a:spLocks noGrp="1"/>
          </p:cNvSpPr>
          <p:nvPr>
            <p:ph type="sldNum" sz="quarter" idx="12"/>
          </p:nvPr>
        </p:nvSpPr>
        <p:spPr/>
        <p:txBody>
          <a:bodyPr/>
          <a:lstStyle/>
          <a:p>
            <a:pPr algn="r" latinLnBrk="1"/>
            <a:fld id="{2D445476-B57F-464F-8319-C26E69740EC0}" type="slidenum">
              <a:rPr lang="en-US" altLang="ja-JP" smtClean="0"/>
              <a:pPr algn="r" latinLnBrk="1"/>
              <a:t>7</a:t>
            </a:fld>
            <a:endParaRPr lang="ja-JP" altLang="en-US"/>
          </a:p>
        </p:txBody>
      </p:sp>
      <p:pic>
        <p:nvPicPr>
          <p:cNvPr id="114" name="Picture 2" descr="ãLIVE JAPANãã®ç»åæ¤ç´¢çµæ">
            <a:extLst>
              <a:ext uri="{FF2B5EF4-FFF2-40B4-BE49-F238E27FC236}">
                <a16:creationId xmlns:a16="http://schemas.microsoft.com/office/drawing/2014/main" id="{B56A36CF-BEBE-423C-981B-46A899A48AEC}"/>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526624" y="36575"/>
            <a:ext cx="1205988" cy="582369"/>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55E65012-8517-44CD-B6EF-BC2F122B909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588883" y="5118200"/>
            <a:ext cx="3184977" cy="1474018"/>
          </a:xfrm>
          <a:prstGeom prst="rect">
            <a:avLst/>
          </a:prstGeom>
        </p:spPr>
      </p:pic>
      <p:sp>
        <p:nvSpPr>
          <p:cNvPr id="9" name="テキスト ボックス 8">
            <a:extLst>
              <a:ext uri="{FF2B5EF4-FFF2-40B4-BE49-F238E27FC236}">
                <a16:creationId xmlns:a16="http://schemas.microsoft.com/office/drawing/2014/main" id="{810817CD-8C42-438D-B47C-B553AFED3A16}"/>
              </a:ext>
            </a:extLst>
          </p:cNvPr>
          <p:cNvSpPr txBox="1"/>
          <p:nvPr/>
        </p:nvSpPr>
        <p:spPr bwMode="auto">
          <a:xfrm>
            <a:off x="3888351" y="6617353"/>
            <a:ext cx="2050493" cy="246189"/>
          </a:xfrm>
          <a:prstGeom prst="rect">
            <a:avLst/>
          </a:prstGeom>
          <a:noFill/>
          <a:ln w="9525" algn="ctr">
            <a:noFill/>
            <a:miter lim="800000"/>
            <a:headEnd/>
            <a:tailEnd/>
          </a:ln>
          <a:effectLst/>
        </p:spPr>
        <p:txBody>
          <a:bodyPr wrap="none" lIns="91406" tIns="45704" rIns="91406" bIns="45704"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東京：</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社局</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月時点）</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a:extLst>
              <a:ext uri="{FF2B5EF4-FFF2-40B4-BE49-F238E27FC236}">
                <a16:creationId xmlns:a16="http://schemas.microsoft.com/office/drawing/2014/main" id="{FDE4EA7D-4415-4490-82E6-59B4A0993456}"/>
              </a:ext>
            </a:extLst>
          </p:cNvPr>
          <p:cNvPicPr>
            <a:picLocks noChangeAspect="1"/>
          </p:cNvPicPr>
          <p:nvPr/>
        </p:nvPicPr>
        <p:blipFill>
          <a:blip r:embed="rId16"/>
          <a:stretch>
            <a:fillRect/>
          </a:stretch>
        </p:blipFill>
        <p:spPr>
          <a:xfrm>
            <a:off x="284648" y="1927557"/>
            <a:ext cx="2143424" cy="4344006"/>
          </a:xfrm>
          <a:prstGeom prst="rect">
            <a:avLst/>
          </a:prstGeom>
        </p:spPr>
      </p:pic>
    </p:spTree>
    <p:extLst>
      <p:ext uri="{BB962C8B-B14F-4D97-AF65-F5344CB8AC3E}">
        <p14:creationId xmlns:p14="http://schemas.microsoft.com/office/powerpoint/2010/main" val="412929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テキスト ボックス 91"/>
          <p:cNvSpPr txBox="1"/>
          <p:nvPr/>
        </p:nvSpPr>
        <p:spPr>
          <a:xfrm>
            <a:off x="5996354" y="1849297"/>
            <a:ext cx="3683978" cy="4793225"/>
          </a:xfrm>
          <a:prstGeom prst="rect">
            <a:avLst/>
          </a:prstGeom>
          <a:noFill/>
          <a:ln>
            <a:solidFill>
              <a:schemeClr val="tx1"/>
            </a:solidFill>
          </a:ln>
        </p:spPr>
        <p:txBody>
          <a:bodyPr wrap="square" rtlCol="0">
            <a:noAutofit/>
          </a:bodyPr>
          <a:lstStyle/>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提供者：株式会社ぐるなび</a:t>
            </a: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ダウンロード数：</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1</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万件以上</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使用データセット：</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メイリオ" panose="020B0604030504040204" pitchFamily="50" charset="-128"/>
              </a:rPr>
              <a:t>イベント一覧</a:t>
            </a:r>
            <a:endParaRPr lang="en-US" altLang="ja-JP" sz="1600" b="1" u="sng"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メイリオ" panose="020B0604030504040204" pitchFamily="50" charset="-128"/>
              </a:rPr>
              <a:t>公衆トイレ一覧</a:t>
            </a:r>
            <a:endParaRPr lang="en-US" altLang="ja-JP" sz="1600" b="1" u="sng"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600" b="1" u="sng" dirty="0">
                <a:latin typeface="Meiryo UI" panose="020B0604030504040204" pitchFamily="50" charset="-128"/>
                <a:ea typeface="Meiryo UI" panose="020B0604030504040204" pitchFamily="50" charset="-128"/>
                <a:cs typeface="メイリオ" panose="020B0604030504040204" pitchFamily="50" charset="-128"/>
              </a:rPr>
              <a:t>地域･年齢別人口</a:t>
            </a:r>
            <a:endParaRPr lang="en-US" altLang="ja-JP" sz="1600" b="1" u="sng"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a:t>
            </a:r>
            <a:br>
              <a:rPr lang="zh-TW" altLang="en-US" sz="1600" dirty="0">
                <a:latin typeface="Meiryo UI" panose="020B0604030504040204" pitchFamily="50" charset="-128"/>
                <a:ea typeface="Meiryo UI" panose="020B0604030504040204" pitchFamily="50" charset="-128"/>
                <a:cs typeface="メイリオ" panose="020B0604030504040204" pitchFamily="50" charset="-128"/>
              </a:rPr>
            </a:b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コメント：</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イベント一覧は飲食店に向けて近隣のイベント情報を紹介することで、集客予想などに活用してもらうことができます。</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公衆トイレ情報では特にバリアフリー情報に注目しており、近くのバリアフリートイレが分かればご来店のお客様に紹介することができ、飲食店のおもてなしをサポートします。</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地域・年齢別人口はぐるなび側で特定地域に特化したマルシェ</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住民参加型の市場</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等のキャンペーン等を検討する際の参考情報として使いたいと考えています。</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角丸四角形 7"/>
          <p:cNvSpPr/>
          <p:nvPr/>
        </p:nvSpPr>
        <p:spPr>
          <a:xfrm>
            <a:off x="193431" y="730512"/>
            <a:ext cx="9574823" cy="952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ぐるなび</a:t>
            </a:r>
            <a:r>
              <a:rPr lang="en-US" altLang="ja-JP"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PRO</a:t>
            </a:r>
            <a:r>
              <a:rPr lang="ja-JP" altLang="en-US"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は飲食店の利用するコンテンツ管理サービスです。クーポン管理機能やお客様の来店記録機能に加えて、ぐるなびの決済機能や会員登録いただいたお客様へのお知らせメール作成機能など、日々発生する業務をサポートします。</a:t>
            </a:r>
          </a:p>
        </p:txBody>
      </p:sp>
      <p:sp>
        <p:nvSpPr>
          <p:cNvPr id="2" name="タイトル 1"/>
          <p:cNvSpPr>
            <a:spLocks noGrp="1"/>
          </p:cNvSpPr>
          <p:nvPr>
            <p:ph type="title"/>
          </p:nvPr>
        </p:nvSpPr>
        <p:spPr/>
        <p:txBody>
          <a:bodyPr>
            <a:no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メイリオ" panose="020B0604030504040204" pitchFamily="50" charset="-128"/>
              </a:rPr>
              <a:t>ぐるなび</a:t>
            </a:r>
            <a:r>
              <a:rPr lang="en-US" altLang="ja-JP" sz="2000" dirty="0">
                <a:latin typeface="Meiryo UI" panose="020B0604030504040204" pitchFamily="50" charset="-128"/>
                <a:ea typeface="Meiryo UI" panose="020B0604030504040204" pitchFamily="50" charset="-128"/>
                <a:cs typeface="メイリオ" panose="020B0604030504040204" pitchFamily="50" charset="-128"/>
              </a:rPr>
              <a:t>PRO</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7" name="グループ化 6"/>
          <p:cNvGrpSpPr/>
          <p:nvPr/>
        </p:nvGrpSpPr>
        <p:grpSpPr>
          <a:xfrm>
            <a:off x="193431" y="2124779"/>
            <a:ext cx="3052689" cy="4486796"/>
            <a:chOff x="271193" y="2081353"/>
            <a:chExt cx="3534323" cy="4776647"/>
          </a:xfrm>
        </p:grpSpPr>
        <p:pic>
          <p:nvPicPr>
            <p:cNvPr id="17" name="図 1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71193" y="2081353"/>
              <a:ext cx="3534323" cy="4776647"/>
            </a:xfrm>
            <a:prstGeom prst="rect">
              <a:avLst/>
            </a:prstGeom>
            <a:ln>
              <a:solidFill>
                <a:schemeClr val="tx1">
                  <a:lumMod val="50000"/>
                  <a:lumOff val="50000"/>
                </a:schemeClr>
              </a:solidFill>
            </a:ln>
          </p:spPr>
        </p:pic>
        <p:sp>
          <p:nvSpPr>
            <p:cNvPr id="18" name="正方形/長方形 17"/>
            <p:cNvSpPr/>
            <p:nvPr/>
          </p:nvSpPr>
          <p:spPr>
            <a:xfrm>
              <a:off x="1210590" y="2294180"/>
              <a:ext cx="654050" cy="1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9" name="テキスト ボックス 18"/>
          <p:cNvSpPr txBox="1"/>
          <p:nvPr/>
        </p:nvSpPr>
        <p:spPr>
          <a:xfrm>
            <a:off x="147055" y="1849297"/>
            <a:ext cx="2024646"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ぐるなび</a:t>
            </a:r>
            <a:r>
              <a:rPr lang="en-US" altLang="ja-JP" sz="1200" b="1" dirty="0">
                <a:latin typeface="Meiryo UI" panose="020B0604030504040204" pitchFamily="50" charset="-128"/>
                <a:ea typeface="Meiryo UI" panose="020B0604030504040204" pitchFamily="50" charset="-128"/>
                <a:cs typeface="メイリオ" panose="020B0604030504040204" pitchFamily="50" charset="-128"/>
              </a:rPr>
              <a:t>PRO</a:t>
            </a: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トップ</a:t>
            </a:r>
            <a:endParaRPr kumimoji="1" lang="ja-JP" altLang="en-US" sz="1200" b="1"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テキスト ボックス 19"/>
          <p:cNvSpPr txBox="1"/>
          <p:nvPr/>
        </p:nvSpPr>
        <p:spPr>
          <a:xfrm>
            <a:off x="3292496" y="1849297"/>
            <a:ext cx="2024646"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b="1" dirty="0">
                <a:latin typeface="Meiryo UI" panose="020B0604030504040204" pitchFamily="50" charset="-128"/>
                <a:ea typeface="Meiryo UI" panose="020B0604030504040204" pitchFamily="50" charset="-128"/>
                <a:cs typeface="メイリオ" panose="020B0604030504040204" pitchFamily="50" charset="-128"/>
              </a:rPr>
              <a:t>メニュー編集</a:t>
            </a:r>
          </a:p>
        </p:txBody>
      </p:sp>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462" y="4309889"/>
            <a:ext cx="2515582" cy="2156212"/>
          </a:xfrm>
          <a:prstGeom prst="rect">
            <a:avLst/>
          </a:prstGeom>
          <a:ln>
            <a:solidFill>
              <a:schemeClr val="tx1">
                <a:lumMod val="50000"/>
                <a:lumOff val="50000"/>
              </a:schemeClr>
            </a:solidFill>
          </a:ln>
        </p:spPr>
      </p:pic>
      <p:sp>
        <p:nvSpPr>
          <p:cNvPr id="12" name="テキスト ボックス 21"/>
          <p:cNvSpPr txBox="1"/>
          <p:nvPr/>
        </p:nvSpPr>
        <p:spPr>
          <a:xfrm>
            <a:off x="3292496" y="4032889"/>
            <a:ext cx="2024646"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予約管理</a:t>
            </a:r>
          </a:p>
        </p:txBody>
      </p:sp>
      <p:grpSp>
        <p:nvGrpSpPr>
          <p:cNvPr id="13" name="グループ化 12"/>
          <p:cNvGrpSpPr/>
          <p:nvPr/>
        </p:nvGrpSpPr>
        <p:grpSpPr>
          <a:xfrm>
            <a:off x="3360462" y="2111056"/>
            <a:ext cx="2520000" cy="1752402"/>
            <a:chOff x="2093267" y="1563608"/>
            <a:chExt cx="4044819" cy="2791366"/>
          </a:xfrm>
        </p:grpSpPr>
        <p:pic>
          <p:nvPicPr>
            <p:cNvPr id="14" name="図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2565" y="1563608"/>
              <a:ext cx="4010953" cy="2459080"/>
            </a:xfrm>
            <a:prstGeom prst="rect">
              <a:avLst/>
            </a:prstGeom>
          </p:spPr>
        </p:pic>
        <p:pic>
          <p:nvPicPr>
            <p:cNvPr id="15" name="図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3769" y="4022954"/>
              <a:ext cx="4044317" cy="332018"/>
            </a:xfrm>
            <a:prstGeom prst="rect">
              <a:avLst/>
            </a:prstGeom>
          </p:spPr>
        </p:pic>
        <p:sp>
          <p:nvSpPr>
            <p:cNvPr id="16" name="正方形/長方形 15"/>
            <p:cNvSpPr/>
            <p:nvPr/>
          </p:nvSpPr>
          <p:spPr>
            <a:xfrm>
              <a:off x="2093267" y="1567775"/>
              <a:ext cx="4044527" cy="278719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pPr algn="r" latinLnBrk="1"/>
            <a:fld id="{2D445476-B57F-464F-8319-C26E69740EC0}" type="slidenum">
              <a:rPr lang="en-US" altLang="ja-JP" smtClean="0"/>
              <a:pPr algn="r" latinLnBrk="1"/>
              <a:t>8</a:t>
            </a:fld>
            <a:endParaRPr lang="ja-JP" altLang="en-US"/>
          </a:p>
        </p:txBody>
      </p:sp>
      <p:pic>
        <p:nvPicPr>
          <p:cNvPr id="19" name="Picture 2" descr="ぐるなびPRO">
            <a:extLst>
              <a:ext uri="{FF2B5EF4-FFF2-40B4-BE49-F238E27FC236}">
                <a16:creationId xmlns:a16="http://schemas.microsoft.com/office/drawing/2014/main" id="{997F9885-1E9A-44BA-BEB6-6C19A90BB03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320454" y="147369"/>
            <a:ext cx="1447800"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948496"/>
      </p:ext>
    </p:extLst>
  </p:cSld>
  <p:clrMapOvr>
    <a:masterClrMapping/>
  </p:clrMapOvr>
</p:sld>
</file>

<file path=ppt/theme/theme1.xml><?xml version="1.0" encoding="utf-8"?>
<a:theme xmlns:a="http://schemas.openxmlformats.org/drawingml/2006/main" name="CIO室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wrap="none" lIns="91406" tIns="45704" rIns="91406" bIns="45704" rtlCol="0">
        <a:spAutoFit/>
      </a:bodyPr>
      <a:lstStyle>
        <a:defPPr>
          <a:defRPr kumimoji="1" b="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151023_プレゼンテーションr0</Template>
  <TotalTime>0</TotalTime>
  <Words>3481</Words>
  <Application>Microsoft Office PowerPoint</Application>
  <PresentationFormat>A4 210 x 297 mm</PresentationFormat>
  <Paragraphs>410</Paragraphs>
  <Slides>17</Slides>
  <Notes>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17</vt:i4>
      </vt:variant>
    </vt:vector>
  </HeadingPairs>
  <TitlesOfParts>
    <vt:vector size="28" baseType="lpstr">
      <vt:lpstr>HGS創英角ｺﾞｼｯｸUB</vt:lpstr>
      <vt:lpstr>HG丸ｺﾞｼｯｸM-PRO</vt:lpstr>
      <vt:lpstr>Meiryo UI</vt:lpstr>
      <vt:lpstr>ＭＳ Ｐゴシック</vt:lpstr>
      <vt:lpstr>Noto Sans JP</vt:lpstr>
      <vt:lpstr>Meiryo</vt:lpstr>
      <vt:lpstr>Meiryo</vt:lpstr>
      <vt:lpstr>Arial</vt:lpstr>
      <vt:lpstr>Calibri</vt:lpstr>
      <vt:lpstr>Wingdings</vt:lpstr>
      <vt:lpstr>CIO室テンプレート</vt:lpstr>
      <vt:lpstr>推奨データセットの活用が 見込まれるアプリ例</vt:lpstr>
      <vt:lpstr>更新履歴</vt:lpstr>
      <vt:lpstr>推奨データセットの活用が見込まれるアプリ一覧</vt:lpstr>
      <vt:lpstr>推奨データセットの活用が見込まれるアプリ一覧</vt:lpstr>
      <vt:lpstr>「Yahoo!防災速報」</vt:lpstr>
      <vt:lpstr>「Yahoo!ヘルスケア」</vt:lpstr>
      <vt:lpstr>「Yahoo! MAP」</vt:lpstr>
      <vt:lpstr>「LIVE JAPAN」</vt:lpstr>
      <vt:lpstr>「ぐるなびPRO」</vt:lpstr>
      <vt:lpstr>「ぐるなびPRO 飲食店物件探し」</vt:lpstr>
      <vt:lpstr>「レッツエンジョイ東京」</vt:lpstr>
      <vt:lpstr>乗換案内シリーズ「行き方案内」　アプリ</vt:lpstr>
      <vt:lpstr>「SUUMOみんなの街　サイト」</vt:lpstr>
      <vt:lpstr>「ぐるなび」</vt:lpstr>
      <vt:lpstr>「あんしん給食管理」</vt:lpstr>
      <vt:lpstr>「ミルモネット」</vt:lpstr>
      <vt:lpstr>学校教育情報サイト「ガッコム」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2021-06-28T10:54:40Z</dcterms:created>
  <dcterms:modified xsi:type="dcterms:W3CDTF">2021-06-28T10:54:47Z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