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autoCompressPictures="0">
  <p:sldMasterIdLst>
    <p:sldMasterId id="2147483687" r:id="rId1"/>
    <p:sldMasterId id="2147483692" r:id="rId2"/>
  </p:sldMasterIdLst>
  <p:notesMasterIdLst>
    <p:notesMasterId r:id="rId21"/>
  </p:notesMasterIdLst>
  <p:handoutMasterIdLst>
    <p:handoutMasterId r:id="rId22"/>
  </p:handoutMasterIdLst>
  <p:sldIdLst>
    <p:sldId id="693" r:id="rId3"/>
    <p:sldId id="710" r:id="rId4"/>
    <p:sldId id="698" r:id="rId5"/>
    <p:sldId id="699" r:id="rId6"/>
    <p:sldId id="707" r:id="rId7"/>
    <p:sldId id="706" r:id="rId8"/>
    <p:sldId id="701" r:id="rId9"/>
    <p:sldId id="711" r:id="rId10"/>
    <p:sldId id="712" r:id="rId11"/>
    <p:sldId id="713" r:id="rId12"/>
    <p:sldId id="714" r:id="rId13"/>
    <p:sldId id="715" r:id="rId14"/>
    <p:sldId id="717" r:id="rId15"/>
    <p:sldId id="716" r:id="rId16"/>
    <p:sldId id="718" r:id="rId17"/>
    <p:sldId id="700" r:id="rId18"/>
    <p:sldId id="685" r:id="rId19"/>
    <p:sldId id="709" r:id="rId20"/>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8000"/>
    <a:srgbClr val="D0D8E8"/>
    <a:srgbClr val="E9EDF4"/>
    <a:srgbClr val="FFFFFF"/>
    <a:srgbClr val="FFFF99"/>
    <a:srgbClr val="FFFF66"/>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35" autoAdjust="0"/>
    <p:restoredTop sz="90764" autoAdjust="0"/>
  </p:normalViewPr>
  <p:slideViewPr>
    <p:cSldViewPr snapToGrid="0" showGuides="1">
      <p:cViewPr varScale="1">
        <p:scale>
          <a:sx n="152" d="100"/>
          <a:sy n="152" d="100"/>
        </p:scale>
        <p:origin x="1998" y="132"/>
      </p:cViewPr>
      <p:guideLst>
        <p:guide orient="horz" pos="2137"/>
        <p:guide pos="3120"/>
      </p:guideLst>
    </p:cSldViewPr>
  </p:slideViewPr>
  <p:outlineViewPr>
    <p:cViewPr>
      <p:scale>
        <a:sx n="33" d="100"/>
        <a:sy n="33" d="100"/>
      </p:scale>
      <p:origin x="0" y="-2587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18621" cy="494813"/>
          </a:xfrm>
          <a:prstGeom prst="rect">
            <a:avLst/>
          </a:prstGeom>
        </p:spPr>
        <p:txBody>
          <a:bodyPr vert="horz" lIns="90630" tIns="45314" rIns="90630" bIns="4531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3" y="2"/>
            <a:ext cx="2918621" cy="494813"/>
          </a:xfrm>
          <a:prstGeom prst="rect">
            <a:avLst/>
          </a:prstGeom>
        </p:spPr>
        <p:txBody>
          <a:bodyPr vert="horz" lIns="90630" tIns="45314" rIns="90630" bIns="45314" rtlCol="0"/>
          <a:lstStyle>
            <a:lvl1pPr algn="r">
              <a:defRPr sz="1200"/>
            </a:lvl1pPr>
          </a:lstStyle>
          <a:p>
            <a:fld id="{6D3D5CFA-2EDD-4AD6-B846-986C6BDA813F}" type="datetimeFigureOut">
              <a:rPr kumimoji="1" lang="ja-JP" altLang="en-US" smtClean="0"/>
              <a:t>2021/6/28</a:t>
            </a:fld>
            <a:endParaRPr kumimoji="1" lang="ja-JP" altLang="en-US"/>
          </a:p>
        </p:txBody>
      </p:sp>
      <p:sp>
        <p:nvSpPr>
          <p:cNvPr id="4" name="フッター プレースホルダー 3"/>
          <p:cNvSpPr>
            <a:spLocks noGrp="1"/>
          </p:cNvSpPr>
          <p:nvPr>
            <p:ph type="ftr" sz="quarter" idx="2"/>
          </p:nvPr>
        </p:nvSpPr>
        <p:spPr>
          <a:xfrm>
            <a:off x="1" y="9371501"/>
            <a:ext cx="2918621" cy="494813"/>
          </a:xfrm>
          <a:prstGeom prst="rect">
            <a:avLst/>
          </a:prstGeom>
        </p:spPr>
        <p:txBody>
          <a:bodyPr vert="horz" lIns="90630" tIns="45314" rIns="90630" bIns="4531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3" y="9371501"/>
            <a:ext cx="2918621" cy="494813"/>
          </a:xfrm>
          <a:prstGeom prst="rect">
            <a:avLst/>
          </a:prstGeom>
        </p:spPr>
        <p:txBody>
          <a:bodyPr vert="horz" lIns="90630" tIns="45314" rIns="90630" bIns="45314" rtlCol="0" anchor="b"/>
          <a:lstStyle>
            <a:lvl1pPr algn="r">
              <a:defRPr sz="1200"/>
            </a:lvl1pPr>
          </a:lstStyle>
          <a:p>
            <a:fld id="{954E6746-EAC5-4CFF-ACA3-A8B5963C5FB4}" type="slidenum">
              <a:rPr kumimoji="1" lang="ja-JP" altLang="en-US" smtClean="0"/>
              <a:t>‹#›</a:t>
            </a:fld>
            <a:endParaRPr kumimoji="1" lang="ja-JP" altLang="en-US"/>
          </a:p>
        </p:txBody>
      </p:sp>
    </p:spTree>
    <p:extLst>
      <p:ext uri="{BB962C8B-B14F-4D97-AF65-F5344CB8AC3E}">
        <p14:creationId xmlns:p14="http://schemas.microsoft.com/office/powerpoint/2010/main" val="3974272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4"/>
            <a:ext cx="2918621" cy="494813"/>
          </a:xfrm>
          <a:prstGeom prst="rect">
            <a:avLst/>
          </a:prstGeom>
        </p:spPr>
        <p:txBody>
          <a:bodyPr vert="horz" lIns="90616" tIns="45306" rIns="90616" bIns="453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5" y="4"/>
            <a:ext cx="2918621" cy="494813"/>
          </a:xfrm>
          <a:prstGeom prst="rect">
            <a:avLst/>
          </a:prstGeom>
        </p:spPr>
        <p:txBody>
          <a:bodyPr vert="horz" lIns="90616" tIns="45306" rIns="90616" bIns="45306" rtlCol="0"/>
          <a:lstStyle>
            <a:lvl1pPr algn="r">
              <a:defRPr sz="1200"/>
            </a:lvl1pPr>
          </a:lstStyle>
          <a:p>
            <a:fld id="{C2C0FCEA-6E7B-43F1-AC95-7BEC49869D26}" type="datetimeFigureOut">
              <a:rPr kumimoji="1" lang="ja-JP" altLang="en-US" smtClean="0"/>
              <a:t>2021/6/28</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0616" tIns="45306" rIns="90616" bIns="45306" rtlCol="0" anchor="ctr"/>
          <a:lstStyle/>
          <a:p>
            <a:endParaRPr lang="ja-JP" altLang="en-US"/>
          </a:p>
        </p:txBody>
      </p:sp>
      <p:sp>
        <p:nvSpPr>
          <p:cNvPr id="5" name="ノート プレースホルダー 4"/>
          <p:cNvSpPr>
            <a:spLocks noGrp="1"/>
          </p:cNvSpPr>
          <p:nvPr>
            <p:ph type="body" sz="quarter" idx="3"/>
          </p:nvPr>
        </p:nvSpPr>
        <p:spPr>
          <a:xfrm>
            <a:off x="673891" y="4748000"/>
            <a:ext cx="5387982" cy="3884437"/>
          </a:xfrm>
          <a:prstGeom prst="rect">
            <a:avLst/>
          </a:prstGeom>
        </p:spPr>
        <p:txBody>
          <a:bodyPr vert="horz" lIns="90616" tIns="45306" rIns="90616" bIns="453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371503"/>
            <a:ext cx="2918621" cy="494813"/>
          </a:xfrm>
          <a:prstGeom prst="rect">
            <a:avLst/>
          </a:prstGeom>
        </p:spPr>
        <p:txBody>
          <a:bodyPr vert="horz" lIns="90616" tIns="45306" rIns="90616" bIns="453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5" y="9371503"/>
            <a:ext cx="2918621" cy="494813"/>
          </a:xfrm>
          <a:prstGeom prst="rect">
            <a:avLst/>
          </a:prstGeom>
        </p:spPr>
        <p:txBody>
          <a:bodyPr vert="horz" lIns="90616" tIns="45306" rIns="90616" bIns="45306" rtlCol="0" anchor="b"/>
          <a:lstStyle>
            <a:lvl1pPr algn="r">
              <a:defRPr sz="1200"/>
            </a:lvl1pPr>
          </a:lstStyle>
          <a:p>
            <a:fld id="{AD09F5A4-BF3C-4C7D-A329-36CE5C58CD93}" type="slidenum">
              <a:rPr kumimoji="1" lang="ja-JP" altLang="en-US" smtClean="0"/>
              <a:t>‹#›</a:t>
            </a:fld>
            <a:endParaRPr kumimoji="1" lang="ja-JP" altLang="en-US"/>
          </a:p>
        </p:txBody>
      </p:sp>
    </p:spTree>
    <p:extLst>
      <p:ext uri="{BB962C8B-B14F-4D97-AF65-F5344CB8AC3E}">
        <p14:creationId xmlns:p14="http://schemas.microsoft.com/office/powerpoint/2010/main" val="102098981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D09F5A4-BF3C-4C7D-A329-36CE5C58CD93}" type="slidenum">
              <a:rPr kumimoji="1" lang="ja-JP" altLang="en-US" smtClean="0"/>
              <a:t>0</a:t>
            </a:fld>
            <a:endParaRPr kumimoji="1" lang="ja-JP" altLang="en-US"/>
          </a:p>
        </p:txBody>
      </p:sp>
    </p:spTree>
    <p:extLst>
      <p:ext uri="{BB962C8B-B14F-4D97-AF65-F5344CB8AC3E}">
        <p14:creationId xmlns:p14="http://schemas.microsoft.com/office/powerpoint/2010/main" val="2800274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D09F5A4-BF3C-4C7D-A329-36CE5C58CD93}" type="slidenum">
              <a:rPr kumimoji="1" lang="ja-JP" altLang="en-US" smtClean="0"/>
              <a:t>2</a:t>
            </a:fld>
            <a:endParaRPr kumimoji="1" lang="ja-JP" altLang="en-US"/>
          </a:p>
        </p:txBody>
      </p:sp>
    </p:spTree>
    <p:extLst>
      <p:ext uri="{BB962C8B-B14F-4D97-AF65-F5344CB8AC3E}">
        <p14:creationId xmlns:p14="http://schemas.microsoft.com/office/powerpoint/2010/main" val="27703054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D09F5A4-BF3C-4C7D-A329-36CE5C58CD93}" type="slidenum">
              <a:rPr kumimoji="1" lang="ja-JP" altLang="en-US" smtClean="0"/>
              <a:t>11</a:t>
            </a:fld>
            <a:endParaRPr kumimoji="1" lang="ja-JP" altLang="en-US"/>
          </a:p>
        </p:txBody>
      </p:sp>
    </p:spTree>
    <p:extLst>
      <p:ext uri="{BB962C8B-B14F-4D97-AF65-F5344CB8AC3E}">
        <p14:creationId xmlns:p14="http://schemas.microsoft.com/office/powerpoint/2010/main" val="9661264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344489" y="1312863"/>
            <a:ext cx="9217025" cy="2836862"/>
          </a:xfrm>
          <a:prstGeom prst="rect">
            <a:avLst/>
          </a:prstGeom>
          <a:solidFill>
            <a:srgbClr val="000099"/>
          </a:solidFill>
          <a:ln>
            <a:noFill/>
          </a:ln>
          <a:extLst>
            <a:ext uri="{91240B29-F687-4F45-9708-019B960494DF}">
              <a14:hiddenLine xmlns:a14="http://schemas.microsoft.com/office/drawing/2010/main" w="57150">
                <a:solidFill>
                  <a:srgbClr val="000000"/>
                </a:solidFill>
                <a:miter lim="800000"/>
                <a:headEnd/>
                <a:tailEnd/>
              </a14:hiddenLine>
            </a:ext>
          </a:extLst>
        </p:spPr>
        <p:txBody>
          <a:bodyPr lIns="0" tIns="42198" rIns="0" bIns="42198" anchor="ctr"/>
          <a:lstStyle/>
          <a:p>
            <a:pPr algn="ctr" defTabSz="844083" eaLnBrk="0" fontAlgn="base" hangingPunct="0">
              <a:spcBef>
                <a:spcPct val="0"/>
              </a:spcBef>
              <a:spcAft>
                <a:spcPct val="0"/>
              </a:spcAft>
            </a:pPr>
            <a:endParaRPr kumimoji="1" lang="ja-JP" altLang="ja-JP" sz="1846" b="1" dirty="0">
              <a:solidFill>
                <a:srgbClr val="000000"/>
              </a:solidFill>
              <a:latin typeface="メイリオ" panose="020B0604030504040204" pitchFamily="50" charset="-128"/>
              <a:ea typeface="メイリオ" panose="020B0604030504040204" pitchFamily="50" charset="-128"/>
            </a:endParaRPr>
          </a:p>
        </p:txBody>
      </p:sp>
      <p:sp>
        <p:nvSpPr>
          <p:cNvPr id="5" name="AutoShape 8"/>
          <p:cNvSpPr>
            <a:spLocks noChangeArrowheads="1"/>
          </p:cNvSpPr>
          <p:nvPr userDrawn="1"/>
        </p:nvSpPr>
        <p:spPr bwMode="auto">
          <a:xfrm>
            <a:off x="776288" y="1841502"/>
            <a:ext cx="8280400" cy="1781175"/>
          </a:xfrm>
          <a:prstGeom prst="roundRect">
            <a:avLst>
              <a:gd name="adj" fmla="val 50000"/>
            </a:avLst>
          </a:prstGeom>
          <a:solidFill>
            <a:srgbClr val="FFFFFF"/>
          </a:solidFill>
          <a:ln>
            <a:noFill/>
          </a:ln>
        </p:spPr>
        <p:txBody>
          <a:bodyPr lIns="0" tIns="42198" rIns="0" bIns="42198" anchor="ctr"/>
          <a:lstStyle/>
          <a:p>
            <a:pPr algn="ctr" defTabSz="844083" eaLnBrk="0" fontAlgn="base" hangingPunct="0">
              <a:spcBef>
                <a:spcPct val="0"/>
              </a:spcBef>
              <a:spcAft>
                <a:spcPct val="0"/>
              </a:spcAft>
              <a:defRPr/>
            </a:pPr>
            <a:endParaRPr kumimoji="1" lang="ja-JP" altLang="ja-JP" sz="2400" dirty="0">
              <a:solidFill>
                <a:srgbClr val="000099"/>
              </a:solidFill>
              <a:effectLst>
                <a:outerShdw blurRad="38100" dist="38100" dir="2700000" algn="tl">
                  <a:srgbClr val="C0C0C0"/>
                </a:outerShdw>
              </a:effectLst>
              <a:latin typeface="メイリオ" panose="020B0604030504040204" pitchFamily="50" charset="-128"/>
              <a:ea typeface="メイリオ" panose="020B0604030504040204" pitchFamily="50" charset="-128"/>
            </a:endParaRPr>
          </a:p>
        </p:txBody>
      </p:sp>
      <p:pic>
        <p:nvPicPr>
          <p:cNvPr id="6" name="Picture 7" descr="kantei"/>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73051" y="4221165"/>
            <a:ext cx="3357563" cy="224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p:cNvSpPr>
            <a:spLocks noGrp="1"/>
          </p:cNvSpPr>
          <p:nvPr>
            <p:ph type="ctrTitle"/>
          </p:nvPr>
        </p:nvSpPr>
        <p:spPr>
          <a:xfrm>
            <a:off x="742950" y="1988842"/>
            <a:ext cx="8420100" cy="1470025"/>
          </a:xfrm>
        </p:spPr>
        <p:txBody>
          <a:bodyPr/>
          <a:lstStyle>
            <a:lvl1pPr>
              <a:defRPr sz="3323"/>
            </a:lvl1pPr>
          </a:lstStyle>
          <a:p>
            <a:r>
              <a:rPr lang="ja-JP" altLang="en-US" dirty="0"/>
              <a:t>マスター タイトルの書式設定</a:t>
            </a:r>
          </a:p>
        </p:txBody>
      </p:sp>
      <p:sp>
        <p:nvSpPr>
          <p:cNvPr id="3" name="サブタイトル 2"/>
          <p:cNvSpPr>
            <a:spLocks noGrp="1"/>
          </p:cNvSpPr>
          <p:nvPr>
            <p:ph type="subTitle" idx="1"/>
          </p:nvPr>
        </p:nvSpPr>
        <p:spPr>
          <a:xfrm>
            <a:off x="4547955" y="4469606"/>
            <a:ext cx="5013559" cy="1752600"/>
          </a:xfrm>
        </p:spPr>
        <p:txBody>
          <a:bodyPr/>
          <a:lstStyle>
            <a:lvl1pPr marL="0" indent="0" algn="l">
              <a:buNone/>
              <a:defRPr>
                <a:solidFill>
                  <a:schemeClr val="tx1"/>
                </a:solidFill>
              </a:defRPr>
            </a:lvl1pPr>
            <a:lvl2pPr marL="421884" indent="0" algn="ctr">
              <a:buNone/>
              <a:defRPr>
                <a:solidFill>
                  <a:schemeClr val="tx1">
                    <a:tint val="75000"/>
                  </a:schemeClr>
                </a:solidFill>
              </a:defRPr>
            </a:lvl2pPr>
            <a:lvl3pPr marL="843772" indent="0" algn="ctr">
              <a:buNone/>
              <a:defRPr>
                <a:solidFill>
                  <a:schemeClr val="tx1">
                    <a:tint val="75000"/>
                  </a:schemeClr>
                </a:solidFill>
              </a:defRPr>
            </a:lvl3pPr>
            <a:lvl4pPr marL="1265656" indent="0" algn="ctr">
              <a:buNone/>
              <a:defRPr>
                <a:solidFill>
                  <a:schemeClr val="tx1">
                    <a:tint val="75000"/>
                  </a:schemeClr>
                </a:solidFill>
              </a:defRPr>
            </a:lvl4pPr>
            <a:lvl5pPr marL="1687542" indent="0" algn="ctr">
              <a:buNone/>
              <a:defRPr>
                <a:solidFill>
                  <a:schemeClr val="tx1">
                    <a:tint val="75000"/>
                  </a:schemeClr>
                </a:solidFill>
              </a:defRPr>
            </a:lvl5pPr>
            <a:lvl6pPr marL="2109428" indent="0" algn="ctr">
              <a:buNone/>
              <a:defRPr>
                <a:solidFill>
                  <a:schemeClr val="tx1">
                    <a:tint val="75000"/>
                  </a:schemeClr>
                </a:solidFill>
              </a:defRPr>
            </a:lvl6pPr>
            <a:lvl7pPr marL="2531312" indent="0" algn="ctr">
              <a:buNone/>
              <a:defRPr>
                <a:solidFill>
                  <a:schemeClr val="tx1">
                    <a:tint val="75000"/>
                  </a:schemeClr>
                </a:solidFill>
              </a:defRPr>
            </a:lvl7pPr>
            <a:lvl8pPr marL="2953198" indent="0" algn="ctr">
              <a:buNone/>
              <a:defRPr>
                <a:solidFill>
                  <a:schemeClr val="tx1">
                    <a:tint val="75000"/>
                  </a:schemeClr>
                </a:solidFill>
              </a:defRPr>
            </a:lvl8pPr>
            <a:lvl9pPr marL="3375083" indent="0" algn="ctr">
              <a:buNone/>
              <a:defRPr>
                <a:solidFill>
                  <a:schemeClr val="tx1">
                    <a:tint val="75000"/>
                  </a:schemeClr>
                </a:solidFill>
              </a:defRPr>
            </a:lvl9pPr>
          </a:lstStyle>
          <a:p>
            <a:r>
              <a:rPr lang="ja-JP" altLang="en-US"/>
              <a:t>マスター サブタイトルの書式設定</a:t>
            </a:r>
            <a:endParaRPr lang="ja-JP" altLang="en-US" dirty="0"/>
          </a:p>
        </p:txBody>
      </p:sp>
      <p:sp>
        <p:nvSpPr>
          <p:cNvPr id="7" name="日付プレースホルダ 3"/>
          <p:cNvSpPr>
            <a:spLocks noGrp="1"/>
          </p:cNvSpPr>
          <p:nvPr>
            <p:ph type="dt" sz="half" idx="10"/>
          </p:nvPr>
        </p:nvSpPr>
        <p:spPr>
          <a:xfrm>
            <a:off x="3175" y="6578602"/>
            <a:ext cx="2311400" cy="271463"/>
          </a:xfrm>
        </p:spPr>
        <p:txBody>
          <a:bodyPr/>
          <a:lstStyle>
            <a:lvl1pPr>
              <a:defRPr b="1"/>
            </a:lvl1pPr>
          </a:lstStyle>
          <a:p>
            <a:pPr>
              <a:defRPr/>
            </a:pPr>
            <a:endParaRPr lang="ja-JP" altLang="en-US"/>
          </a:p>
        </p:txBody>
      </p:sp>
      <p:sp>
        <p:nvSpPr>
          <p:cNvPr id="8" name="フッター プレースホルダ 4"/>
          <p:cNvSpPr>
            <a:spLocks noGrp="1"/>
          </p:cNvSpPr>
          <p:nvPr>
            <p:ph type="ftr" sz="quarter" idx="11"/>
          </p:nvPr>
        </p:nvSpPr>
        <p:spPr>
          <a:xfrm>
            <a:off x="3384550" y="6578602"/>
            <a:ext cx="3136900" cy="271463"/>
          </a:xfrm>
        </p:spPr>
        <p:txBody>
          <a:bodyPr/>
          <a:lstStyle>
            <a:lvl1pPr>
              <a:defRPr b="1"/>
            </a:lvl1pPr>
          </a:lstStyle>
          <a:p>
            <a:pPr>
              <a:defRPr/>
            </a:pPr>
            <a:endParaRPr lang="ja-JP" altLang="en-US"/>
          </a:p>
        </p:txBody>
      </p:sp>
      <p:sp>
        <p:nvSpPr>
          <p:cNvPr id="9" name="スライド番号プレースホルダ 5"/>
          <p:cNvSpPr>
            <a:spLocks noGrp="1"/>
          </p:cNvSpPr>
          <p:nvPr>
            <p:ph type="sldNum" sz="quarter" idx="12"/>
          </p:nvPr>
        </p:nvSpPr>
        <p:spPr>
          <a:xfrm>
            <a:off x="7579393" y="6578602"/>
            <a:ext cx="2311400" cy="271463"/>
          </a:xfrm>
        </p:spPr>
        <p:txBody>
          <a:bodyPr/>
          <a:lstStyle>
            <a:lvl1pPr>
              <a:defRPr b="1"/>
            </a:lvl1pPr>
          </a:lstStyle>
          <a:p>
            <a:pPr>
              <a:defRPr/>
            </a:pPr>
            <a:fld id="{2D445476-B57F-464F-8319-C26E69740EC0}" type="slidenum">
              <a:rPr lang="ja-JP" altLang="en-US"/>
              <a:pPr>
                <a:defRPr/>
              </a:pPr>
              <a:t>‹#›</a:t>
            </a:fld>
            <a:endParaRPr lang="ja-JP" altLang="en-US"/>
          </a:p>
        </p:txBody>
      </p:sp>
    </p:spTree>
    <p:extLst>
      <p:ext uri="{BB962C8B-B14F-4D97-AF65-F5344CB8AC3E}">
        <p14:creationId xmlns:p14="http://schemas.microsoft.com/office/powerpoint/2010/main" val="1708441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b="1"/>
            </a:lvl1pPr>
          </a:lstStyle>
          <a:p>
            <a:pPr>
              <a:defRPr/>
            </a:pPr>
            <a:endParaRPr lang="ja-JP" altLang="en-US"/>
          </a:p>
        </p:txBody>
      </p:sp>
      <p:sp>
        <p:nvSpPr>
          <p:cNvPr id="3"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b="1"/>
            </a:lvl1pPr>
          </a:lstStyle>
          <a:p>
            <a:pPr>
              <a:defRPr/>
            </a:pPr>
            <a:fld id="{9BE91C65-3B68-4B3B-A815-6062B9331FB3}" type="slidenum">
              <a:rPr lang="ja-JP" altLang="en-US"/>
              <a:pPr>
                <a:defRPr/>
              </a:pPr>
              <a:t>‹#›</a:t>
            </a:fld>
            <a:endParaRPr lang="ja-JP" altLang="en-US"/>
          </a:p>
        </p:txBody>
      </p:sp>
    </p:spTree>
    <p:extLst>
      <p:ext uri="{BB962C8B-B14F-4D97-AF65-F5344CB8AC3E}">
        <p14:creationId xmlns:p14="http://schemas.microsoft.com/office/powerpoint/2010/main" val="1827422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grpSp>
        <p:nvGrpSpPr>
          <p:cNvPr id="2" name="正方形/長方形 5"/>
          <p:cNvGrpSpPr>
            <a:grpSpLocks/>
          </p:cNvGrpSpPr>
          <p:nvPr userDrawn="1"/>
        </p:nvGrpSpPr>
        <p:grpSpPr bwMode="auto">
          <a:xfrm>
            <a:off x="0" y="485775"/>
            <a:ext cx="9906000" cy="177800"/>
            <a:chOff x="-4" y="276"/>
            <a:chExt cx="5764" cy="112"/>
          </a:xfrm>
        </p:grpSpPr>
        <p:pic>
          <p:nvPicPr>
            <p:cNvPr id="3" name="正方形/長方形 5"/>
            <p:cNvPicPr>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914400" fontAlgn="base">
                <a:spcBef>
                  <a:spcPct val="0"/>
                </a:spcBef>
                <a:spcAft>
                  <a:spcPct val="0"/>
                </a:spcAft>
                <a:defRPr/>
              </a:pPr>
              <a:endParaRPr lang="ja-JP" altLang="en-US" sz="2100" b="0" dirty="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5" name="日付プレースホルダー 2"/>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3"/>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4"/>
          <p:cNvSpPr>
            <a:spLocks noGrp="1"/>
          </p:cNvSpPr>
          <p:nvPr>
            <p:ph type="sldNum" sz="quarter" idx="12"/>
          </p:nvPr>
        </p:nvSpPr>
        <p:spPr/>
        <p:txBody>
          <a:bodyPr/>
          <a:lstStyle>
            <a:lvl1pPr>
              <a:defRPr/>
            </a:lvl1pPr>
          </a:lstStyle>
          <a:p>
            <a:pPr>
              <a:defRPr/>
            </a:pPr>
            <a:fld id="{1687948E-1AE4-4E84-BE0C-E2D0D99BBCA7}" type="slidenum">
              <a:rPr lang="ja-JP" altLang="en-US"/>
              <a:pPr>
                <a:defRPr/>
              </a:pPr>
              <a:t>‹#›</a:t>
            </a:fld>
            <a:endParaRPr lang="ja-JP" altLang="en-US"/>
          </a:p>
        </p:txBody>
      </p:sp>
    </p:spTree>
    <p:extLst>
      <p:ext uri="{BB962C8B-B14F-4D97-AF65-F5344CB8AC3E}">
        <p14:creationId xmlns:p14="http://schemas.microsoft.com/office/powerpoint/2010/main" val="1817282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grpSp>
        <p:nvGrpSpPr>
          <p:cNvPr id="4" name="正方形/長方形 5"/>
          <p:cNvGrpSpPr>
            <a:grpSpLocks/>
          </p:cNvGrpSpPr>
          <p:nvPr userDrawn="1"/>
        </p:nvGrpSpPr>
        <p:grpSpPr bwMode="auto">
          <a:xfrm>
            <a:off x="0" y="485775"/>
            <a:ext cx="9906000" cy="177800"/>
            <a:chOff x="-4" y="276"/>
            <a:chExt cx="5764" cy="112"/>
          </a:xfrm>
        </p:grpSpPr>
        <p:pic>
          <p:nvPicPr>
            <p:cNvPr id="5" name="正方形/長方形 5"/>
            <p:cNvPicPr>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844083" fontAlgn="base">
                <a:spcBef>
                  <a:spcPct val="0"/>
                </a:spcBef>
                <a:spcAft>
                  <a:spcPct val="0"/>
                </a:spcAft>
                <a:defRPr/>
              </a:pPr>
              <a:endParaRPr lang="ja-JP" altLang="en-US" sz="1939" b="0" dirty="0">
                <a:solidFill>
                  <a:srgbClr val="000000"/>
                </a:solidFill>
                <a:effectLst>
                  <a:outerShdw blurRad="38100" dist="38100" dir="2700000" algn="tl">
                    <a:srgbClr val="C0C0C0"/>
                  </a:outerShdw>
                </a:effectLst>
                <a:latin typeface="Century Gothic" panose="020B0502020202020204" pitchFamily="34" charset="0"/>
                <a:ea typeface="メイリオ" panose="020B0604030504040204" pitchFamily="50" charset="-128"/>
              </a:endParaRPr>
            </a:p>
          </p:txBody>
        </p:sp>
      </p:grpSp>
      <p:sp>
        <p:nvSpPr>
          <p:cNvPr id="2" name="タイトル 1"/>
          <p:cNvSpPr>
            <a:spLocks noGrp="1"/>
          </p:cNvSpPr>
          <p:nvPr>
            <p:ph type="title"/>
          </p:nvPr>
        </p:nvSpPr>
        <p:spPr>
          <a:xfrm>
            <a:off x="495300" y="-9255"/>
            <a:ext cx="8915400" cy="565674"/>
          </a:xfrm>
        </p:spPr>
        <p:txBody>
          <a:bodyPr/>
          <a:lstStyle>
            <a:lvl1pPr>
              <a:defRPr sz="1846"/>
            </a:lvl1pPr>
          </a:lstStyle>
          <a:p>
            <a:r>
              <a:rPr lang="ja-JP" altLang="en-US"/>
              <a:t>マスター タイトルの書式設定</a:t>
            </a:r>
          </a:p>
        </p:txBody>
      </p:sp>
      <p:sp>
        <p:nvSpPr>
          <p:cNvPr id="3" name="コンテンツ プレースホルダ 2"/>
          <p:cNvSpPr>
            <a:spLocks noGrp="1"/>
          </p:cNvSpPr>
          <p:nvPr>
            <p:ph idx="1"/>
          </p:nvPr>
        </p:nvSpPr>
        <p:spPr>
          <a:xfrm>
            <a:off x="495300" y="708025"/>
            <a:ext cx="8915400" cy="4456628"/>
          </a:xfrm>
        </p:spPr>
        <p:txBody>
          <a:bodyPr/>
          <a:lstStyle>
            <a:lvl1pPr>
              <a:defRPr sz="1662"/>
            </a:lvl1pPr>
            <a:lvl2pPr>
              <a:defRPr sz="1477"/>
            </a:lvl2pPr>
            <a:lvl3pPr>
              <a:defRPr sz="1292"/>
            </a:lvl3pPr>
            <a:lvl4pPr>
              <a:defRPr sz="1108"/>
            </a:lvl4pPr>
            <a:lvl5pPr>
              <a:defRPr sz="1108"/>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7" name="日付プレースホルダ 3"/>
          <p:cNvSpPr>
            <a:spLocks noGrp="1"/>
          </p:cNvSpPr>
          <p:nvPr>
            <p:ph type="dt" sz="half" idx="10"/>
          </p:nvPr>
        </p:nvSpPr>
        <p:spPr/>
        <p:txBody>
          <a:bodyPr/>
          <a:lstStyle>
            <a:lvl1pPr>
              <a:defRPr b="1"/>
            </a:lvl1pPr>
          </a:lstStyle>
          <a:p>
            <a:pPr>
              <a:defRPr/>
            </a:pPr>
            <a:endParaRPr lang="ja-JP" altLang="en-US"/>
          </a:p>
        </p:txBody>
      </p:sp>
      <p:sp>
        <p:nvSpPr>
          <p:cNvPr id="8"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b="1"/>
            </a:lvl1pPr>
          </a:lstStyle>
          <a:p>
            <a:pPr>
              <a:defRPr/>
            </a:pPr>
            <a:fld id="{10AC68E9-93AC-4EE7-A0E0-E98C161A901A}" type="slidenum">
              <a:rPr lang="ja-JP" altLang="en-US"/>
              <a:pPr>
                <a:defRPr/>
              </a:pPr>
              <a:t>‹#›</a:t>
            </a:fld>
            <a:endParaRPr lang="ja-JP" altLang="en-US" dirty="0"/>
          </a:p>
        </p:txBody>
      </p:sp>
    </p:spTree>
    <p:extLst>
      <p:ext uri="{BB962C8B-B14F-4D97-AF65-F5344CB8AC3E}">
        <p14:creationId xmlns:p14="http://schemas.microsoft.com/office/powerpoint/2010/main" val="1818959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grpSp>
        <p:nvGrpSpPr>
          <p:cNvPr id="3" name="正方形/長方形 5"/>
          <p:cNvGrpSpPr>
            <a:grpSpLocks/>
          </p:cNvGrpSpPr>
          <p:nvPr userDrawn="1"/>
        </p:nvGrpSpPr>
        <p:grpSpPr bwMode="auto">
          <a:xfrm>
            <a:off x="0" y="485775"/>
            <a:ext cx="9906000" cy="177800"/>
            <a:chOff x="-4" y="276"/>
            <a:chExt cx="5764" cy="112"/>
          </a:xfrm>
        </p:grpSpPr>
        <p:pic>
          <p:nvPicPr>
            <p:cNvPr id="4" name="正方形/長方形 5"/>
            <p:cNvPicPr>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844083" fontAlgn="base">
                <a:spcBef>
                  <a:spcPct val="0"/>
                </a:spcBef>
                <a:spcAft>
                  <a:spcPct val="0"/>
                </a:spcAft>
                <a:defRPr/>
              </a:pPr>
              <a:endParaRPr lang="ja-JP" altLang="en-US" sz="1939" b="0" dirty="0">
                <a:solidFill>
                  <a:srgbClr val="000000"/>
                </a:solidFill>
                <a:effectLst>
                  <a:outerShdw blurRad="38100" dist="38100" dir="2700000" algn="tl">
                    <a:srgbClr val="C0C0C0"/>
                  </a:outerShdw>
                </a:effectLst>
                <a:latin typeface="Century Gothic" panose="020B0502020202020204" pitchFamily="34" charset="0"/>
                <a:ea typeface="メイリオ" panose="020B0604030504040204" pitchFamily="50" charset="-128"/>
              </a:endParaRPr>
            </a:p>
          </p:txBody>
        </p:sp>
      </p:grpSp>
      <p:sp>
        <p:nvSpPr>
          <p:cNvPr id="2" name="タイトル 1"/>
          <p:cNvSpPr>
            <a:spLocks noGrp="1"/>
          </p:cNvSpPr>
          <p:nvPr>
            <p:ph type="title"/>
          </p:nvPr>
        </p:nvSpPr>
        <p:spPr>
          <a:xfrm>
            <a:off x="495300" y="8622"/>
            <a:ext cx="8915400" cy="521605"/>
          </a:xfrm>
        </p:spPr>
        <p:txBody>
          <a:bodyPr/>
          <a:lstStyle>
            <a:lvl1pPr>
              <a:defRPr sz="1846"/>
            </a:lvl1pPr>
          </a:lstStyle>
          <a:p>
            <a:r>
              <a:rPr lang="ja-JP" altLang="en-US" dirty="0"/>
              <a:t>マスター タイトルの書式設定</a:t>
            </a:r>
          </a:p>
        </p:txBody>
      </p:sp>
      <p:sp>
        <p:nvSpPr>
          <p:cNvPr id="6" name="日付プレースホルダ 3"/>
          <p:cNvSpPr>
            <a:spLocks noGrp="1"/>
          </p:cNvSpPr>
          <p:nvPr>
            <p:ph type="dt" sz="half" idx="10"/>
          </p:nvPr>
        </p:nvSpPr>
        <p:spPr/>
        <p:txBody>
          <a:bodyPr/>
          <a:lstStyle>
            <a:lvl1pPr>
              <a:defRPr b="1"/>
            </a:lvl1pPr>
          </a:lstStyle>
          <a:p>
            <a:pPr>
              <a:defRPr/>
            </a:pPr>
            <a:endParaRPr lang="ja-JP" altLang="en-US"/>
          </a:p>
        </p:txBody>
      </p:sp>
      <p:sp>
        <p:nvSpPr>
          <p:cNvPr id="7"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8" name="スライド番号プレースホルダ 5"/>
          <p:cNvSpPr>
            <a:spLocks noGrp="1"/>
          </p:cNvSpPr>
          <p:nvPr>
            <p:ph type="sldNum" sz="quarter" idx="12"/>
          </p:nvPr>
        </p:nvSpPr>
        <p:spPr/>
        <p:txBody>
          <a:bodyPr/>
          <a:lstStyle>
            <a:lvl1pPr>
              <a:defRPr sz="1292" b="0">
                <a:latin typeface="メイリオ" panose="020B0604030504040204" pitchFamily="50" charset="-128"/>
                <a:ea typeface="メイリオ" panose="020B0604030504040204" pitchFamily="50" charset="-128"/>
                <a:cs typeface="メイリオ" panose="020B0604030504040204" pitchFamily="50" charset="-128"/>
              </a:defRPr>
            </a:lvl1pPr>
          </a:lstStyle>
          <a:p>
            <a:pPr>
              <a:defRPr/>
            </a:pPr>
            <a:fld id="{067EFC52-C34A-4A1B-879C-F7681BFACCAD}" type="slidenum">
              <a:rPr lang="ja-JP" altLang="en-US" smtClean="0"/>
              <a:pPr>
                <a:defRPr/>
              </a:pPr>
              <a:t>‹#›</a:t>
            </a:fld>
            <a:endParaRPr lang="ja-JP" altLang="en-US" dirty="0"/>
          </a:p>
        </p:txBody>
      </p:sp>
    </p:spTree>
    <p:extLst>
      <p:ext uri="{BB962C8B-B14F-4D97-AF65-F5344CB8AC3E}">
        <p14:creationId xmlns:p14="http://schemas.microsoft.com/office/powerpoint/2010/main" val="2464254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b="1"/>
            </a:lvl1pPr>
          </a:lstStyle>
          <a:p>
            <a:pPr>
              <a:defRPr/>
            </a:pPr>
            <a:endParaRPr lang="ja-JP" altLang="en-US"/>
          </a:p>
        </p:txBody>
      </p:sp>
      <p:sp>
        <p:nvSpPr>
          <p:cNvPr id="3"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b="1"/>
            </a:lvl1pPr>
          </a:lstStyle>
          <a:p>
            <a:pPr>
              <a:defRPr/>
            </a:pPr>
            <a:fld id="{9BE91C65-3B68-4B3B-A815-6062B9331FB3}" type="slidenum">
              <a:rPr lang="ja-JP" altLang="en-US"/>
              <a:pPr>
                <a:defRPr/>
              </a:pPr>
              <a:t>‹#›</a:t>
            </a:fld>
            <a:endParaRPr lang="ja-JP" altLang="en-US"/>
          </a:p>
        </p:txBody>
      </p:sp>
    </p:spTree>
    <p:extLst>
      <p:ext uri="{BB962C8B-B14F-4D97-AF65-F5344CB8AC3E}">
        <p14:creationId xmlns:p14="http://schemas.microsoft.com/office/powerpoint/2010/main" val="273310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344488" y="1312863"/>
            <a:ext cx="9217025" cy="2836862"/>
          </a:xfrm>
          <a:prstGeom prst="rect">
            <a:avLst/>
          </a:prstGeom>
          <a:solidFill>
            <a:srgbClr val="000099"/>
          </a:solidFill>
          <a:ln>
            <a:noFill/>
          </a:ln>
          <a:extLst>
            <a:ext uri="{91240B29-F687-4F45-9708-019B960494DF}">
              <a14:hiddenLine xmlns:a14="http://schemas.microsoft.com/office/drawing/2010/main" w="57150">
                <a:solidFill>
                  <a:srgbClr val="000000"/>
                </a:solidFill>
                <a:miter lim="800000"/>
                <a:headEnd/>
                <a:tailEnd/>
              </a14:hiddenLine>
            </a:ext>
          </a:extLst>
        </p:spPr>
        <p:txBody>
          <a:bodyPr lIns="0" tIns="45715" rIns="0" bIns="45715" anchor="ctr"/>
          <a:lstStyle/>
          <a:p>
            <a:pPr algn="ctr" defTabSz="914400" eaLnBrk="0" fontAlgn="base" hangingPunct="0">
              <a:spcBef>
                <a:spcPct val="0"/>
              </a:spcBef>
              <a:spcAft>
                <a:spcPct val="0"/>
              </a:spcAft>
            </a:pPr>
            <a:endParaRPr kumimoji="1" lang="ja-JP" altLang="ja-JP" sz="3200" b="1">
              <a:solidFill>
                <a:srgbClr val="000000"/>
              </a:solidFill>
              <a:latin typeface="HG丸ｺﾞｼｯｸM-PRO" pitchFamily="50" charset="-128"/>
              <a:ea typeface="HG丸ｺﾞｼｯｸM-PRO" pitchFamily="50" charset="-128"/>
            </a:endParaRPr>
          </a:p>
        </p:txBody>
      </p:sp>
      <p:sp>
        <p:nvSpPr>
          <p:cNvPr id="5" name="AutoShape 8"/>
          <p:cNvSpPr>
            <a:spLocks noChangeArrowheads="1"/>
          </p:cNvSpPr>
          <p:nvPr userDrawn="1"/>
        </p:nvSpPr>
        <p:spPr bwMode="auto">
          <a:xfrm>
            <a:off x="776288" y="1841500"/>
            <a:ext cx="8280400" cy="1781175"/>
          </a:xfrm>
          <a:prstGeom prst="roundRect">
            <a:avLst>
              <a:gd name="adj" fmla="val 50000"/>
            </a:avLst>
          </a:prstGeom>
          <a:solidFill>
            <a:srgbClr val="FFFFFF"/>
          </a:solidFill>
          <a:ln>
            <a:noFill/>
          </a:ln>
        </p:spPr>
        <p:txBody>
          <a:bodyPr lIns="0" tIns="45715" rIns="0" bIns="45715" anchor="ctr"/>
          <a:lstStyle/>
          <a:p>
            <a:pPr algn="ctr" defTabSz="914400" eaLnBrk="0" fontAlgn="base" hangingPunct="0">
              <a:spcBef>
                <a:spcPct val="0"/>
              </a:spcBef>
              <a:spcAft>
                <a:spcPct val="0"/>
              </a:spcAft>
              <a:defRPr/>
            </a:pPr>
            <a:endParaRPr kumimoji="1" lang="ja-JP" altLang="ja-JP" sz="2600" dirty="0">
              <a:solidFill>
                <a:srgbClr val="000099"/>
              </a:solidFill>
              <a:effectLst>
                <a:outerShdw blurRad="38100" dist="38100" dir="2700000" algn="tl">
                  <a:srgbClr val="C0C0C0"/>
                </a:outerShdw>
              </a:effectLst>
              <a:latin typeface="HGS創英角ｺﾞｼｯｸUB" pitchFamily="50" charset="-128"/>
              <a:ea typeface="HGS創英角ｺﾞｼｯｸUB" pitchFamily="50" charset="-128"/>
            </a:endParaRPr>
          </a:p>
        </p:txBody>
      </p:sp>
      <p:pic>
        <p:nvPicPr>
          <p:cNvPr id="6" name="Picture 7" descr="kantei"/>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73050" y="4221163"/>
            <a:ext cx="3357563" cy="224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p:cNvSpPr>
            <a:spLocks noGrp="1"/>
          </p:cNvSpPr>
          <p:nvPr>
            <p:ph type="ctrTitle"/>
          </p:nvPr>
        </p:nvSpPr>
        <p:spPr>
          <a:xfrm>
            <a:off x="742950" y="1988840"/>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4547954" y="4469606"/>
            <a:ext cx="5013559" cy="1752600"/>
          </a:xfrm>
        </p:spPr>
        <p:txBody>
          <a:bodyPr/>
          <a:lstStyle>
            <a:lvl1pPr marL="0" indent="0" algn="l">
              <a:buNone/>
              <a:defRPr>
                <a:solidFill>
                  <a:schemeClr val="tx1"/>
                </a:solidFill>
              </a:defRPr>
            </a:lvl1pPr>
            <a:lvl2pPr marL="457030" indent="0" algn="ctr">
              <a:buNone/>
              <a:defRPr>
                <a:solidFill>
                  <a:schemeClr val="tx1">
                    <a:tint val="75000"/>
                  </a:schemeClr>
                </a:solidFill>
              </a:defRPr>
            </a:lvl2pPr>
            <a:lvl3pPr marL="914063" indent="0" algn="ctr">
              <a:buNone/>
              <a:defRPr>
                <a:solidFill>
                  <a:schemeClr val="tx1">
                    <a:tint val="75000"/>
                  </a:schemeClr>
                </a:solidFill>
              </a:defRPr>
            </a:lvl3pPr>
            <a:lvl4pPr marL="1371093" indent="0" algn="ctr">
              <a:buNone/>
              <a:defRPr>
                <a:solidFill>
                  <a:schemeClr val="tx1">
                    <a:tint val="75000"/>
                  </a:schemeClr>
                </a:solidFill>
              </a:defRPr>
            </a:lvl4pPr>
            <a:lvl5pPr marL="1828125" indent="0" algn="ctr">
              <a:buNone/>
              <a:defRPr>
                <a:solidFill>
                  <a:schemeClr val="tx1">
                    <a:tint val="75000"/>
                  </a:schemeClr>
                </a:solidFill>
              </a:defRPr>
            </a:lvl5pPr>
            <a:lvl6pPr marL="2285156" indent="0" algn="ctr">
              <a:buNone/>
              <a:defRPr>
                <a:solidFill>
                  <a:schemeClr val="tx1">
                    <a:tint val="75000"/>
                  </a:schemeClr>
                </a:solidFill>
              </a:defRPr>
            </a:lvl6pPr>
            <a:lvl7pPr marL="2742186" indent="0" algn="ctr">
              <a:buNone/>
              <a:defRPr>
                <a:solidFill>
                  <a:schemeClr val="tx1">
                    <a:tint val="75000"/>
                  </a:schemeClr>
                </a:solidFill>
              </a:defRPr>
            </a:lvl7pPr>
            <a:lvl8pPr marL="3199218" indent="0" algn="ctr">
              <a:buNone/>
              <a:defRPr>
                <a:solidFill>
                  <a:schemeClr val="tx1">
                    <a:tint val="75000"/>
                  </a:schemeClr>
                </a:solidFill>
              </a:defRPr>
            </a:lvl8pPr>
            <a:lvl9pPr marL="3656248" indent="0" algn="ctr">
              <a:buNone/>
              <a:defRPr>
                <a:solidFill>
                  <a:schemeClr val="tx1">
                    <a:tint val="75000"/>
                  </a:schemeClr>
                </a:solidFill>
              </a:defRPr>
            </a:lvl9pPr>
          </a:lstStyle>
          <a:p>
            <a:r>
              <a:rPr lang="ja-JP" altLang="en-US"/>
              <a:t>マスター サブタイトルの書式設定</a:t>
            </a:r>
            <a:endParaRPr lang="ja-JP" altLang="en-US" dirty="0"/>
          </a:p>
        </p:txBody>
      </p:sp>
      <p:sp>
        <p:nvSpPr>
          <p:cNvPr id="7" name="日付プレースホルダ 3"/>
          <p:cNvSpPr>
            <a:spLocks noGrp="1"/>
          </p:cNvSpPr>
          <p:nvPr>
            <p:ph type="dt" sz="half" idx="10"/>
          </p:nvPr>
        </p:nvSpPr>
        <p:spPr>
          <a:xfrm>
            <a:off x="3175" y="6578600"/>
            <a:ext cx="2311400" cy="271463"/>
          </a:xfrm>
        </p:spPr>
        <p:txBody>
          <a:bodyPr/>
          <a:lstStyle>
            <a:lvl1pPr>
              <a:defRPr b="1"/>
            </a:lvl1pPr>
          </a:lstStyle>
          <a:p>
            <a:pPr>
              <a:defRPr/>
            </a:pPr>
            <a:endParaRPr lang="ja-JP" altLang="en-US"/>
          </a:p>
        </p:txBody>
      </p:sp>
      <p:sp>
        <p:nvSpPr>
          <p:cNvPr id="8" name="フッター プレースホルダ 4"/>
          <p:cNvSpPr>
            <a:spLocks noGrp="1"/>
          </p:cNvSpPr>
          <p:nvPr>
            <p:ph type="ftr" sz="quarter" idx="11"/>
          </p:nvPr>
        </p:nvSpPr>
        <p:spPr>
          <a:xfrm>
            <a:off x="3384550" y="6578600"/>
            <a:ext cx="3136900" cy="271463"/>
          </a:xfrm>
        </p:spPr>
        <p:txBody>
          <a:bodyPr/>
          <a:lstStyle>
            <a:lvl1pPr>
              <a:defRPr b="1"/>
            </a:lvl1pPr>
          </a:lstStyle>
          <a:p>
            <a:pPr>
              <a:defRPr/>
            </a:pPr>
            <a:endParaRPr lang="ja-JP" altLang="en-US"/>
          </a:p>
        </p:txBody>
      </p:sp>
      <p:sp>
        <p:nvSpPr>
          <p:cNvPr id="9" name="スライド番号プレースホルダ 5"/>
          <p:cNvSpPr>
            <a:spLocks noGrp="1"/>
          </p:cNvSpPr>
          <p:nvPr>
            <p:ph type="sldNum" sz="quarter" idx="12"/>
          </p:nvPr>
        </p:nvSpPr>
        <p:spPr>
          <a:xfrm>
            <a:off x="7579393" y="6578600"/>
            <a:ext cx="2311400" cy="271463"/>
          </a:xfrm>
        </p:spPr>
        <p:txBody>
          <a:bodyPr/>
          <a:lstStyle>
            <a:lvl1pPr>
              <a:defRPr b="1"/>
            </a:lvl1pPr>
          </a:lstStyle>
          <a:p>
            <a:pPr>
              <a:defRPr/>
            </a:pPr>
            <a:fld id="{2D445476-B57F-464F-8319-C26E69740EC0}" type="slidenum">
              <a:rPr lang="ja-JP" altLang="en-US"/>
              <a:pPr>
                <a:defRPr/>
              </a:pPr>
              <a:t>‹#›</a:t>
            </a:fld>
            <a:endParaRPr lang="ja-JP" altLang="en-US"/>
          </a:p>
        </p:txBody>
      </p:sp>
    </p:spTree>
    <p:extLst>
      <p:ext uri="{BB962C8B-B14F-4D97-AF65-F5344CB8AC3E}">
        <p14:creationId xmlns:p14="http://schemas.microsoft.com/office/powerpoint/2010/main" val="223113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grpSp>
        <p:nvGrpSpPr>
          <p:cNvPr id="4" name="正方形/長方形 5"/>
          <p:cNvGrpSpPr>
            <a:grpSpLocks/>
          </p:cNvGrpSpPr>
          <p:nvPr userDrawn="1"/>
        </p:nvGrpSpPr>
        <p:grpSpPr bwMode="auto">
          <a:xfrm>
            <a:off x="0" y="485775"/>
            <a:ext cx="9906000" cy="177800"/>
            <a:chOff x="-4" y="276"/>
            <a:chExt cx="5764" cy="112"/>
          </a:xfrm>
        </p:grpSpPr>
        <p:pic>
          <p:nvPicPr>
            <p:cNvPr id="5" name="正方形/長方形 5"/>
            <p:cNvPicPr>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914400" fontAlgn="base">
                <a:spcBef>
                  <a:spcPct val="0"/>
                </a:spcBef>
                <a:spcAft>
                  <a:spcPct val="0"/>
                </a:spcAft>
                <a:defRPr/>
              </a:pPr>
              <a:endParaRPr lang="ja-JP" altLang="en-US" sz="2100" b="0" dirty="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2" name="タイトル 1"/>
          <p:cNvSpPr>
            <a:spLocks noGrp="1"/>
          </p:cNvSpPr>
          <p:nvPr>
            <p:ph type="title"/>
          </p:nvPr>
        </p:nvSpPr>
        <p:spPr>
          <a:xfrm>
            <a:off x="495300" y="-9255"/>
            <a:ext cx="8915400" cy="565674"/>
          </a:xfrm>
        </p:spPr>
        <p:txBody>
          <a:bodyPr/>
          <a:lstStyle>
            <a:lvl1pPr>
              <a:defRPr sz="3200"/>
            </a:lvl1pPr>
          </a:lstStyle>
          <a:p>
            <a:r>
              <a:rPr lang="ja-JP" altLang="en-US"/>
              <a:t>マスター タイトルの書式設定</a:t>
            </a:r>
          </a:p>
        </p:txBody>
      </p:sp>
      <p:sp>
        <p:nvSpPr>
          <p:cNvPr id="3" name="コンテンツ プレースホルダ 2"/>
          <p:cNvSpPr>
            <a:spLocks noGrp="1"/>
          </p:cNvSpPr>
          <p:nvPr>
            <p:ph idx="1"/>
          </p:nvPr>
        </p:nvSpPr>
        <p:spPr>
          <a:xfrm>
            <a:off x="495300" y="638690"/>
            <a:ext cx="8915400" cy="4525963"/>
          </a:xfrm>
        </p:spPr>
        <p:txBody>
          <a:bodyPr/>
          <a:lstStyle>
            <a:lvl1pPr>
              <a:defRPr sz="2400"/>
            </a:lvl1pPr>
            <a:lvl2pPr>
              <a:defRPr sz="2000"/>
            </a:lvl2pPr>
            <a:lvl3pPr>
              <a:defRPr sz="1800"/>
            </a:lvl3pPr>
            <a:lvl4pPr>
              <a:defRPr sz="1600"/>
            </a:lvl4pPr>
            <a:lvl5pPr>
              <a:defRPr sz="16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7" name="日付プレースホルダ 3"/>
          <p:cNvSpPr>
            <a:spLocks noGrp="1"/>
          </p:cNvSpPr>
          <p:nvPr>
            <p:ph type="dt" sz="half" idx="10"/>
          </p:nvPr>
        </p:nvSpPr>
        <p:spPr/>
        <p:txBody>
          <a:bodyPr/>
          <a:lstStyle>
            <a:lvl1pPr>
              <a:defRPr b="1"/>
            </a:lvl1pPr>
          </a:lstStyle>
          <a:p>
            <a:pPr>
              <a:defRPr/>
            </a:pPr>
            <a:endParaRPr lang="ja-JP" altLang="en-US"/>
          </a:p>
        </p:txBody>
      </p:sp>
      <p:sp>
        <p:nvSpPr>
          <p:cNvPr id="8"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b="1"/>
            </a:lvl1pPr>
          </a:lstStyle>
          <a:p>
            <a:pPr>
              <a:defRPr/>
            </a:pPr>
            <a:fld id="{10AC68E9-93AC-4EE7-A0E0-E98C161A901A}" type="slidenum">
              <a:rPr lang="ja-JP" altLang="en-US"/>
              <a:pPr>
                <a:defRPr/>
              </a:pPr>
              <a:t>‹#›</a:t>
            </a:fld>
            <a:endParaRPr lang="ja-JP" altLang="en-US"/>
          </a:p>
        </p:txBody>
      </p:sp>
    </p:spTree>
    <p:extLst>
      <p:ext uri="{BB962C8B-B14F-4D97-AF65-F5344CB8AC3E}">
        <p14:creationId xmlns:p14="http://schemas.microsoft.com/office/powerpoint/2010/main" val="445415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grpSp>
        <p:nvGrpSpPr>
          <p:cNvPr id="4" name="正方形/長方形 5"/>
          <p:cNvGrpSpPr>
            <a:grpSpLocks/>
          </p:cNvGrpSpPr>
          <p:nvPr userDrawn="1"/>
        </p:nvGrpSpPr>
        <p:grpSpPr bwMode="auto">
          <a:xfrm>
            <a:off x="0" y="5094288"/>
            <a:ext cx="9906000" cy="177800"/>
            <a:chOff x="-4" y="276"/>
            <a:chExt cx="5764" cy="112"/>
          </a:xfrm>
        </p:grpSpPr>
        <p:pic>
          <p:nvPicPr>
            <p:cNvPr id="5" name="正方形/長方形 5"/>
            <p:cNvPicPr>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914400" fontAlgn="base">
                <a:spcBef>
                  <a:spcPct val="0"/>
                </a:spcBef>
                <a:spcAft>
                  <a:spcPct val="0"/>
                </a:spcAft>
                <a:defRPr/>
              </a:pPr>
              <a:endParaRPr lang="ja-JP" altLang="en-US" sz="2100" b="0" dirty="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2" name="タイトル 1"/>
          <p:cNvSpPr>
            <a:spLocks noGrp="1"/>
          </p:cNvSpPr>
          <p:nvPr>
            <p:ph type="title"/>
          </p:nvPr>
        </p:nvSpPr>
        <p:spPr>
          <a:xfrm>
            <a:off x="782506" y="4406912"/>
            <a:ext cx="8420100" cy="687273"/>
          </a:xfrm>
        </p:spPr>
        <p:txBody>
          <a:bodyPr anchor="t"/>
          <a:lstStyle>
            <a:lvl1pPr algn="l">
              <a:defRPr sz="4000" b="1" cap="all"/>
            </a:lvl1pPr>
          </a:lstStyle>
          <a:p>
            <a:r>
              <a:rPr lang="ja-JP" altLang="en-US"/>
              <a:t>マスター タイトルの書式設定</a:t>
            </a:r>
            <a:endParaRPr lang="ja-JP" altLang="en-US" dirty="0"/>
          </a:p>
        </p:txBody>
      </p:sp>
      <p:sp>
        <p:nvSpPr>
          <p:cNvPr id="3" name="テキスト プレースホルダ 2"/>
          <p:cNvSpPr>
            <a:spLocks noGrp="1"/>
          </p:cNvSpPr>
          <p:nvPr>
            <p:ph type="body" idx="1"/>
          </p:nvPr>
        </p:nvSpPr>
        <p:spPr>
          <a:xfrm>
            <a:off x="1307594" y="5271985"/>
            <a:ext cx="7895011" cy="707870"/>
          </a:xfrm>
        </p:spPr>
        <p:txBody>
          <a:bodyPr/>
          <a:lstStyle>
            <a:lvl1pPr marL="0" indent="0">
              <a:buNone/>
              <a:defRPr sz="2000">
                <a:solidFill>
                  <a:schemeClr val="tx1">
                    <a:tint val="75000"/>
                  </a:schemeClr>
                </a:solidFill>
              </a:defRPr>
            </a:lvl1pPr>
            <a:lvl2pPr marL="457030" indent="0">
              <a:buNone/>
              <a:defRPr sz="1800">
                <a:solidFill>
                  <a:schemeClr val="tx1">
                    <a:tint val="75000"/>
                  </a:schemeClr>
                </a:solidFill>
              </a:defRPr>
            </a:lvl2pPr>
            <a:lvl3pPr marL="914063" indent="0">
              <a:buNone/>
              <a:defRPr sz="1600">
                <a:solidFill>
                  <a:schemeClr val="tx1">
                    <a:tint val="75000"/>
                  </a:schemeClr>
                </a:solidFill>
              </a:defRPr>
            </a:lvl3pPr>
            <a:lvl4pPr marL="1371093" indent="0">
              <a:buNone/>
              <a:defRPr sz="1400">
                <a:solidFill>
                  <a:schemeClr val="tx1">
                    <a:tint val="75000"/>
                  </a:schemeClr>
                </a:solidFill>
              </a:defRPr>
            </a:lvl4pPr>
            <a:lvl5pPr marL="1828125" indent="0">
              <a:buNone/>
              <a:defRPr sz="1400">
                <a:solidFill>
                  <a:schemeClr val="tx1">
                    <a:tint val="75000"/>
                  </a:schemeClr>
                </a:solidFill>
              </a:defRPr>
            </a:lvl5pPr>
            <a:lvl6pPr marL="2285156" indent="0">
              <a:buNone/>
              <a:defRPr sz="1400">
                <a:solidFill>
                  <a:schemeClr val="tx1">
                    <a:tint val="75000"/>
                  </a:schemeClr>
                </a:solidFill>
              </a:defRPr>
            </a:lvl6pPr>
            <a:lvl7pPr marL="2742186" indent="0">
              <a:buNone/>
              <a:defRPr sz="1400">
                <a:solidFill>
                  <a:schemeClr val="tx1">
                    <a:tint val="75000"/>
                  </a:schemeClr>
                </a:solidFill>
              </a:defRPr>
            </a:lvl7pPr>
            <a:lvl8pPr marL="3199218" indent="0">
              <a:buNone/>
              <a:defRPr sz="1400">
                <a:solidFill>
                  <a:schemeClr val="tx1">
                    <a:tint val="75000"/>
                  </a:schemeClr>
                </a:solidFill>
              </a:defRPr>
            </a:lvl8pPr>
            <a:lvl9pPr marL="3656248" indent="0">
              <a:buNone/>
              <a:defRPr sz="1400">
                <a:solidFill>
                  <a:schemeClr val="tx1">
                    <a:tint val="75000"/>
                  </a:schemeClr>
                </a:solidFill>
              </a:defRPr>
            </a:lvl9pPr>
          </a:lstStyle>
          <a:p>
            <a:pPr lvl="0"/>
            <a:r>
              <a:rPr lang="ja-JP" altLang="en-US"/>
              <a:t>マスター テキストの書式設定</a:t>
            </a:r>
          </a:p>
        </p:txBody>
      </p:sp>
      <p:sp>
        <p:nvSpPr>
          <p:cNvPr id="7" name="日付プレースホルダ 3"/>
          <p:cNvSpPr>
            <a:spLocks noGrp="1"/>
          </p:cNvSpPr>
          <p:nvPr>
            <p:ph type="dt" sz="half" idx="10"/>
          </p:nvPr>
        </p:nvSpPr>
        <p:spPr/>
        <p:txBody>
          <a:bodyPr/>
          <a:lstStyle>
            <a:lvl1pPr>
              <a:defRPr b="1"/>
            </a:lvl1pPr>
          </a:lstStyle>
          <a:p>
            <a:pPr>
              <a:defRPr/>
            </a:pPr>
            <a:endParaRPr lang="ja-JP" altLang="en-US"/>
          </a:p>
        </p:txBody>
      </p:sp>
      <p:sp>
        <p:nvSpPr>
          <p:cNvPr id="8"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b="1"/>
            </a:lvl1pPr>
          </a:lstStyle>
          <a:p>
            <a:pPr>
              <a:defRPr/>
            </a:pPr>
            <a:fld id="{DBE5BC0F-9075-43EC-BDF5-BA527F928988}" type="slidenum">
              <a:rPr lang="ja-JP" altLang="en-US"/>
              <a:pPr>
                <a:defRPr/>
              </a:pPr>
              <a:t>‹#›</a:t>
            </a:fld>
            <a:endParaRPr lang="ja-JP" altLang="en-US"/>
          </a:p>
        </p:txBody>
      </p:sp>
    </p:spTree>
    <p:extLst>
      <p:ext uri="{BB962C8B-B14F-4D97-AF65-F5344CB8AC3E}">
        <p14:creationId xmlns:p14="http://schemas.microsoft.com/office/powerpoint/2010/main" val="2240577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grpSp>
        <p:nvGrpSpPr>
          <p:cNvPr id="5" name="正方形/長方形 5"/>
          <p:cNvGrpSpPr>
            <a:grpSpLocks/>
          </p:cNvGrpSpPr>
          <p:nvPr userDrawn="1"/>
        </p:nvGrpSpPr>
        <p:grpSpPr bwMode="auto">
          <a:xfrm>
            <a:off x="0" y="485775"/>
            <a:ext cx="9906000" cy="177800"/>
            <a:chOff x="-4" y="276"/>
            <a:chExt cx="5764" cy="112"/>
          </a:xfrm>
        </p:grpSpPr>
        <p:pic>
          <p:nvPicPr>
            <p:cNvPr id="6" name="正方形/長方形 5"/>
            <p:cNvPicPr>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914400" fontAlgn="base">
                <a:spcBef>
                  <a:spcPct val="0"/>
                </a:spcBef>
                <a:spcAft>
                  <a:spcPct val="0"/>
                </a:spcAft>
                <a:defRPr/>
              </a:pPr>
              <a:endParaRPr lang="ja-JP" altLang="en-US" sz="2100" b="0" dirty="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2" name="タイトル 1"/>
          <p:cNvSpPr>
            <a:spLocks noGrp="1"/>
          </p:cNvSpPr>
          <p:nvPr>
            <p:ph type="title"/>
          </p:nvPr>
        </p:nvSpPr>
        <p:spPr>
          <a:xfrm>
            <a:off x="495300" y="8619"/>
            <a:ext cx="8915400" cy="521605"/>
          </a:xfrm>
        </p:spPr>
        <p:txBody>
          <a:bodyPr/>
          <a:lstStyle>
            <a:lvl1pPr>
              <a:defRPr sz="3200"/>
            </a:lvl1pPr>
          </a:lstStyle>
          <a:p>
            <a:r>
              <a:rPr lang="ja-JP" altLang="en-US"/>
              <a:t>マスター タイトルの書式設定</a:t>
            </a:r>
            <a:endParaRPr lang="ja-JP" altLang="en-US" dirty="0"/>
          </a:p>
        </p:txBody>
      </p:sp>
      <p:sp>
        <p:nvSpPr>
          <p:cNvPr id="3" name="コンテンツ プレースホルダ 2"/>
          <p:cNvSpPr>
            <a:spLocks noGrp="1"/>
          </p:cNvSpPr>
          <p:nvPr>
            <p:ph sz="half" idx="1"/>
          </p:nvPr>
        </p:nvSpPr>
        <p:spPr>
          <a:xfrm>
            <a:off x="317485" y="613227"/>
            <a:ext cx="4642975" cy="4525963"/>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 3"/>
          <p:cNvSpPr>
            <a:spLocks noGrp="1"/>
          </p:cNvSpPr>
          <p:nvPr>
            <p:ph sz="half" idx="2"/>
          </p:nvPr>
        </p:nvSpPr>
        <p:spPr>
          <a:xfrm>
            <a:off x="5035549" y="613227"/>
            <a:ext cx="4642975" cy="4525963"/>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8" name="日付プレースホルダ 3"/>
          <p:cNvSpPr>
            <a:spLocks noGrp="1"/>
          </p:cNvSpPr>
          <p:nvPr>
            <p:ph type="dt" sz="half" idx="10"/>
          </p:nvPr>
        </p:nvSpPr>
        <p:spPr/>
        <p:txBody>
          <a:bodyPr/>
          <a:lstStyle>
            <a:lvl1pPr>
              <a:defRPr b="1"/>
            </a:lvl1pPr>
          </a:lstStyle>
          <a:p>
            <a:pPr>
              <a:defRPr/>
            </a:pPr>
            <a:endParaRPr lang="ja-JP" altLang="en-US"/>
          </a:p>
        </p:txBody>
      </p:sp>
      <p:sp>
        <p:nvSpPr>
          <p:cNvPr id="9"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10" name="スライド番号プレースホルダ 5"/>
          <p:cNvSpPr>
            <a:spLocks noGrp="1"/>
          </p:cNvSpPr>
          <p:nvPr>
            <p:ph type="sldNum" sz="quarter" idx="12"/>
          </p:nvPr>
        </p:nvSpPr>
        <p:spPr/>
        <p:txBody>
          <a:bodyPr/>
          <a:lstStyle>
            <a:lvl1pPr>
              <a:defRPr b="1"/>
            </a:lvl1pPr>
          </a:lstStyle>
          <a:p>
            <a:pPr>
              <a:defRPr/>
            </a:pPr>
            <a:fld id="{CAF41D7E-C796-4F52-A3A2-46F66FD8B4E9}" type="slidenum">
              <a:rPr lang="ja-JP" altLang="en-US"/>
              <a:pPr>
                <a:defRPr/>
              </a:pPr>
              <a:t>‹#›</a:t>
            </a:fld>
            <a:endParaRPr lang="ja-JP" altLang="en-US"/>
          </a:p>
        </p:txBody>
      </p:sp>
    </p:spTree>
    <p:extLst>
      <p:ext uri="{BB962C8B-B14F-4D97-AF65-F5344CB8AC3E}">
        <p14:creationId xmlns:p14="http://schemas.microsoft.com/office/powerpoint/2010/main" val="3714277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grpSp>
        <p:nvGrpSpPr>
          <p:cNvPr id="3" name="正方形/長方形 5"/>
          <p:cNvGrpSpPr>
            <a:grpSpLocks/>
          </p:cNvGrpSpPr>
          <p:nvPr userDrawn="1"/>
        </p:nvGrpSpPr>
        <p:grpSpPr bwMode="auto">
          <a:xfrm>
            <a:off x="0" y="485775"/>
            <a:ext cx="9906000" cy="177800"/>
            <a:chOff x="-4" y="276"/>
            <a:chExt cx="5764" cy="112"/>
          </a:xfrm>
        </p:grpSpPr>
        <p:pic>
          <p:nvPicPr>
            <p:cNvPr id="4" name="正方形/長方形 5"/>
            <p:cNvPicPr>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914400" fontAlgn="base">
                <a:spcBef>
                  <a:spcPct val="0"/>
                </a:spcBef>
                <a:spcAft>
                  <a:spcPct val="0"/>
                </a:spcAft>
                <a:defRPr/>
              </a:pPr>
              <a:endParaRPr lang="ja-JP" altLang="en-US" sz="2100" b="0" dirty="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2" name="タイトル 1"/>
          <p:cNvSpPr>
            <a:spLocks noGrp="1"/>
          </p:cNvSpPr>
          <p:nvPr>
            <p:ph type="title"/>
          </p:nvPr>
        </p:nvSpPr>
        <p:spPr>
          <a:xfrm>
            <a:off x="495300" y="8620"/>
            <a:ext cx="8915400" cy="521605"/>
          </a:xfrm>
        </p:spPr>
        <p:txBody>
          <a:bodyPr/>
          <a:lstStyle>
            <a:lvl1pPr>
              <a:defRPr sz="3200"/>
            </a:lvl1pPr>
          </a:lstStyle>
          <a:p>
            <a:r>
              <a:rPr lang="ja-JP" altLang="en-US"/>
              <a:t>マスター タイトルの書式設定</a:t>
            </a:r>
            <a:endParaRPr lang="ja-JP" altLang="en-US" dirty="0"/>
          </a:p>
        </p:txBody>
      </p:sp>
      <p:sp>
        <p:nvSpPr>
          <p:cNvPr id="6" name="日付プレースホルダ 3"/>
          <p:cNvSpPr>
            <a:spLocks noGrp="1"/>
          </p:cNvSpPr>
          <p:nvPr>
            <p:ph type="dt" sz="half" idx="10"/>
          </p:nvPr>
        </p:nvSpPr>
        <p:spPr/>
        <p:txBody>
          <a:bodyPr/>
          <a:lstStyle>
            <a:lvl1pPr>
              <a:defRPr b="1"/>
            </a:lvl1pPr>
          </a:lstStyle>
          <a:p>
            <a:pPr>
              <a:defRPr/>
            </a:pPr>
            <a:endParaRPr lang="ja-JP" altLang="en-US"/>
          </a:p>
        </p:txBody>
      </p:sp>
      <p:sp>
        <p:nvSpPr>
          <p:cNvPr id="7"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8" name="スライド番号プレースホルダ 5"/>
          <p:cNvSpPr>
            <a:spLocks noGrp="1"/>
          </p:cNvSpPr>
          <p:nvPr>
            <p:ph type="sldNum" sz="quarter" idx="12"/>
          </p:nvPr>
        </p:nvSpPr>
        <p:spPr/>
        <p:txBody>
          <a:bodyPr/>
          <a:lstStyle>
            <a:lvl1pPr>
              <a:defRPr b="1"/>
            </a:lvl1pPr>
          </a:lstStyle>
          <a:p>
            <a:pPr>
              <a:defRPr/>
            </a:pPr>
            <a:fld id="{067EFC52-C34A-4A1B-879C-F7681BFACCAD}" type="slidenum">
              <a:rPr lang="ja-JP" altLang="en-US"/>
              <a:pPr>
                <a:defRPr/>
              </a:pPr>
              <a:t>‹#›</a:t>
            </a:fld>
            <a:endParaRPr lang="ja-JP" altLang="en-US"/>
          </a:p>
        </p:txBody>
      </p:sp>
    </p:spTree>
    <p:extLst>
      <p:ext uri="{BB962C8B-B14F-4D97-AF65-F5344CB8AC3E}">
        <p14:creationId xmlns:p14="http://schemas.microsoft.com/office/powerpoint/2010/main" val="28138824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7.xml"/><Relationship Id="rId7" Type="http://schemas.openxmlformats.org/officeDocument/2006/relationships/slideLayout" Target="../slideLayouts/slideLayout11.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6" tIns="45704" rIns="91406" bIns="45704" numCol="1" anchor="ctr" anchorCtr="0" compatLnSpc="1">
            <a:prstTxWarp prst="textNoShape">
              <a:avLst/>
            </a:prstTxWarp>
          </a:bodyPr>
          <a:lstStyle/>
          <a:p>
            <a:pPr lvl="0"/>
            <a:r>
              <a:rPr lang="ja-JP" altLang="en-US" dirty="0"/>
              <a:t>マスタ タイトルの書式設定</a:t>
            </a:r>
          </a:p>
        </p:txBody>
      </p:sp>
      <p:sp>
        <p:nvSpPr>
          <p:cNvPr id="1027" name="テキスト プレースホルダ 2"/>
          <p:cNvSpPr>
            <a:spLocks noGrp="1"/>
          </p:cNvSpPr>
          <p:nvPr>
            <p:ph type="body" idx="1"/>
          </p:nvPr>
        </p:nvSpPr>
        <p:spPr bwMode="auto">
          <a:xfrm>
            <a:off x="495300" y="1600202"/>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6" tIns="45704" rIns="91406" bIns="45704"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日付プレースホルダ 3"/>
          <p:cNvSpPr>
            <a:spLocks noGrp="1"/>
          </p:cNvSpPr>
          <p:nvPr>
            <p:ph type="dt" sz="half" idx="2"/>
          </p:nvPr>
        </p:nvSpPr>
        <p:spPr>
          <a:xfrm>
            <a:off x="3175" y="6616702"/>
            <a:ext cx="2311400" cy="233363"/>
          </a:xfrm>
          <a:prstGeom prst="rect">
            <a:avLst/>
          </a:prstGeom>
        </p:spPr>
        <p:txBody>
          <a:bodyPr vert="horz" lIns="91406" tIns="45704" rIns="91406" bIns="45704" rtlCol="0" anchor="ctr"/>
          <a:lstStyle>
            <a:lvl1pPr algn="l" fontAlgn="auto">
              <a:spcBef>
                <a:spcPts val="0"/>
              </a:spcBef>
              <a:spcAft>
                <a:spcPts val="0"/>
              </a:spcAft>
              <a:defRPr sz="1108" b="0">
                <a:solidFill>
                  <a:prstClr val="black">
                    <a:tint val="75000"/>
                  </a:prstClr>
                </a:solidFill>
                <a:latin typeface="Century Gothic" panose="020B0502020202020204" pitchFamily="34" charset="0"/>
                <a:ea typeface="メイリオ" panose="020B0604030504040204" pitchFamily="50" charset="-128"/>
              </a:defRPr>
            </a:lvl1pPr>
          </a:lstStyle>
          <a:p>
            <a:pPr defTabSz="844083">
              <a:defRPr/>
            </a:pPr>
            <a:endParaRPr kumimoji="1" lang="ja-JP" altLang="en-US" dirty="0"/>
          </a:p>
        </p:txBody>
      </p:sp>
      <p:sp>
        <p:nvSpPr>
          <p:cNvPr id="5" name="フッター プレースホルダ 4"/>
          <p:cNvSpPr>
            <a:spLocks noGrp="1"/>
          </p:cNvSpPr>
          <p:nvPr>
            <p:ph type="ftr" sz="quarter" idx="3"/>
          </p:nvPr>
        </p:nvSpPr>
        <p:spPr>
          <a:xfrm>
            <a:off x="3384550" y="6616702"/>
            <a:ext cx="3136900" cy="233363"/>
          </a:xfrm>
          <a:prstGeom prst="rect">
            <a:avLst/>
          </a:prstGeom>
        </p:spPr>
        <p:txBody>
          <a:bodyPr vert="horz" lIns="91406" tIns="45704" rIns="91406" bIns="45704" rtlCol="0" anchor="ctr"/>
          <a:lstStyle>
            <a:lvl1pPr algn="ctr" fontAlgn="auto">
              <a:spcBef>
                <a:spcPts val="0"/>
              </a:spcBef>
              <a:spcAft>
                <a:spcPts val="0"/>
              </a:spcAft>
              <a:defRPr sz="1108" b="0">
                <a:solidFill>
                  <a:prstClr val="black">
                    <a:tint val="75000"/>
                  </a:prstClr>
                </a:solidFill>
                <a:latin typeface="Century Gothic" panose="020B0502020202020204" pitchFamily="34" charset="0"/>
                <a:ea typeface="メイリオ" panose="020B0604030504040204" pitchFamily="50" charset="-128"/>
              </a:defRPr>
            </a:lvl1pPr>
          </a:lstStyle>
          <a:p>
            <a:pPr defTabSz="844083">
              <a:defRPr/>
            </a:pPr>
            <a:endParaRPr kumimoji="1" lang="ja-JP" altLang="en-US" dirty="0"/>
          </a:p>
        </p:txBody>
      </p:sp>
      <p:sp>
        <p:nvSpPr>
          <p:cNvPr id="6" name="スライド番号プレースホルダ 5"/>
          <p:cNvSpPr>
            <a:spLocks noGrp="1"/>
          </p:cNvSpPr>
          <p:nvPr>
            <p:ph type="sldNum" sz="quarter" idx="4"/>
          </p:nvPr>
        </p:nvSpPr>
        <p:spPr>
          <a:xfrm>
            <a:off x="7573872" y="6616702"/>
            <a:ext cx="2311400" cy="233363"/>
          </a:xfrm>
          <a:prstGeom prst="rect">
            <a:avLst/>
          </a:prstGeom>
        </p:spPr>
        <p:txBody>
          <a:bodyPr vert="horz" lIns="91406" tIns="45704" rIns="91406" bIns="45704" rtlCol="0" anchor="ctr"/>
          <a:lstStyle>
            <a:lvl1pPr algn="r" fontAlgn="auto">
              <a:spcBef>
                <a:spcPts val="0"/>
              </a:spcBef>
              <a:spcAft>
                <a:spcPts val="0"/>
              </a:spcAft>
              <a:defRPr sz="1292" b="0">
                <a:solidFill>
                  <a:prstClr val="black">
                    <a:tint val="75000"/>
                  </a:prst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defTabSz="844083">
              <a:defRPr/>
            </a:pPr>
            <a:fld id="{03107573-41B3-4804-A7D3-1E2DB8777170}" type="slidenum">
              <a:rPr kumimoji="1" lang="ja-JP" altLang="en-US" smtClean="0"/>
              <a:pPr defTabSz="844083">
                <a:defRPr/>
              </a:pPr>
              <a:t>‹#›</a:t>
            </a:fld>
            <a:endParaRPr kumimoji="1" lang="ja-JP" altLang="en-US" dirty="0"/>
          </a:p>
        </p:txBody>
      </p:sp>
    </p:spTree>
    <p:extLst>
      <p:ext uri="{BB962C8B-B14F-4D97-AF65-F5344CB8AC3E}">
        <p14:creationId xmlns:p14="http://schemas.microsoft.com/office/powerpoint/2010/main" val="1503989034"/>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Lst>
  <p:hf hdr="0" ftr="0" dt="0"/>
  <p:txStyles>
    <p:titleStyle>
      <a:lvl1pPr algn="ctr" rtl="0" eaLnBrk="1" fontAlgn="base" hangingPunct="1">
        <a:spcBef>
          <a:spcPct val="0"/>
        </a:spcBef>
        <a:spcAft>
          <a:spcPct val="0"/>
        </a:spcAft>
        <a:defRPr kumimoji="1" sz="4062" kern="1200">
          <a:solidFill>
            <a:schemeClr val="tx1"/>
          </a:solidFill>
          <a:latin typeface="Century Gothic" panose="020B0502020202020204" pitchFamily="34" charset="0"/>
          <a:ea typeface="メイリオ" panose="020B0604030504040204" pitchFamily="50" charset="-128"/>
          <a:cs typeface="+mj-cs"/>
        </a:defRPr>
      </a:lvl1pPr>
      <a:lvl2pPr algn="ctr" rtl="0" eaLnBrk="1" fontAlgn="base" hangingPunct="1">
        <a:spcBef>
          <a:spcPct val="0"/>
        </a:spcBef>
        <a:spcAft>
          <a:spcPct val="0"/>
        </a:spcAft>
        <a:defRPr kumimoji="1" sz="4062">
          <a:solidFill>
            <a:schemeClr val="tx1"/>
          </a:solidFill>
          <a:latin typeface="Calibri" pitchFamily="34" charset="0"/>
          <a:ea typeface="ＭＳ Ｐゴシック" charset="-128"/>
        </a:defRPr>
      </a:lvl2pPr>
      <a:lvl3pPr algn="ctr" rtl="0" eaLnBrk="1" fontAlgn="base" hangingPunct="1">
        <a:spcBef>
          <a:spcPct val="0"/>
        </a:spcBef>
        <a:spcAft>
          <a:spcPct val="0"/>
        </a:spcAft>
        <a:defRPr kumimoji="1" sz="4062">
          <a:solidFill>
            <a:schemeClr val="tx1"/>
          </a:solidFill>
          <a:latin typeface="Calibri" pitchFamily="34" charset="0"/>
          <a:ea typeface="ＭＳ Ｐゴシック" charset="-128"/>
        </a:defRPr>
      </a:lvl3pPr>
      <a:lvl4pPr algn="ctr" rtl="0" eaLnBrk="1" fontAlgn="base" hangingPunct="1">
        <a:spcBef>
          <a:spcPct val="0"/>
        </a:spcBef>
        <a:spcAft>
          <a:spcPct val="0"/>
        </a:spcAft>
        <a:defRPr kumimoji="1" sz="4062">
          <a:solidFill>
            <a:schemeClr val="tx1"/>
          </a:solidFill>
          <a:latin typeface="Calibri" pitchFamily="34" charset="0"/>
          <a:ea typeface="ＭＳ Ｐゴシック" charset="-128"/>
        </a:defRPr>
      </a:lvl4pPr>
      <a:lvl5pPr algn="ctr" rtl="0" eaLnBrk="1" fontAlgn="base" hangingPunct="1">
        <a:spcBef>
          <a:spcPct val="0"/>
        </a:spcBef>
        <a:spcAft>
          <a:spcPct val="0"/>
        </a:spcAft>
        <a:defRPr kumimoji="1" sz="4062">
          <a:solidFill>
            <a:schemeClr val="tx1"/>
          </a:solidFill>
          <a:latin typeface="Calibri" pitchFamily="34" charset="0"/>
          <a:ea typeface="ＭＳ Ｐゴシック" charset="-128"/>
        </a:defRPr>
      </a:lvl5pPr>
      <a:lvl6pPr marL="421884" algn="ctr" rtl="0" eaLnBrk="1" fontAlgn="base" hangingPunct="1">
        <a:spcBef>
          <a:spcPct val="0"/>
        </a:spcBef>
        <a:spcAft>
          <a:spcPct val="0"/>
        </a:spcAft>
        <a:defRPr kumimoji="1" sz="4062">
          <a:solidFill>
            <a:schemeClr val="tx1"/>
          </a:solidFill>
          <a:latin typeface="Calibri" pitchFamily="34" charset="0"/>
          <a:ea typeface="ＭＳ Ｐゴシック" charset="-128"/>
        </a:defRPr>
      </a:lvl6pPr>
      <a:lvl7pPr marL="843772" algn="ctr" rtl="0" eaLnBrk="1" fontAlgn="base" hangingPunct="1">
        <a:spcBef>
          <a:spcPct val="0"/>
        </a:spcBef>
        <a:spcAft>
          <a:spcPct val="0"/>
        </a:spcAft>
        <a:defRPr kumimoji="1" sz="4062">
          <a:solidFill>
            <a:schemeClr val="tx1"/>
          </a:solidFill>
          <a:latin typeface="Calibri" pitchFamily="34" charset="0"/>
          <a:ea typeface="ＭＳ Ｐゴシック" charset="-128"/>
        </a:defRPr>
      </a:lvl7pPr>
      <a:lvl8pPr marL="1265656" algn="ctr" rtl="0" eaLnBrk="1" fontAlgn="base" hangingPunct="1">
        <a:spcBef>
          <a:spcPct val="0"/>
        </a:spcBef>
        <a:spcAft>
          <a:spcPct val="0"/>
        </a:spcAft>
        <a:defRPr kumimoji="1" sz="4062">
          <a:solidFill>
            <a:schemeClr val="tx1"/>
          </a:solidFill>
          <a:latin typeface="Calibri" pitchFamily="34" charset="0"/>
          <a:ea typeface="ＭＳ Ｐゴシック" charset="-128"/>
        </a:defRPr>
      </a:lvl8pPr>
      <a:lvl9pPr marL="1687542" algn="ctr" rtl="0" eaLnBrk="1" fontAlgn="base" hangingPunct="1">
        <a:spcBef>
          <a:spcPct val="0"/>
        </a:spcBef>
        <a:spcAft>
          <a:spcPct val="0"/>
        </a:spcAft>
        <a:defRPr kumimoji="1" sz="4062">
          <a:solidFill>
            <a:schemeClr val="tx1"/>
          </a:solidFill>
          <a:latin typeface="Calibri" pitchFamily="34" charset="0"/>
          <a:ea typeface="ＭＳ Ｐゴシック" charset="-128"/>
        </a:defRPr>
      </a:lvl9pPr>
    </p:titleStyle>
    <p:bodyStyle>
      <a:lvl1pPr marL="315066" indent="-315066" algn="l" rtl="0" eaLnBrk="1" fontAlgn="base" hangingPunct="1">
        <a:spcBef>
          <a:spcPct val="20000"/>
        </a:spcBef>
        <a:spcAft>
          <a:spcPct val="0"/>
        </a:spcAft>
        <a:buFont typeface="Wingdings" pitchFamily="2" charset="2"/>
        <a:buChar char="n"/>
        <a:defRPr kumimoji="1" sz="2954" kern="1200">
          <a:solidFill>
            <a:schemeClr val="tx1"/>
          </a:solidFill>
          <a:latin typeface="Century Gothic" panose="020B0502020202020204" pitchFamily="34" charset="0"/>
          <a:ea typeface="メイリオ" panose="020B0604030504040204" pitchFamily="50" charset="-128"/>
          <a:cs typeface="+mn-cs"/>
        </a:defRPr>
      </a:lvl1pPr>
      <a:lvl2pPr marL="684352" indent="-262311" algn="l" rtl="0" eaLnBrk="1" fontAlgn="base" hangingPunct="1">
        <a:spcBef>
          <a:spcPct val="20000"/>
        </a:spcBef>
        <a:spcAft>
          <a:spcPct val="0"/>
        </a:spcAft>
        <a:buFont typeface="Wingdings" pitchFamily="2" charset="2"/>
        <a:buChar char="Ø"/>
        <a:defRPr kumimoji="1" sz="2585" kern="1200">
          <a:solidFill>
            <a:schemeClr val="tx1"/>
          </a:solidFill>
          <a:latin typeface="Century Gothic" panose="020B0502020202020204" pitchFamily="34" charset="0"/>
          <a:ea typeface="メイリオ" panose="020B0604030504040204" pitchFamily="50" charset="-128"/>
          <a:cs typeface="+mn-cs"/>
        </a:defRPr>
      </a:lvl2pPr>
      <a:lvl3pPr marL="1053638" indent="-209556" algn="l" rtl="0" eaLnBrk="1" fontAlgn="base" hangingPunct="1">
        <a:spcBef>
          <a:spcPct val="20000"/>
        </a:spcBef>
        <a:spcAft>
          <a:spcPct val="0"/>
        </a:spcAft>
        <a:buFont typeface="Arial" charset="0"/>
        <a:buChar char="•"/>
        <a:defRPr kumimoji="1" sz="2215" kern="1200">
          <a:solidFill>
            <a:schemeClr val="tx1"/>
          </a:solidFill>
          <a:latin typeface="Century Gothic" panose="020B0502020202020204" pitchFamily="34" charset="0"/>
          <a:ea typeface="メイリオ" panose="020B0604030504040204" pitchFamily="50" charset="-128"/>
          <a:cs typeface="+mn-cs"/>
        </a:defRPr>
      </a:lvl3pPr>
      <a:lvl4pPr marL="1475680" indent="-209556" algn="l" rtl="0" eaLnBrk="1" fontAlgn="base" hangingPunct="1">
        <a:spcBef>
          <a:spcPct val="20000"/>
        </a:spcBef>
        <a:spcAft>
          <a:spcPct val="0"/>
        </a:spcAft>
        <a:buFont typeface="Arial" charset="0"/>
        <a:buChar char="–"/>
        <a:defRPr kumimoji="1" sz="1846" kern="1200">
          <a:solidFill>
            <a:schemeClr val="tx1"/>
          </a:solidFill>
          <a:latin typeface="Century Gothic" panose="020B0502020202020204" pitchFamily="34" charset="0"/>
          <a:ea typeface="メイリオ" panose="020B0604030504040204" pitchFamily="50" charset="-128"/>
          <a:cs typeface="+mn-cs"/>
        </a:defRPr>
      </a:lvl4pPr>
      <a:lvl5pPr marL="1897721" indent="-209556" algn="l" rtl="0" eaLnBrk="1" fontAlgn="base" hangingPunct="1">
        <a:spcBef>
          <a:spcPct val="20000"/>
        </a:spcBef>
        <a:spcAft>
          <a:spcPct val="0"/>
        </a:spcAft>
        <a:buFont typeface="Arial" charset="0"/>
        <a:buChar char="»"/>
        <a:defRPr kumimoji="1" sz="1846" kern="1200">
          <a:solidFill>
            <a:schemeClr val="tx1"/>
          </a:solidFill>
          <a:latin typeface="Century Gothic" panose="020B0502020202020204" pitchFamily="34" charset="0"/>
          <a:ea typeface="メイリオ" panose="020B0604030504040204" pitchFamily="50" charset="-128"/>
          <a:cs typeface="+mn-cs"/>
        </a:defRPr>
      </a:lvl5pPr>
      <a:lvl6pPr marL="2320370" indent="-210943" algn="l" defTabSz="843772"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2255" indent="-210943" algn="l" defTabSz="843772"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4140" indent="-210943" algn="l" defTabSz="843772"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6026" indent="-210943" algn="l" defTabSz="843772"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3772" rtl="0" eaLnBrk="1" latinLnBrk="0" hangingPunct="1">
        <a:defRPr kumimoji="1" sz="1662" kern="1200">
          <a:solidFill>
            <a:schemeClr val="tx1"/>
          </a:solidFill>
          <a:latin typeface="+mn-lt"/>
          <a:ea typeface="+mn-ea"/>
          <a:cs typeface="+mn-cs"/>
        </a:defRPr>
      </a:lvl1pPr>
      <a:lvl2pPr marL="421884" algn="l" defTabSz="843772" rtl="0" eaLnBrk="1" latinLnBrk="0" hangingPunct="1">
        <a:defRPr kumimoji="1" sz="1662" kern="1200">
          <a:solidFill>
            <a:schemeClr val="tx1"/>
          </a:solidFill>
          <a:latin typeface="+mn-lt"/>
          <a:ea typeface="+mn-ea"/>
          <a:cs typeface="+mn-cs"/>
        </a:defRPr>
      </a:lvl2pPr>
      <a:lvl3pPr marL="843772" algn="l" defTabSz="843772" rtl="0" eaLnBrk="1" latinLnBrk="0" hangingPunct="1">
        <a:defRPr kumimoji="1" sz="1662" kern="1200">
          <a:solidFill>
            <a:schemeClr val="tx1"/>
          </a:solidFill>
          <a:latin typeface="+mn-lt"/>
          <a:ea typeface="+mn-ea"/>
          <a:cs typeface="+mn-cs"/>
        </a:defRPr>
      </a:lvl3pPr>
      <a:lvl4pPr marL="1265656" algn="l" defTabSz="843772" rtl="0" eaLnBrk="1" latinLnBrk="0" hangingPunct="1">
        <a:defRPr kumimoji="1" sz="1662" kern="1200">
          <a:solidFill>
            <a:schemeClr val="tx1"/>
          </a:solidFill>
          <a:latin typeface="+mn-lt"/>
          <a:ea typeface="+mn-ea"/>
          <a:cs typeface="+mn-cs"/>
        </a:defRPr>
      </a:lvl4pPr>
      <a:lvl5pPr marL="1687542" algn="l" defTabSz="843772" rtl="0" eaLnBrk="1" latinLnBrk="0" hangingPunct="1">
        <a:defRPr kumimoji="1" sz="1662" kern="1200">
          <a:solidFill>
            <a:schemeClr val="tx1"/>
          </a:solidFill>
          <a:latin typeface="+mn-lt"/>
          <a:ea typeface="+mn-ea"/>
          <a:cs typeface="+mn-cs"/>
        </a:defRPr>
      </a:lvl5pPr>
      <a:lvl6pPr marL="2109428" algn="l" defTabSz="843772" rtl="0" eaLnBrk="1" latinLnBrk="0" hangingPunct="1">
        <a:defRPr kumimoji="1" sz="1662" kern="1200">
          <a:solidFill>
            <a:schemeClr val="tx1"/>
          </a:solidFill>
          <a:latin typeface="+mn-lt"/>
          <a:ea typeface="+mn-ea"/>
          <a:cs typeface="+mn-cs"/>
        </a:defRPr>
      </a:lvl6pPr>
      <a:lvl7pPr marL="2531312" algn="l" defTabSz="843772" rtl="0" eaLnBrk="1" latinLnBrk="0" hangingPunct="1">
        <a:defRPr kumimoji="1" sz="1662" kern="1200">
          <a:solidFill>
            <a:schemeClr val="tx1"/>
          </a:solidFill>
          <a:latin typeface="+mn-lt"/>
          <a:ea typeface="+mn-ea"/>
          <a:cs typeface="+mn-cs"/>
        </a:defRPr>
      </a:lvl7pPr>
      <a:lvl8pPr marL="2953198" algn="l" defTabSz="843772" rtl="0" eaLnBrk="1" latinLnBrk="0" hangingPunct="1">
        <a:defRPr kumimoji="1" sz="1662" kern="1200">
          <a:solidFill>
            <a:schemeClr val="tx1"/>
          </a:solidFill>
          <a:latin typeface="+mn-lt"/>
          <a:ea typeface="+mn-ea"/>
          <a:cs typeface="+mn-cs"/>
        </a:defRPr>
      </a:lvl8pPr>
      <a:lvl9pPr marL="3375083" algn="l" defTabSz="843772" rtl="0" eaLnBrk="1" latinLnBrk="0" hangingPunct="1">
        <a:defRPr kumimoji="1" sz="16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6" tIns="45704" rIns="91406" bIns="45704"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6" tIns="45704" rIns="91406" bIns="4570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3175" y="6616700"/>
            <a:ext cx="2311400" cy="233363"/>
          </a:xfrm>
          <a:prstGeom prst="rect">
            <a:avLst/>
          </a:prstGeom>
        </p:spPr>
        <p:txBody>
          <a:bodyPr vert="horz" lIns="91406" tIns="45704" rIns="91406" bIns="45704" rtlCol="0" anchor="ctr"/>
          <a:lstStyle>
            <a:lvl1pPr algn="l" fontAlgn="auto">
              <a:spcBef>
                <a:spcPts val="0"/>
              </a:spcBef>
              <a:spcAft>
                <a:spcPts val="0"/>
              </a:spcAft>
              <a:defRPr sz="1200" b="0">
                <a:solidFill>
                  <a:prstClr val="black">
                    <a:tint val="75000"/>
                  </a:prstClr>
                </a:solidFill>
                <a:latin typeface="+mn-lt"/>
                <a:ea typeface="+mn-ea"/>
              </a:defRPr>
            </a:lvl1pPr>
          </a:lstStyle>
          <a:p>
            <a:pPr defTabSz="914400">
              <a:defRPr/>
            </a:pPr>
            <a:endParaRPr kumimoji="1" lang="ja-JP" altLang="en-US"/>
          </a:p>
        </p:txBody>
      </p:sp>
      <p:sp>
        <p:nvSpPr>
          <p:cNvPr id="5" name="フッター プレースホルダ 4"/>
          <p:cNvSpPr>
            <a:spLocks noGrp="1"/>
          </p:cNvSpPr>
          <p:nvPr>
            <p:ph type="ftr" sz="quarter" idx="3"/>
          </p:nvPr>
        </p:nvSpPr>
        <p:spPr>
          <a:xfrm>
            <a:off x="3384550" y="6616700"/>
            <a:ext cx="3136900" cy="233363"/>
          </a:xfrm>
          <a:prstGeom prst="rect">
            <a:avLst/>
          </a:prstGeom>
        </p:spPr>
        <p:txBody>
          <a:bodyPr vert="horz" lIns="91406" tIns="45704" rIns="91406" bIns="45704" rtlCol="0" anchor="ctr"/>
          <a:lstStyle>
            <a:lvl1pPr algn="ctr" fontAlgn="auto">
              <a:spcBef>
                <a:spcPts val="0"/>
              </a:spcBef>
              <a:spcAft>
                <a:spcPts val="0"/>
              </a:spcAft>
              <a:defRPr sz="1200" b="0">
                <a:solidFill>
                  <a:prstClr val="black">
                    <a:tint val="75000"/>
                  </a:prstClr>
                </a:solidFill>
                <a:latin typeface="+mn-lt"/>
                <a:ea typeface="+mn-ea"/>
              </a:defRPr>
            </a:lvl1pPr>
          </a:lstStyle>
          <a:p>
            <a:pPr defTabSz="914400">
              <a:defRPr/>
            </a:pPr>
            <a:endParaRPr kumimoji="1" lang="ja-JP" altLang="en-US"/>
          </a:p>
        </p:txBody>
      </p:sp>
      <p:sp>
        <p:nvSpPr>
          <p:cNvPr id="6" name="スライド番号プレースホルダ 5"/>
          <p:cNvSpPr>
            <a:spLocks noGrp="1"/>
          </p:cNvSpPr>
          <p:nvPr>
            <p:ph type="sldNum" sz="quarter" idx="4"/>
          </p:nvPr>
        </p:nvSpPr>
        <p:spPr>
          <a:xfrm>
            <a:off x="7579393" y="6616700"/>
            <a:ext cx="2311400" cy="233363"/>
          </a:xfrm>
          <a:prstGeom prst="rect">
            <a:avLst/>
          </a:prstGeom>
        </p:spPr>
        <p:txBody>
          <a:bodyPr vert="horz" lIns="91406" tIns="45704" rIns="91406" bIns="45704" rtlCol="0" anchor="ctr"/>
          <a:lstStyle>
            <a:lvl1pPr algn="r" fontAlgn="auto">
              <a:spcBef>
                <a:spcPts val="0"/>
              </a:spcBef>
              <a:spcAft>
                <a:spcPts val="0"/>
              </a:spcAft>
              <a:defRPr sz="1200" b="0">
                <a:solidFill>
                  <a:prstClr val="black">
                    <a:tint val="75000"/>
                  </a:prstClr>
                </a:solidFill>
                <a:latin typeface="+mn-lt"/>
                <a:ea typeface="+mn-ea"/>
              </a:defRPr>
            </a:lvl1pPr>
          </a:lstStyle>
          <a:p>
            <a:pPr defTabSz="914400">
              <a:defRPr/>
            </a:pPr>
            <a:fld id="{03107573-41B3-4804-A7D3-1E2DB8777170}" type="slidenum">
              <a:rPr kumimoji="1" lang="ja-JP" altLang="en-US"/>
              <a:pPr defTabSz="914400">
                <a:defRPr/>
              </a:pPr>
              <a:t>‹#›</a:t>
            </a:fld>
            <a:endParaRPr kumimoji="1" lang="ja-JP" altLang="en-US"/>
          </a:p>
        </p:txBody>
      </p:sp>
    </p:spTree>
    <p:extLst>
      <p:ext uri="{BB962C8B-B14F-4D97-AF65-F5344CB8AC3E}">
        <p14:creationId xmlns:p14="http://schemas.microsoft.com/office/powerpoint/2010/main" val="2220934589"/>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Lst>
  <p:hf hdr="0" ftr="0" dt="0"/>
  <p:txStyles>
    <p:titleStyle>
      <a:lvl1pPr algn="ctr" rtl="0" eaLnBrk="1" fontAlgn="base" hangingPunct="1">
        <a:spcBef>
          <a:spcPct val="0"/>
        </a:spcBef>
        <a:spcAft>
          <a:spcPct val="0"/>
        </a:spcAft>
        <a:defRPr kumimoji="1" sz="4400" kern="1200">
          <a:solidFill>
            <a:schemeClr val="tx1"/>
          </a:solidFill>
          <a:latin typeface="+mj-lt"/>
          <a:ea typeface="+mj-ea"/>
          <a:cs typeface="+mj-cs"/>
        </a:defRPr>
      </a:lvl1pPr>
      <a:lvl2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2pPr>
      <a:lvl3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3pPr>
      <a:lvl4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4pPr>
      <a:lvl5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5pPr>
      <a:lvl6pPr marL="457030" algn="ctr" rtl="0" eaLnBrk="1" fontAlgn="base" hangingPunct="1">
        <a:spcBef>
          <a:spcPct val="0"/>
        </a:spcBef>
        <a:spcAft>
          <a:spcPct val="0"/>
        </a:spcAft>
        <a:defRPr kumimoji="1" sz="4400">
          <a:solidFill>
            <a:schemeClr val="tx1"/>
          </a:solidFill>
          <a:latin typeface="Calibri" pitchFamily="34" charset="0"/>
          <a:ea typeface="ＭＳ Ｐゴシック" charset="-128"/>
        </a:defRPr>
      </a:lvl6pPr>
      <a:lvl7pPr marL="914063" algn="ctr" rtl="0" eaLnBrk="1" fontAlgn="base" hangingPunct="1">
        <a:spcBef>
          <a:spcPct val="0"/>
        </a:spcBef>
        <a:spcAft>
          <a:spcPct val="0"/>
        </a:spcAft>
        <a:defRPr kumimoji="1" sz="4400">
          <a:solidFill>
            <a:schemeClr val="tx1"/>
          </a:solidFill>
          <a:latin typeface="Calibri" pitchFamily="34" charset="0"/>
          <a:ea typeface="ＭＳ Ｐゴシック" charset="-128"/>
        </a:defRPr>
      </a:lvl7pPr>
      <a:lvl8pPr marL="1371093" algn="ctr" rtl="0" eaLnBrk="1" fontAlgn="base" hangingPunct="1">
        <a:spcBef>
          <a:spcPct val="0"/>
        </a:spcBef>
        <a:spcAft>
          <a:spcPct val="0"/>
        </a:spcAft>
        <a:defRPr kumimoji="1" sz="4400">
          <a:solidFill>
            <a:schemeClr val="tx1"/>
          </a:solidFill>
          <a:latin typeface="Calibri" pitchFamily="34" charset="0"/>
          <a:ea typeface="ＭＳ Ｐゴシック" charset="-128"/>
        </a:defRPr>
      </a:lvl8pPr>
      <a:lvl9pPr marL="1828125" algn="ctr" rtl="0" eaLnBrk="1" fontAlgn="base" hangingPunct="1">
        <a:spcBef>
          <a:spcPct val="0"/>
        </a:spcBef>
        <a:spcAft>
          <a:spcPct val="0"/>
        </a:spcAft>
        <a:defRPr kumimoji="1" sz="4400">
          <a:solidFill>
            <a:schemeClr val="tx1"/>
          </a:solidFill>
          <a:latin typeface="Calibri" pitchFamily="34" charset="0"/>
          <a:ea typeface="ＭＳ Ｐゴシック" charset="-128"/>
        </a:defRPr>
      </a:lvl9pPr>
    </p:titleStyle>
    <p:bodyStyle>
      <a:lvl1pPr marL="341313" indent="-341313" algn="l" rtl="0" eaLnBrk="1" fontAlgn="base" hangingPunct="1">
        <a:spcBef>
          <a:spcPct val="20000"/>
        </a:spcBef>
        <a:spcAft>
          <a:spcPct val="0"/>
        </a:spcAft>
        <a:buFont typeface="Wingdings" pitchFamily="2" charset="2"/>
        <a:buChar char="n"/>
        <a:defRPr kumimoji="1" sz="3200" kern="1200">
          <a:solidFill>
            <a:schemeClr val="tx1"/>
          </a:solidFill>
          <a:latin typeface="+mn-lt"/>
          <a:ea typeface="+mn-ea"/>
          <a:cs typeface="+mn-cs"/>
        </a:defRPr>
      </a:lvl1pPr>
      <a:lvl2pPr marL="741363" indent="-284163" algn="l" rtl="0" eaLnBrk="1" fontAlgn="base" hangingPunct="1">
        <a:spcBef>
          <a:spcPct val="20000"/>
        </a:spcBef>
        <a:spcAft>
          <a:spcPct val="0"/>
        </a:spcAft>
        <a:buFont typeface="Wingdings" pitchFamily="2" charset="2"/>
        <a:buChar char="Ø"/>
        <a:defRPr kumimoji="1" sz="2800" kern="1200">
          <a:solidFill>
            <a:schemeClr val="tx1"/>
          </a:solidFill>
          <a:latin typeface="+mn-lt"/>
          <a:ea typeface="+mn-ea"/>
          <a:cs typeface="+mn-cs"/>
        </a:defRPr>
      </a:lvl2pPr>
      <a:lvl3pPr marL="1141413" indent="-227013" algn="l" rtl="0" eaLnBrk="1" fontAlgn="base" hangingPunct="1">
        <a:spcBef>
          <a:spcPct val="20000"/>
        </a:spcBef>
        <a:spcAft>
          <a:spcPct val="0"/>
        </a:spcAft>
        <a:buFont typeface="Arial" charset="0"/>
        <a:buChar char="•"/>
        <a:defRPr kumimoji="1" sz="2400" kern="1200">
          <a:solidFill>
            <a:schemeClr val="tx1"/>
          </a:solidFill>
          <a:latin typeface="+mn-lt"/>
          <a:ea typeface="+mn-ea"/>
          <a:cs typeface="+mn-cs"/>
        </a:defRPr>
      </a:lvl3pPr>
      <a:lvl4pPr marL="1598613" indent="-227013"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4pPr>
      <a:lvl5pPr marL="2055813" indent="-227013"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5pPr>
      <a:lvl6pPr marL="2513671" indent="-228516" algn="l" defTabSz="91406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702" indent="-228516" algn="l" defTabSz="91406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733" indent="-228516" algn="l" defTabSz="91406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4764" indent="-228516" algn="l" defTabSz="91406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063" rtl="0" eaLnBrk="1" latinLnBrk="0" hangingPunct="1">
        <a:defRPr kumimoji="1" sz="1800" kern="1200">
          <a:solidFill>
            <a:schemeClr val="tx1"/>
          </a:solidFill>
          <a:latin typeface="+mn-lt"/>
          <a:ea typeface="+mn-ea"/>
          <a:cs typeface="+mn-cs"/>
        </a:defRPr>
      </a:lvl1pPr>
      <a:lvl2pPr marL="457030" algn="l" defTabSz="914063" rtl="0" eaLnBrk="1" latinLnBrk="0" hangingPunct="1">
        <a:defRPr kumimoji="1" sz="1800" kern="1200">
          <a:solidFill>
            <a:schemeClr val="tx1"/>
          </a:solidFill>
          <a:latin typeface="+mn-lt"/>
          <a:ea typeface="+mn-ea"/>
          <a:cs typeface="+mn-cs"/>
        </a:defRPr>
      </a:lvl2pPr>
      <a:lvl3pPr marL="914063" algn="l" defTabSz="914063" rtl="0" eaLnBrk="1" latinLnBrk="0" hangingPunct="1">
        <a:defRPr kumimoji="1" sz="1800" kern="1200">
          <a:solidFill>
            <a:schemeClr val="tx1"/>
          </a:solidFill>
          <a:latin typeface="+mn-lt"/>
          <a:ea typeface="+mn-ea"/>
          <a:cs typeface="+mn-cs"/>
        </a:defRPr>
      </a:lvl3pPr>
      <a:lvl4pPr marL="1371093" algn="l" defTabSz="914063" rtl="0" eaLnBrk="1" latinLnBrk="0" hangingPunct="1">
        <a:defRPr kumimoji="1" sz="1800" kern="1200">
          <a:solidFill>
            <a:schemeClr val="tx1"/>
          </a:solidFill>
          <a:latin typeface="+mn-lt"/>
          <a:ea typeface="+mn-ea"/>
          <a:cs typeface="+mn-cs"/>
        </a:defRPr>
      </a:lvl4pPr>
      <a:lvl5pPr marL="1828125" algn="l" defTabSz="914063" rtl="0" eaLnBrk="1" latinLnBrk="0" hangingPunct="1">
        <a:defRPr kumimoji="1" sz="1800" kern="1200">
          <a:solidFill>
            <a:schemeClr val="tx1"/>
          </a:solidFill>
          <a:latin typeface="+mn-lt"/>
          <a:ea typeface="+mn-ea"/>
          <a:cs typeface="+mn-cs"/>
        </a:defRPr>
      </a:lvl5pPr>
      <a:lvl6pPr marL="2285156" algn="l" defTabSz="914063" rtl="0" eaLnBrk="1" latinLnBrk="0" hangingPunct="1">
        <a:defRPr kumimoji="1" sz="1800" kern="1200">
          <a:solidFill>
            <a:schemeClr val="tx1"/>
          </a:solidFill>
          <a:latin typeface="+mn-lt"/>
          <a:ea typeface="+mn-ea"/>
          <a:cs typeface="+mn-cs"/>
        </a:defRPr>
      </a:lvl6pPr>
      <a:lvl7pPr marL="2742186" algn="l" defTabSz="914063" rtl="0" eaLnBrk="1" latinLnBrk="0" hangingPunct="1">
        <a:defRPr kumimoji="1" sz="1800" kern="1200">
          <a:solidFill>
            <a:schemeClr val="tx1"/>
          </a:solidFill>
          <a:latin typeface="+mn-lt"/>
          <a:ea typeface="+mn-ea"/>
          <a:cs typeface="+mn-cs"/>
        </a:defRPr>
      </a:lvl7pPr>
      <a:lvl8pPr marL="3199218" algn="l" defTabSz="914063" rtl="0" eaLnBrk="1" latinLnBrk="0" hangingPunct="1">
        <a:defRPr kumimoji="1" sz="1800" kern="1200">
          <a:solidFill>
            <a:schemeClr val="tx1"/>
          </a:solidFill>
          <a:latin typeface="+mn-lt"/>
          <a:ea typeface="+mn-ea"/>
          <a:cs typeface="+mn-cs"/>
        </a:defRPr>
      </a:lvl8pPr>
      <a:lvl9pPr marL="3656248" algn="l" defTabSz="914063"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mlit.go.jp/toshi/city_plan/toshi_city_plan_tk_000049.html" TargetMode="External"/><Relationship Id="rId2" Type="http://schemas.openxmlformats.org/officeDocument/2006/relationships/hyperlink" Target="http://www.cals-ed.go.jp/cri_point/"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www.mlit.go.jp/sogoseisaku/transport/sosei_transport_tk_000067.html" TargetMode="External"/><Relationship Id="rId2" Type="http://schemas.openxmlformats.org/officeDocument/2006/relationships/hyperlink" Target="https://cio.go.jp/guides#renkeimodel"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s://www.code4japan.org/wp-content/uploads/opendata_spec_support_system.xlsx"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https://cio.go.jp/policy-opendata"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www.kantei.go.jp/jp/singi/it2/densi/kettei/gl2_betten_1.pdf" TargetMode="External"/><Relationship Id="rId2" Type="http://schemas.openxmlformats.org/officeDocument/2006/relationships/hyperlink" Target="http://creativecommons.org/licenses/by/4.0/legalcode.ja" TargetMode="External"/><Relationship Id="rId1" Type="http://schemas.openxmlformats.org/officeDocument/2006/relationships/slideLayout" Target="../slideLayouts/slideLayout3.xml"/><Relationship Id="rId4" Type="http://schemas.openxmlformats.org/officeDocument/2006/relationships/hyperlink" Target="https://cio.go.jp/opendata100"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www.data.go.jp/list-of-database/local-government/"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a:latin typeface="Meiryo UI" panose="020B0604030504040204" pitchFamily="50" charset="-128"/>
                <a:ea typeface="Meiryo UI" panose="020B0604030504040204" pitchFamily="50" charset="-128"/>
                <a:cs typeface="Meiryo UI" panose="020B0604030504040204" pitchFamily="50" charset="-128"/>
              </a:rPr>
              <a:t>推奨データセットについて</a:t>
            </a:r>
          </a:p>
        </p:txBody>
      </p:sp>
      <p:sp>
        <p:nvSpPr>
          <p:cNvPr id="3" name="サブタイトル 2"/>
          <p:cNvSpPr>
            <a:spLocks noGrp="1"/>
          </p:cNvSpPr>
          <p:nvPr>
            <p:ph type="subTitle" idx="1"/>
          </p:nvPr>
        </p:nvSpPr>
        <p:spPr>
          <a:xfrm>
            <a:off x="3791712" y="4469606"/>
            <a:ext cx="5769803" cy="1752600"/>
          </a:xfrm>
        </p:spPr>
        <p:txBody>
          <a:bodyPr anchor="b"/>
          <a:lstStyle/>
          <a:p>
            <a:pPr algn="r"/>
            <a:r>
              <a:rPr lang="ja-JP" altLang="en-US" sz="2200" dirty="0">
                <a:latin typeface="Meiryo UI" panose="020B0604030504040204" pitchFamily="50" charset="-128"/>
                <a:ea typeface="Meiryo UI" panose="020B0604030504040204" pitchFamily="50" charset="-128"/>
                <a:cs typeface="Meiryo UI" panose="020B0604030504040204" pitchFamily="50" charset="-128"/>
              </a:rPr>
              <a:t>令和３年</a:t>
            </a:r>
            <a:r>
              <a:rPr lang="en-US" altLang="ja-JP" sz="22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22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22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2200" dirty="0">
                <a:latin typeface="Meiryo UI" panose="020B0604030504040204" pitchFamily="50" charset="-128"/>
                <a:ea typeface="Meiryo UI" panose="020B0604030504040204" pitchFamily="50" charset="-128"/>
                <a:cs typeface="Meiryo UI" panose="020B0604030504040204" pitchFamily="50" charset="-128"/>
              </a:rPr>
              <a:t>日</a:t>
            </a:r>
            <a:endParaRPr lang="en-US" altLang="ja-JP" sz="2200" dirty="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2200" dirty="0">
                <a:latin typeface="Meiryo UI" panose="020B0604030504040204" pitchFamily="50" charset="-128"/>
                <a:ea typeface="Meiryo UI" panose="020B0604030504040204" pitchFamily="50" charset="-128"/>
                <a:cs typeface="Meiryo UI" panose="020B0604030504040204" pitchFamily="50" charset="-128"/>
              </a:rPr>
              <a:t>内閣官房情報通信技術（</a:t>
            </a:r>
            <a:r>
              <a:rPr lang="en-US" altLang="ja-JP" sz="2200" dirty="0">
                <a:latin typeface="Meiryo UI" panose="020B0604030504040204" pitchFamily="50" charset="-128"/>
                <a:ea typeface="Meiryo UI" panose="020B0604030504040204" pitchFamily="50" charset="-128"/>
                <a:cs typeface="Meiryo UI" panose="020B0604030504040204" pitchFamily="50" charset="-128"/>
              </a:rPr>
              <a:t>IT</a:t>
            </a:r>
            <a:r>
              <a:rPr lang="ja-JP" altLang="en-US" sz="2200" dirty="0">
                <a:latin typeface="Meiryo UI" panose="020B0604030504040204" pitchFamily="50" charset="-128"/>
                <a:ea typeface="Meiryo UI" panose="020B0604030504040204" pitchFamily="50" charset="-128"/>
                <a:cs typeface="Meiryo UI" panose="020B0604030504040204" pitchFamily="50" charset="-128"/>
              </a:rPr>
              <a:t>）総合戦略室</a:t>
            </a:r>
            <a:endParaRPr kumimoji="1" lang="ja-JP" altLang="en-US" sz="2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686181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eiryo UI" panose="020B0604030504040204" pitchFamily="50" charset="-128"/>
                <a:ea typeface="Meiryo UI" panose="020B0604030504040204" pitchFamily="50" charset="-128"/>
                <a:cs typeface="Meiryo UI" panose="020B0604030504040204" pitchFamily="50" charset="-128"/>
              </a:rPr>
              <a:t>推奨データセット一覧（４）</a:t>
            </a:r>
          </a:p>
        </p:txBody>
      </p:sp>
      <p:graphicFrame>
        <p:nvGraphicFramePr>
          <p:cNvPr id="7" name="表 6"/>
          <p:cNvGraphicFramePr>
            <a:graphicFrameLocks noGrp="1"/>
          </p:cNvGraphicFramePr>
          <p:nvPr>
            <p:extLst>
              <p:ext uri="{D42A27DB-BD31-4B8C-83A1-F6EECF244321}">
                <p14:modId xmlns:p14="http://schemas.microsoft.com/office/powerpoint/2010/main" val="3012041446"/>
              </p:ext>
            </p:extLst>
          </p:nvPr>
        </p:nvGraphicFramePr>
        <p:xfrm>
          <a:off x="57600" y="704920"/>
          <a:ext cx="9792000" cy="5865198"/>
        </p:xfrm>
        <a:graphic>
          <a:graphicData uri="http://schemas.openxmlformats.org/drawingml/2006/table">
            <a:tbl>
              <a:tblPr firstRow="1" bandRow="1">
                <a:tableStyleId>{5C22544A-7EE6-4342-B048-85BDC9FD1C3A}</a:tableStyleId>
              </a:tblPr>
              <a:tblGrid>
                <a:gridCol w="324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684000">
                  <a:extLst>
                    <a:ext uri="{9D8B030D-6E8A-4147-A177-3AD203B41FA5}">
                      <a16:colId xmlns:a16="http://schemas.microsoft.com/office/drawing/2014/main" val="20002"/>
                    </a:ext>
                  </a:extLst>
                </a:gridCol>
                <a:gridCol w="288000">
                  <a:extLst>
                    <a:ext uri="{9D8B030D-6E8A-4147-A177-3AD203B41FA5}">
                      <a16:colId xmlns:a16="http://schemas.microsoft.com/office/drawing/2014/main" val="20003"/>
                    </a:ext>
                  </a:extLst>
                </a:gridCol>
                <a:gridCol w="288000">
                  <a:extLst>
                    <a:ext uri="{9D8B030D-6E8A-4147-A177-3AD203B41FA5}">
                      <a16:colId xmlns:a16="http://schemas.microsoft.com/office/drawing/2014/main" val="20004"/>
                    </a:ext>
                  </a:extLst>
                </a:gridCol>
                <a:gridCol w="2808000">
                  <a:extLst>
                    <a:ext uri="{9D8B030D-6E8A-4147-A177-3AD203B41FA5}">
                      <a16:colId xmlns:a16="http://schemas.microsoft.com/office/drawing/2014/main" val="20005"/>
                    </a:ext>
                  </a:extLst>
                </a:gridCol>
                <a:gridCol w="648000">
                  <a:extLst>
                    <a:ext uri="{9D8B030D-6E8A-4147-A177-3AD203B41FA5}">
                      <a16:colId xmlns:a16="http://schemas.microsoft.com/office/drawing/2014/main" val="20006"/>
                    </a:ext>
                  </a:extLst>
                </a:gridCol>
                <a:gridCol w="1800000">
                  <a:extLst>
                    <a:ext uri="{9D8B030D-6E8A-4147-A177-3AD203B41FA5}">
                      <a16:colId xmlns:a16="http://schemas.microsoft.com/office/drawing/2014/main" val="20007"/>
                    </a:ext>
                  </a:extLst>
                </a:gridCol>
                <a:gridCol w="1656000">
                  <a:extLst>
                    <a:ext uri="{9D8B030D-6E8A-4147-A177-3AD203B41FA5}">
                      <a16:colId xmlns:a16="http://schemas.microsoft.com/office/drawing/2014/main" val="20008"/>
                    </a:ext>
                  </a:extLst>
                </a:gridCol>
                <a:gridCol w="720000">
                  <a:extLst>
                    <a:ext uri="{9D8B030D-6E8A-4147-A177-3AD203B41FA5}">
                      <a16:colId xmlns:a16="http://schemas.microsoft.com/office/drawing/2014/main" val="20009"/>
                    </a:ext>
                  </a:extLst>
                </a:gridCol>
              </a:tblGrid>
              <a:tr h="250669">
                <a:tc>
                  <a:txBody>
                    <a:bodyPr/>
                    <a:lstStyle/>
                    <a:p>
                      <a:pPr algn="l" fontAlgn="ctr"/>
                      <a:r>
                        <a:rPr lang="en-US" altLang="ja-JP" sz="1100" b="1" i="0" u="none" strike="noStrike" dirty="0">
                          <a:solidFill>
                            <a:schemeClr val="bg1"/>
                          </a:solidFill>
                          <a:effectLst/>
                          <a:latin typeface="Meiryo UI" panose="020B0604030504040204" pitchFamily="50" charset="-128"/>
                          <a:ea typeface="Meiryo UI" panose="020B0604030504040204" pitchFamily="50" charset="-128"/>
                        </a:rPr>
                        <a:t>#</a:t>
                      </a:r>
                      <a:endParaRPr lang="ja-JP" altLang="en-US" sz="1100" b="1" i="0" u="none" strike="noStrike" dirty="0">
                        <a:solidFill>
                          <a:schemeClr val="bg1"/>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基本編</a:t>
                      </a:r>
                      <a:br>
                        <a:rPr lang="en-US" altLang="ja-JP" sz="1100" b="1" i="0" u="none" strike="noStrike" dirty="0">
                          <a:solidFill>
                            <a:schemeClr val="bg1"/>
                          </a:solidFill>
                          <a:effectLst/>
                          <a:latin typeface="Meiryo UI" panose="020B0604030504040204" pitchFamily="50" charset="-128"/>
                          <a:ea typeface="Meiryo UI" panose="020B0604030504040204" pitchFamily="50" charset="-128"/>
                        </a:rPr>
                      </a:br>
                      <a:r>
                        <a:rPr lang="en-US" altLang="ja-JP" sz="1100" b="1" i="0" u="none" strike="noStrike" dirty="0">
                          <a:solidFill>
                            <a:schemeClr val="bg1"/>
                          </a:solidFill>
                          <a:effectLst/>
                          <a:latin typeface="Meiryo UI" panose="020B0604030504040204" pitchFamily="50" charset="-128"/>
                          <a:ea typeface="Meiryo UI" panose="020B0604030504040204" pitchFamily="50" charset="-128"/>
                        </a:rPr>
                        <a:t>/</a:t>
                      </a: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応用編</a:t>
                      </a:r>
                    </a:p>
                  </a:txBody>
                  <a:tcPr marL="36000" marR="36000" marT="36000" marB="36000" anchor="ctr"/>
                </a:tc>
                <a:tc>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データ名</a:t>
                      </a:r>
                    </a:p>
                  </a:txBody>
                  <a:tcPr marL="36000" marR="36000" marT="36000" marB="36000" anchor="ctr"/>
                </a:tc>
                <a:tc>
                  <a:txBody>
                    <a:bodyPr/>
                    <a:lstStyle/>
                    <a:p>
                      <a:pPr algn="ctr"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対象</a:t>
                      </a:r>
                    </a:p>
                  </a:txBody>
                  <a:tcPr marL="36000" marR="36000" marT="36000" marB="36000" vert="eaVert" anchor="ctr"/>
                </a:tc>
                <a:tc gridSpan="2">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作成にあたり準拠すべきルールやフォーマット等と</a:t>
                      </a:r>
                      <a:endParaRPr lang="en-US" altLang="ja-JP" sz="1100" b="1" i="0" u="none" strike="noStrike" dirty="0">
                        <a:solidFill>
                          <a:schemeClr val="bg1"/>
                        </a:solidFill>
                        <a:effectLst/>
                        <a:latin typeface="Meiryo UI" panose="020B0604030504040204" pitchFamily="50" charset="-128"/>
                        <a:ea typeface="Meiryo UI" panose="020B0604030504040204" pitchFamily="50" charset="-128"/>
                      </a:endParaRPr>
                    </a:p>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その内容</a:t>
                      </a:r>
                    </a:p>
                  </a:txBody>
                  <a:tcPr marL="36000" marR="36000" marT="36000" marB="36000" anchor="ctr"/>
                </a:tc>
                <a:tc hMerge="1">
                  <a:txBody>
                    <a:bodyPr/>
                    <a:lstStyle/>
                    <a:p>
                      <a:pPr algn="l" fontAlgn="ctr"/>
                      <a:endParaRPr lang="ja-JP" altLang="en-US" sz="1100" b="1" i="0" u="none" strike="noStrike" dirty="0">
                        <a:solidFill>
                          <a:srgbClr val="FFFFFF"/>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使用時の注意事項</a:t>
                      </a:r>
                    </a:p>
                  </a:txBody>
                  <a:tcPr marL="36000" marR="36000" marT="36000" marB="36000" anchor="ctr"/>
                </a:tc>
                <a:tc>
                  <a:txBody>
                    <a:bodyPr/>
                    <a:lstStyle/>
                    <a:p>
                      <a:pPr algn="l" fontAlgn="ct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オープンデータとして公開することによる効果</a:t>
                      </a:r>
                    </a:p>
                  </a:txBody>
                  <a:tcPr marL="36000" marR="36000" marT="36000" marB="36000" anchor="ctr"/>
                </a:tc>
                <a:tc>
                  <a:txBody>
                    <a:bodyPr/>
                    <a:lstStyle/>
                    <a:p>
                      <a:pPr algn="l" fontAlgn="ct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利活用の事例等</a:t>
                      </a:r>
                    </a:p>
                  </a:txBody>
                  <a:tcPr marL="36000" marR="36000" marT="36000" marB="36000" anchor="ctr"/>
                </a:tc>
                <a:tc>
                  <a:txBody>
                    <a:bodyPr/>
                    <a:lstStyle/>
                    <a:p>
                      <a:pPr algn="l" fontAlgn="ct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分類（</a:t>
                      </a:r>
                      <a:r>
                        <a:rPr lang="en-US" altLang="ja-JP" sz="1100" b="1" i="0" u="none" strike="noStrike" dirty="0">
                          <a:solidFill>
                            <a:srgbClr val="FFFFFF"/>
                          </a:solidFill>
                          <a:effectLst/>
                          <a:latin typeface="Meiryo UI" panose="020B0604030504040204" pitchFamily="50" charset="-128"/>
                          <a:ea typeface="Meiryo UI" panose="020B0604030504040204" pitchFamily="50" charset="-128"/>
                        </a:rPr>
                        <a:t>※1</a:t>
                      </a: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a:t>
                      </a:r>
                    </a:p>
                  </a:txBody>
                  <a:tcPr marL="36000" marR="36000" marT="36000" marB="36000" anchor="ctr"/>
                </a:tc>
                <a:extLst>
                  <a:ext uri="{0D108BD9-81ED-4DB2-BD59-A6C34878D82A}">
                    <a16:rowId xmlns:a16="http://schemas.microsoft.com/office/drawing/2014/main" val="10000"/>
                  </a:ext>
                </a:extLst>
              </a:tr>
              <a:tr h="1910292">
                <a:tc>
                  <a:txBody>
                    <a:bodyPr/>
                    <a:lstStyle/>
                    <a:p>
                      <a:pPr algn="r" fontAlgn="t"/>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10</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a:txBody>
                    <a:bodyPr/>
                    <a:lstStyle/>
                    <a:p>
                      <a:pPr algn="ctr"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基本編</a:t>
                      </a:r>
                    </a:p>
                  </a:txBody>
                  <a:tcPr marL="36000" marR="36000" marT="36000" marB="36000"/>
                </a:tc>
                <a:tc>
                  <a:txBody>
                    <a:bodyPr/>
                    <a:lstStyle/>
                    <a:p>
                      <a:pPr algn="l" fontAlgn="t"/>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指定緊急避難場所一覧</a:t>
                      </a:r>
                    </a:p>
                  </a:txBody>
                  <a:tcPr marL="36000" marR="36000" marT="36000" marB="36000"/>
                </a:tc>
                <a:tc rowSpan="3">
                  <a:txBody>
                    <a:bodyPr/>
                    <a:lstStyle/>
                    <a:p>
                      <a:pPr algn="ctr"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オープンデータに取り組み始める地方公共団体</a:t>
                      </a:r>
                    </a:p>
                  </a:txBody>
                  <a:tcPr marL="36000" marR="36000" marT="36000" marB="36000" vert="eaVert" anchor="ctr"/>
                </a:tc>
                <a:tc rowSpan="3">
                  <a:txBody>
                    <a:bodyPr/>
                    <a:lstStyle/>
                    <a:p>
                      <a:pPr algn="ctr"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データ項目定義書、フォーマット標準例（記載例とフォーマット）</a:t>
                      </a:r>
                    </a:p>
                  </a:txBody>
                  <a:tcPr marL="36000" marR="36000" marT="36000" marB="36000" vert="eaVert" anchor="ctr"/>
                </a:tc>
                <a:tc>
                  <a:txBody>
                    <a:bodyPr/>
                    <a:lstStyle/>
                    <a:p>
                      <a:pPr algn="l" fontAlgn="t"/>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説明</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市区町村から提供される指定緊急避難場所の一覧</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データの単位</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指定緊急避難場所単位で一意。</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更新頻度の想定</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指定緊急避難場所の新規設置、撤去、場所の変更等があったタイミングでの更新。</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rowSpan="3">
                  <a:txBody>
                    <a:bodyPr/>
                    <a:lstStyle/>
                    <a:p>
                      <a:pPr algn="ctr"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項目定義書の注意事項をご参照ください。</a:t>
                      </a:r>
                    </a:p>
                  </a:txBody>
                  <a:tcPr marL="36000" marR="36000" marT="36000" marB="36000" vert="eaVert" anchor="ctr"/>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本データセットをオープンデータとして公開することにより、災害時における地域住民や旅行者の迅速な避難、関係機関による円滑な支援活動が可能となる。</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全国避難所データベース</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全国の避難所情報を収集したデータベース。地方公共団体に無償公開しており、広域での防災計画立案等に活用されている。</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司法・安全・環境</a:t>
                      </a:r>
                    </a:p>
                  </a:txBody>
                  <a:tcPr marL="36000" marR="36000" marT="36000" marB="36000"/>
                </a:tc>
                <a:extLst>
                  <a:ext uri="{0D108BD9-81ED-4DB2-BD59-A6C34878D82A}">
                    <a16:rowId xmlns:a16="http://schemas.microsoft.com/office/drawing/2014/main" val="10001"/>
                  </a:ext>
                </a:extLst>
              </a:tr>
              <a:tr h="2077429">
                <a:tc>
                  <a:txBody>
                    <a:bodyPr/>
                    <a:lstStyle/>
                    <a:p>
                      <a:pPr algn="r" fontAlgn="t"/>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11</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a:txBody>
                    <a:bodyPr/>
                    <a:lstStyle/>
                    <a:p>
                      <a:pPr algn="ctr"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基本編</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地域・年齢別人口</a:t>
                      </a:r>
                    </a:p>
                  </a:txBody>
                  <a:tcPr marL="36000" marR="36000" marT="36000" marB="36000"/>
                </a:tc>
                <a:tc vMerge="1">
                  <a:txBody>
                    <a:bodyPr/>
                    <a:lstStyle/>
                    <a:p>
                      <a:pPr algn="l" fontAlgn="t"/>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tc>
                <a:tc vMerge="1">
                  <a:txBody>
                    <a:bodyPr/>
                    <a:lstStyle/>
                    <a:p>
                      <a:pPr algn="l" fontAlgn="t"/>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tc>
                <a:tc>
                  <a:txBody>
                    <a:bodyPr/>
                    <a:lstStyle/>
                    <a:p>
                      <a:pPr algn="l" fontAlgn="t"/>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説明</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住民基本台帳に基づく地域・年齢別の人口一覧</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データの単位</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特定時点（</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）の住民基本台帳に基づく地域・年齢別の人口で一意。</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どの時点かは、各地方公共団体にて任意。</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更新頻度の想定</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毎年</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回更新。特定時点のデータが集計され次第速やかに公開。</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vMerge="1">
                  <a:txBody>
                    <a:bodyPr/>
                    <a:lstStyle/>
                    <a:p>
                      <a:pPr algn="l" fontAlgn="t"/>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メッシュの細かい統計データがオープンデータとして公開されている例は少ない。</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本データセットを公開することにより、該当地域にどのような人が何人程度居住しているか明らかとなり、他のデータと組み合わせることで、きめ細やかな政策・戦略立案に資することが期待される。</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地方公共団体向けオープンデータダッシュボード</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該当地域内の人口分布を地図上に表示し、どこにどのような人々がいるかをわかりやすく表示するダッシュボード。</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人口・世帯</a:t>
                      </a:r>
                    </a:p>
                  </a:txBody>
                  <a:tcPr marL="36000" marR="36000" marT="36000" marB="36000"/>
                </a:tc>
                <a:extLst>
                  <a:ext uri="{0D108BD9-81ED-4DB2-BD59-A6C34878D82A}">
                    <a16:rowId xmlns:a16="http://schemas.microsoft.com/office/drawing/2014/main" val="10002"/>
                  </a:ext>
                </a:extLst>
              </a:tr>
              <a:tr h="1470197">
                <a:tc>
                  <a:txBody>
                    <a:bodyPr/>
                    <a:lstStyle/>
                    <a:p>
                      <a:pPr algn="r" fontAlgn="t"/>
                      <a:r>
                        <a:rPr lang="en-US" altLang="zh-TW" sz="1100" b="0" i="0" u="none" strike="noStrike" dirty="0">
                          <a:solidFill>
                            <a:srgbClr val="000000"/>
                          </a:solidFill>
                          <a:effectLst/>
                          <a:latin typeface="Meiryo UI" panose="020B0604030504040204" pitchFamily="50" charset="-128"/>
                          <a:ea typeface="Meiryo UI" panose="020B0604030504040204" pitchFamily="50" charset="-128"/>
                        </a:rPr>
                        <a:t>12</a:t>
                      </a:r>
                      <a:endParaRPr lang="zh-TW"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a:txBody>
                    <a:bodyPr/>
                    <a:lstStyle/>
                    <a:p>
                      <a:pPr algn="ctr"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基本編</a:t>
                      </a:r>
                    </a:p>
                  </a:txBody>
                  <a:tcPr marL="36000" marR="36000" marT="36000" marB="36000"/>
                </a:tc>
                <a:tc>
                  <a:txBody>
                    <a:bodyPr/>
                    <a:lstStyle/>
                    <a:p>
                      <a:pPr algn="l" fontAlgn="t"/>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公共施設一覧</a:t>
                      </a:r>
                    </a:p>
                  </a:txBody>
                  <a:tcPr marL="36000" marR="36000" marT="36000" marB="36000"/>
                </a:tc>
                <a:tc vMerge="1">
                  <a:txBody>
                    <a:bodyPr/>
                    <a:lstStyle/>
                    <a:p>
                      <a:pPr algn="l" fontAlgn="t"/>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vMerge="1">
                  <a:txBody>
                    <a:bodyPr/>
                    <a:lstStyle/>
                    <a:p>
                      <a:pPr algn="l" fontAlgn="t"/>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a:txBody>
                    <a:bodyPr/>
                    <a:lstStyle/>
                    <a:p>
                      <a:pPr algn="l" fontAlgn="t"/>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説明</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公共施設の一覧</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データの単位</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施設単位で一意。</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更新頻度の想定</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新規設置、改築、廃止、その他の事由により、現状から変更を加えるとき。</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vMerge="1">
                  <a:txBody>
                    <a:bodyPr/>
                    <a:lstStyle/>
                    <a:p>
                      <a:pPr algn="l" fontAlgn="t"/>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本データセットをオープンデータとして公開することにより、地域住民が自身のニーズに合致した公共施設やイベント等を検索できるようになり、施設の活用が促進される。</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会津若松市福祉</a:t>
                      </a:r>
                      <a:r>
                        <a:rPr lang="ja-JP" altLang="en-US" sz="1100" b="0" i="0" u="none" strike="noStrike" dirty="0" err="1">
                          <a:solidFill>
                            <a:srgbClr val="000000"/>
                          </a:solidFill>
                          <a:effectLst/>
                          <a:latin typeface="Meiryo UI" panose="020B0604030504040204" pitchFamily="50" charset="-128"/>
                          <a:ea typeface="Meiryo UI" panose="020B0604030504040204" pitchFamily="50" charset="-128"/>
                        </a:rPr>
                        <a:t>まっぷ</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公共施設等の住所や連絡先、トイレの数、ベビーシートの有無などを確認できるサイト</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行財政</a:t>
                      </a:r>
                    </a:p>
                  </a:txBody>
                  <a:tcPr marL="36000" marR="36000" marT="36000" marB="36000"/>
                </a:tc>
                <a:extLst>
                  <a:ext uri="{0D108BD9-81ED-4DB2-BD59-A6C34878D82A}">
                    <a16:rowId xmlns:a16="http://schemas.microsoft.com/office/drawing/2014/main" val="10003"/>
                  </a:ext>
                </a:extLst>
              </a:tr>
            </a:tbl>
          </a:graphicData>
        </a:graphic>
      </p:graphicFrame>
      <p:sp>
        <p:nvSpPr>
          <p:cNvPr id="4" name="スライド番号プレースホルダー 3"/>
          <p:cNvSpPr>
            <a:spLocks noGrp="1"/>
          </p:cNvSpPr>
          <p:nvPr>
            <p:ph type="sldNum" sz="quarter" idx="12"/>
          </p:nvPr>
        </p:nvSpPr>
        <p:spPr/>
        <p:txBody>
          <a:bodyPr/>
          <a:lstStyle/>
          <a:p>
            <a:pPr>
              <a:defRPr/>
            </a:pPr>
            <a:fld id="{067EFC52-C34A-4A1B-879C-F7681BFACCAD}" type="slidenum">
              <a:rPr lang="ja-JP" altLang="en-US" smtClean="0"/>
              <a:pPr>
                <a:defRPr/>
              </a:pPr>
              <a:t>9</a:t>
            </a:fld>
            <a:endParaRPr lang="ja-JP" altLang="en-US" dirty="0"/>
          </a:p>
        </p:txBody>
      </p:sp>
    </p:spTree>
    <p:extLst>
      <p:ext uri="{BB962C8B-B14F-4D97-AF65-F5344CB8AC3E}">
        <p14:creationId xmlns:p14="http://schemas.microsoft.com/office/powerpoint/2010/main" val="1051328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eiryo UI" panose="020B0604030504040204" pitchFamily="50" charset="-128"/>
                <a:ea typeface="Meiryo UI" panose="020B0604030504040204" pitchFamily="50" charset="-128"/>
                <a:cs typeface="Meiryo UI" panose="020B0604030504040204" pitchFamily="50" charset="-128"/>
              </a:rPr>
              <a:t>推奨データセット一覧（５）</a:t>
            </a:r>
          </a:p>
        </p:txBody>
      </p:sp>
      <p:graphicFrame>
        <p:nvGraphicFramePr>
          <p:cNvPr id="7" name="表 6"/>
          <p:cNvGraphicFramePr>
            <a:graphicFrameLocks noGrp="1"/>
          </p:cNvGraphicFramePr>
          <p:nvPr>
            <p:extLst>
              <p:ext uri="{D42A27DB-BD31-4B8C-83A1-F6EECF244321}">
                <p14:modId xmlns:p14="http://schemas.microsoft.com/office/powerpoint/2010/main" val="3162411105"/>
              </p:ext>
            </p:extLst>
          </p:nvPr>
        </p:nvGraphicFramePr>
        <p:xfrm>
          <a:off x="57600" y="704920"/>
          <a:ext cx="9792000" cy="4818132"/>
        </p:xfrm>
        <a:graphic>
          <a:graphicData uri="http://schemas.openxmlformats.org/drawingml/2006/table">
            <a:tbl>
              <a:tblPr firstRow="1" bandRow="1">
                <a:tableStyleId>{5C22544A-7EE6-4342-B048-85BDC9FD1C3A}</a:tableStyleId>
              </a:tblPr>
              <a:tblGrid>
                <a:gridCol w="324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684000">
                  <a:extLst>
                    <a:ext uri="{9D8B030D-6E8A-4147-A177-3AD203B41FA5}">
                      <a16:colId xmlns:a16="http://schemas.microsoft.com/office/drawing/2014/main" val="20002"/>
                    </a:ext>
                  </a:extLst>
                </a:gridCol>
                <a:gridCol w="288000">
                  <a:extLst>
                    <a:ext uri="{9D8B030D-6E8A-4147-A177-3AD203B41FA5}">
                      <a16:colId xmlns:a16="http://schemas.microsoft.com/office/drawing/2014/main" val="20003"/>
                    </a:ext>
                  </a:extLst>
                </a:gridCol>
                <a:gridCol w="288000">
                  <a:extLst>
                    <a:ext uri="{9D8B030D-6E8A-4147-A177-3AD203B41FA5}">
                      <a16:colId xmlns:a16="http://schemas.microsoft.com/office/drawing/2014/main" val="20004"/>
                    </a:ext>
                  </a:extLst>
                </a:gridCol>
                <a:gridCol w="2808000">
                  <a:extLst>
                    <a:ext uri="{9D8B030D-6E8A-4147-A177-3AD203B41FA5}">
                      <a16:colId xmlns:a16="http://schemas.microsoft.com/office/drawing/2014/main" val="20005"/>
                    </a:ext>
                  </a:extLst>
                </a:gridCol>
                <a:gridCol w="648000">
                  <a:extLst>
                    <a:ext uri="{9D8B030D-6E8A-4147-A177-3AD203B41FA5}">
                      <a16:colId xmlns:a16="http://schemas.microsoft.com/office/drawing/2014/main" val="20006"/>
                    </a:ext>
                  </a:extLst>
                </a:gridCol>
                <a:gridCol w="1800000">
                  <a:extLst>
                    <a:ext uri="{9D8B030D-6E8A-4147-A177-3AD203B41FA5}">
                      <a16:colId xmlns:a16="http://schemas.microsoft.com/office/drawing/2014/main" val="20007"/>
                    </a:ext>
                  </a:extLst>
                </a:gridCol>
                <a:gridCol w="1656000">
                  <a:extLst>
                    <a:ext uri="{9D8B030D-6E8A-4147-A177-3AD203B41FA5}">
                      <a16:colId xmlns:a16="http://schemas.microsoft.com/office/drawing/2014/main" val="20008"/>
                    </a:ext>
                  </a:extLst>
                </a:gridCol>
                <a:gridCol w="720000">
                  <a:extLst>
                    <a:ext uri="{9D8B030D-6E8A-4147-A177-3AD203B41FA5}">
                      <a16:colId xmlns:a16="http://schemas.microsoft.com/office/drawing/2014/main" val="20009"/>
                    </a:ext>
                  </a:extLst>
                </a:gridCol>
              </a:tblGrid>
              <a:tr h="396000">
                <a:tc>
                  <a:txBody>
                    <a:bodyPr/>
                    <a:lstStyle/>
                    <a:p>
                      <a:pPr algn="l" fontAlgn="ctr"/>
                      <a:r>
                        <a:rPr lang="en-US" altLang="ja-JP" sz="1100" b="1" i="0" u="none" strike="noStrike" dirty="0">
                          <a:solidFill>
                            <a:schemeClr val="bg1"/>
                          </a:solidFill>
                          <a:effectLst/>
                          <a:latin typeface="Meiryo UI" panose="020B0604030504040204" pitchFamily="50" charset="-128"/>
                          <a:ea typeface="Meiryo UI" panose="020B0604030504040204" pitchFamily="50" charset="-128"/>
                        </a:rPr>
                        <a:t>#</a:t>
                      </a:r>
                      <a:endParaRPr lang="ja-JP" altLang="en-US" sz="1100" b="1" i="0" u="none" strike="noStrike" dirty="0">
                        <a:solidFill>
                          <a:schemeClr val="bg1"/>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基本編</a:t>
                      </a:r>
                      <a:br>
                        <a:rPr lang="en-US" altLang="ja-JP" sz="1100" b="1" i="0" u="none" strike="noStrike" dirty="0">
                          <a:solidFill>
                            <a:schemeClr val="bg1"/>
                          </a:solidFill>
                          <a:effectLst/>
                          <a:latin typeface="Meiryo UI" panose="020B0604030504040204" pitchFamily="50" charset="-128"/>
                          <a:ea typeface="Meiryo UI" panose="020B0604030504040204" pitchFamily="50" charset="-128"/>
                        </a:rPr>
                      </a:br>
                      <a:r>
                        <a:rPr lang="en-US" altLang="ja-JP" sz="1100" b="1" i="0" u="none" strike="noStrike" dirty="0">
                          <a:solidFill>
                            <a:schemeClr val="bg1"/>
                          </a:solidFill>
                          <a:effectLst/>
                          <a:latin typeface="Meiryo UI" panose="020B0604030504040204" pitchFamily="50" charset="-128"/>
                          <a:ea typeface="Meiryo UI" panose="020B0604030504040204" pitchFamily="50" charset="-128"/>
                        </a:rPr>
                        <a:t>/</a:t>
                      </a: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応用編</a:t>
                      </a:r>
                    </a:p>
                  </a:txBody>
                  <a:tcPr marL="36000" marR="36000" marT="36000" marB="36000" anchor="ctr"/>
                </a:tc>
                <a:tc>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データ名</a:t>
                      </a:r>
                    </a:p>
                  </a:txBody>
                  <a:tcPr marL="36000" marR="36000" marT="36000" marB="36000" anchor="ctr"/>
                </a:tc>
                <a:tc>
                  <a:txBody>
                    <a:bodyPr/>
                    <a:lstStyle/>
                    <a:p>
                      <a:pPr algn="ctr"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対象</a:t>
                      </a:r>
                    </a:p>
                  </a:txBody>
                  <a:tcPr marL="36000" marR="36000" marT="36000" marB="36000" vert="eaVert" anchor="ctr"/>
                </a:tc>
                <a:tc gridSpan="2">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作成にあたり準拠すべきルールやフォーマット等と</a:t>
                      </a:r>
                      <a:endParaRPr lang="en-US" altLang="ja-JP" sz="1100" b="1" i="0" u="none" strike="noStrike" dirty="0">
                        <a:solidFill>
                          <a:schemeClr val="bg1"/>
                        </a:solidFill>
                        <a:effectLst/>
                        <a:latin typeface="Meiryo UI" panose="020B0604030504040204" pitchFamily="50" charset="-128"/>
                        <a:ea typeface="Meiryo UI" panose="020B0604030504040204" pitchFamily="50" charset="-128"/>
                      </a:endParaRPr>
                    </a:p>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その内容</a:t>
                      </a:r>
                    </a:p>
                  </a:txBody>
                  <a:tcPr marL="36000" marR="36000" marT="36000" marB="36000" anchor="ctr"/>
                </a:tc>
                <a:tc hMerge="1">
                  <a:txBody>
                    <a:bodyPr/>
                    <a:lstStyle/>
                    <a:p>
                      <a:pPr algn="l" fontAlgn="ctr"/>
                      <a:endParaRPr lang="ja-JP" altLang="en-US" sz="1100" b="1" i="0" u="none" strike="noStrike" dirty="0">
                        <a:solidFill>
                          <a:srgbClr val="FFFFFF"/>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使用時の注意事項</a:t>
                      </a:r>
                    </a:p>
                  </a:txBody>
                  <a:tcPr marL="36000" marR="36000" marT="36000" marB="36000" anchor="ctr"/>
                </a:tc>
                <a:tc>
                  <a:txBody>
                    <a:bodyPr/>
                    <a:lstStyle/>
                    <a:p>
                      <a:pPr algn="l" fontAlgn="ct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オープンデータとして公開することによる効果</a:t>
                      </a:r>
                    </a:p>
                  </a:txBody>
                  <a:tcPr marL="36000" marR="36000" marT="36000" marB="36000" anchor="ctr"/>
                </a:tc>
                <a:tc>
                  <a:txBody>
                    <a:bodyPr/>
                    <a:lstStyle/>
                    <a:p>
                      <a:pPr algn="l" fontAlgn="ct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利活用の事例等</a:t>
                      </a:r>
                    </a:p>
                  </a:txBody>
                  <a:tcPr marL="36000" marR="36000" marT="36000" marB="36000" anchor="ctr"/>
                </a:tc>
                <a:tc>
                  <a:txBody>
                    <a:bodyPr/>
                    <a:lstStyle/>
                    <a:p>
                      <a:pPr algn="l" fontAlgn="ct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分類（</a:t>
                      </a:r>
                      <a:r>
                        <a:rPr lang="en-US" altLang="ja-JP" sz="1100" b="1" i="0" u="none" strike="noStrike" dirty="0">
                          <a:solidFill>
                            <a:srgbClr val="FFFFFF"/>
                          </a:solidFill>
                          <a:effectLst/>
                          <a:latin typeface="Meiryo UI" panose="020B0604030504040204" pitchFamily="50" charset="-128"/>
                          <a:ea typeface="Meiryo UI" panose="020B0604030504040204" pitchFamily="50" charset="-128"/>
                        </a:rPr>
                        <a:t>※1</a:t>
                      </a: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a:t>
                      </a:r>
                    </a:p>
                  </a:txBody>
                  <a:tcPr marL="36000" marR="36000" marT="36000" marB="36000" anchor="ctr"/>
                </a:tc>
                <a:extLst>
                  <a:ext uri="{0D108BD9-81ED-4DB2-BD59-A6C34878D82A}">
                    <a16:rowId xmlns:a16="http://schemas.microsoft.com/office/drawing/2014/main" val="10000"/>
                  </a:ext>
                </a:extLst>
              </a:tr>
              <a:tr h="1787275">
                <a:tc>
                  <a:txBody>
                    <a:bodyPr/>
                    <a:lstStyle/>
                    <a:p>
                      <a:pPr algn="r" fontAlgn="t"/>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13</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a:txBody>
                    <a:bodyPr/>
                    <a:lstStyle/>
                    <a:p>
                      <a:pPr algn="ctr"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基本編</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子育て施設一覧</a:t>
                      </a:r>
                    </a:p>
                  </a:txBody>
                  <a:tcPr marL="36000" marR="36000" marT="36000" marB="36000"/>
                </a:tc>
                <a:tc rowSpan="2">
                  <a:txBody>
                    <a:bodyPr/>
                    <a:lstStyle/>
                    <a:p>
                      <a:pPr algn="ctr"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オープンデータに取り組み始める地方公共団体</a:t>
                      </a:r>
                    </a:p>
                  </a:txBody>
                  <a:tcPr marL="36000" marR="36000" marT="36000" marB="36000" vert="eaVert" anchor="ctr"/>
                </a:tc>
                <a:tc rowSpan="2">
                  <a:txBody>
                    <a:bodyPr/>
                    <a:lstStyle/>
                    <a:p>
                      <a:pPr algn="ctr"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データ項目定義書、フォーマット標準例（記載例とフォーマット）</a:t>
                      </a:r>
                    </a:p>
                  </a:txBody>
                  <a:tcPr marL="36000" marR="36000" marT="36000" marB="36000" vert="eaVert" anchor="ctr"/>
                </a:tc>
                <a:tc>
                  <a:txBody>
                    <a:bodyPr/>
                    <a:lstStyle/>
                    <a:p>
                      <a:pPr algn="l" fontAlgn="t"/>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説明</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幼稚園、保育園、認定こども園、放課後児童クラブ、児童館の一覧</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データの単位</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施設単位で一意。</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更新頻度の想定</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子育て施設の新設、廃止、場所の変更等があったタイミングでの更新。</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rowSpan="2">
                  <a:txBody>
                    <a:bodyPr/>
                    <a:lstStyle/>
                    <a:p>
                      <a:pPr algn="ctr"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項目定義書の注意事項をご参照ください。</a:t>
                      </a:r>
                    </a:p>
                  </a:txBody>
                  <a:tcPr marL="36000" marR="36000" marT="36000" marB="36000" vert="eaVert" anchor="ctr"/>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本データセットをオープンデータとして公開することにより、アプリ等で地図上にマッピングすることが可能となり、より簡単にニーズに対応した子育て施設を探し出せるようになる。</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さっぽろ保育園マップ</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地図上に認可・認可外保育園・幼稚園の場所を表示するアプリ。任意の場所から一定の距離内にある保育園の検索や、個別保育園の詳細情報も参照できる。</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t"/>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843772" rtl="0" eaLnBrk="1" fontAlgn="t"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働くママ応援し隊</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入所状況や施設画像、保育サービスを検索することが可能な</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HP</a:t>
                      </a:r>
                    </a:p>
                    <a:p>
                      <a:pPr algn="l" fontAlgn="t"/>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教育・文化・スポーツ・生活</a:t>
                      </a:r>
                    </a:p>
                  </a:txBody>
                  <a:tcPr marL="36000" marR="36000" marT="36000" marB="36000"/>
                </a:tc>
                <a:extLst>
                  <a:ext uri="{0D108BD9-81ED-4DB2-BD59-A6C34878D82A}">
                    <a16:rowId xmlns:a16="http://schemas.microsoft.com/office/drawing/2014/main" val="10001"/>
                  </a:ext>
                </a:extLst>
              </a:tr>
              <a:tr h="2159532">
                <a:tc>
                  <a:txBody>
                    <a:bodyPr/>
                    <a:lstStyle/>
                    <a:p>
                      <a:pPr algn="r" fontAlgn="t"/>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14</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a:txBody>
                    <a:bodyPr/>
                    <a:lstStyle/>
                    <a:p>
                      <a:pPr algn="ctr"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基本編</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オープンデータ一覧</a:t>
                      </a:r>
                    </a:p>
                  </a:txBody>
                  <a:tcPr marL="36000" marR="36000" marT="36000" marB="36000"/>
                </a:tc>
                <a:tc vMerge="1">
                  <a:txBody>
                    <a:bodyPr/>
                    <a:lstStyle/>
                    <a:p>
                      <a:endParaRPr kumimoji="1" lang="ja-JP" altLang="en-US"/>
                    </a:p>
                  </a:txBody>
                  <a:tcPr/>
                </a:tc>
                <a:tc vMerge="1">
                  <a:txBody>
                    <a:bodyPr/>
                    <a:lstStyle/>
                    <a:p>
                      <a:endParaRPr kumimoji="1" lang="ja-JP" altLang="en-US"/>
                    </a:p>
                  </a:txBody>
                  <a:tcPr/>
                </a:tc>
                <a:tc>
                  <a:txBody>
                    <a:bodyPr/>
                    <a:lstStyle/>
                    <a:p>
                      <a:pPr algn="l" fontAlgn="t"/>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説明</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en-US" altLang="ja-JP" sz="1100" b="1" i="0" u="sng"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オープンデータ化されているデータセットの一覧</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データの単位</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en-US" altLang="ja-JP" sz="1100" b="1" i="0" u="sng"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データセット単位で一意。</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更新頻度の想定</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データセットの追加、更新等があったタイミングでの更新。</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vMerge="1">
                  <a:txBody>
                    <a:bodyPr/>
                    <a:lstStyle/>
                    <a:p>
                      <a:endParaRPr kumimoji="1" lang="ja-JP" altLang="en-US"/>
                    </a:p>
                  </a:txBody>
                  <a:tcPr/>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オープンデータを利用する際、各サイトにどのようなデータが格納されているかを一つ一つ確認しながら把握するのには多くの時間と労力が必要。本データセットを公開することにより、確認の時間と労力を削減でき、オープンデータの利便性向上が期待される。</a:t>
                      </a:r>
                    </a:p>
                  </a:txBody>
                  <a:tcPr marL="36000" marR="36000" marT="36000" marB="36000"/>
                </a:tc>
                <a:tc>
                  <a:txBody>
                    <a:bodyPr/>
                    <a:lstStyle/>
                    <a:p>
                      <a:pPr algn="l" fontAlgn="t"/>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その他</a:t>
                      </a:r>
                    </a:p>
                  </a:txBody>
                  <a:tcPr marL="36000" marR="36000" marT="36000" marB="36000"/>
                </a:tc>
                <a:extLst>
                  <a:ext uri="{0D108BD9-81ED-4DB2-BD59-A6C34878D82A}">
                    <a16:rowId xmlns:a16="http://schemas.microsoft.com/office/drawing/2014/main" val="10003"/>
                  </a:ext>
                </a:extLst>
              </a:tr>
            </a:tbl>
          </a:graphicData>
        </a:graphic>
      </p:graphicFrame>
      <p:sp>
        <p:nvSpPr>
          <p:cNvPr id="4" name="スライド番号プレースホルダー 3"/>
          <p:cNvSpPr>
            <a:spLocks noGrp="1"/>
          </p:cNvSpPr>
          <p:nvPr>
            <p:ph type="sldNum" sz="quarter" idx="12"/>
          </p:nvPr>
        </p:nvSpPr>
        <p:spPr/>
        <p:txBody>
          <a:bodyPr/>
          <a:lstStyle/>
          <a:p>
            <a:pPr>
              <a:defRPr/>
            </a:pPr>
            <a:fld id="{067EFC52-C34A-4A1B-879C-F7681BFACCAD}" type="slidenum">
              <a:rPr lang="ja-JP" altLang="en-US" smtClean="0"/>
              <a:pPr>
                <a:defRPr/>
              </a:pPr>
              <a:t>10</a:t>
            </a:fld>
            <a:endParaRPr lang="ja-JP" altLang="en-US" dirty="0"/>
          </a:p>
        </p:txBody>
      </p:sp>
    </p:spTree>
    <p:extLst>
      <p:ext uri="{BB962C8B-B14F-4D97-AF65-F5344CB8AC3E}">
        <p14:creationId xmlns:p14="http://schemas.microsoft.com/office/powerpoint/2010/main" val="3611067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eiryo UI" panose="020B0604030504040204" pitchFamily="50" charset="-128"/>
                <a:ea typeface="Meiryo UI" panose="020B0604030504040204" pitchFamily="50" charset="-128"/>
                <a:cs typeface="Meiryo UI" panose="020B0604030504040204" pitchFamily="50" charset="-128"/>
              </a:rPr>
              <a:t>推奨データセット一覧（６）</a:t>
            </a:r>
          </a:p>
        </p:txBody>
      </p:sp>
      <p:graphicFrame>
        <p:nvGraphicFramePr>
          <p:cNvPr id="7" name="表 6"/>
          <p:cNvGraphicFramePr>
            <a:graphicFrameLocks noGrp="1"/>
          </p:cNvGraphicFramePr>
          <p:nvPr>
            <p:extLst>
              <p:ext uri="{D42A27DB-BD31-4B8C-83A1-F6EECF244321}">
                <p14:modId xmlns:p14="http://schemas.microsoft.com/office/powerpoint/2010/main" val="534667720"/>
              </p:ext>
            </p:extLst>
          </p:nvPr>
        </p:nvGraphicFramePr>
        <p:xfrm>
          <a:off x="57600" y="611160"/>
          <a:ext cx="9792000" cy="6155400"/>
        </p:xfrm>
        <a:graphic>
          <a:graphicData uri="http://schemas.openxmlformats.org/drawingml/2006/table">
            <a:tbl>
              <a:tblPr firstRow="1" bandRow="1">
                <a:tableStyleId>{5C22544A-7EE6-4342-B048-85BDC9FD1C3A}</a:tableStyleId>
              </a:tblPr>
              <a:tblGrid>
                <a:gridCol w="324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684000">
                  <a:extLst>
                    <a:ext uri="{9D8B030D-6E8A-4147-A177-3AD203B41FA5}">
                      <a16:colId xmlns:a16="http://schemas.microsoft.com/office/drawing/2014/main" val="20002"/>
                    </a:ext>
                  </a:extLst>
                </a:gridCol>
                <a:gridCol w="288000">
                  <a:extLst>
                    <a:ext uri="{9D8B030D-6E8A-4147-A177-3AD203B41FA5}">
                      <a16:colId xmlns:a16="http://schemas.microsoft.com/office/drawing/2014/main" val="20003"/>
                    </a:ext>
                  </a:extLst>
                </a:gridCol>
                <a:gridCol w="288000">
                  <a:extLst>
                    <a:ext uri="{9D8B030D-6E8A-4147-A177-3AD203B41FA5}">
                      <a16:colId xmlns:a16="http://schemas.microsoft.com/office/drawing/2014/main" val="20004"/>
                    </a:ext>
                  </a:extLst>
                </a:gridCol>
                <a:gridCol w="2808000">
                  <a:extLst>
                    <a:ext uri="{9D8B030D-6E8A-4147-A177-3AD203B41FA5}">
                      <a16:colId xmlns:a16="http://schemas.microsoft.com/office/drawing/2014/main" val="20005"/>
                    </a:ext>
                  </a:extLst>
                </a:gridCol>
                <a:gridCol w="648000">
                  <a:extLst>
                    <a:ext uri="{9D8B030D-6E8A-4147-A177-3AD203B41FA5}">
                      <a16:colId xmlns:a16="http://schemas.microsoft.com/office/drawing/2014/main" val="20006"/>
                    </a:ext>
                  </a:extLst>
                </a:gridCol>
                <a:gridCol w="1800000">
                  <a:extLst>
                    <a:ext uri="{9D8B030D-6E8A-4147-A177-3AD203B41FA5}">
                      <a16:colId xmlns:a16="http://schemas.microsoft.com/office/drawing/2014/main" val="20007"/>
                    </a:ext>
                  </a:extLst>
                </a:gridCol>
                <a:gridCol w="1656000">
                  <a:extLst>
                    <a:ext uri="{9D8B030D-6E8A-4147-A177-3AD203B41FA5}">
                      <a16:colId xmlns:a16="http://schemas.microsoft.com/office/drawing/2014/main" val="20008"/>
                    </a:ext>
                  </a:extLst>
                </a:gridCol>
                <a:gridCol w="720000">
                  <a:extLst>
                    <a:ext uri="{9D8B030D-6E8A-4147-A177-3AD203B41FA5}">
                      <a16:colId xmlns:a16="http://schemas.microsoft.com/office/drawing/2014/main" val="20009"/>
                    </a:ext>
                  </a:extLst>
                </a:gridCol>
              </a:tblGrid>
              <a:tr h="350237">
                <a:tc>
                  <a:txBody>
                    <a:bodyPr/>
                    <a:lstStyle/>
                    <a:p>
                      <a:pPr algn="l" fontAlgn="ctr"/>
                      <a:r>
                        <a:rPr lang="en-US" altLang="ja-JP" sz="1100" b="1" i="0" u="none" strike="noStrike" dirty="0">
                          <a:solidFill>
                            <a:schemeClr val="bg1"/>
                          </a:solidFill>
                          <a:effectLst/>
                          <a:latin typeface="Meiryo UI" panose="020B0604030504040204" pitchFamily="50" charset="-128"/>
                          <a:ea typeface="Meiryo UI" panose="020B0604030504040204" pitchFamily="50" charset="-128"/>
                        </a:rPr>
                        <a:t>#</a:t>
                      </a:r>
                      <a:endParaRPr lang="ja-JP" altLang="en-US" sz="1100" b="1" i="0" u="none" strike="noStrike" dirty="0">
                        <a:solidFill>
                          <a:schemeClr val="bg1"/>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基本編</a:t>
                      </a:r>
                      <a:br>
                        <a:rPr lang="en-US" altLang="ja-JP" sz="1100" b="1" i="0" u="none" strike="noStrike" dirty="0">
                          <a:solidFill>
                            <a:schemeClr val="bg1"/>
                          </a:solidFill>
                          <a:effectLst/>
                          <a:latin typeface="Meiryo UI" panose="020B0604030504040204" pitchFamily="50" charset="-128"/>
                          <a:ea typeface="Meiryo UI" panose="020B0604030504040204" pitchFamily="50" charset="-128"/>
                        </a:rPr>
                      </a:br>
                      <a:r>
                        <a:rPr lang="en-US" altLang="ja-JP" sz="1100" b="1" i="0" u="none" strike="noStrike" dirty="0">
                          <a:solidFill>
                            <a:schemeClr val="bg1"/>
                          </a:solidFill>
                          <a:effectLst/>
                          <a:latin typeface="Meiryo UI" panose="020B0604030504040204" pitchFamily="50" charset="-128"/>
                          <a:ea typeface="Meiryo UI" panose="020B0604030504040204" pitchFamily="50" charset="-128"/>
                        </a:rPr>
                        <a:t>/</a:t>
                      </a: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応用編</a:t>
                      </a:r>
                    </a:p>
                  </a:txBody>
                  <a:tcPr marL="36000" marR="36000" marT="36000" marB="36000" anchor="ctr"/>
                </a:tc>
                <a:tc>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データ名</a:t>
                      </a:r>
                    </a:p>
                  </a:txBody>
                  <a:tcPr marL="36000" marR="36000" marT="36000" marB="36000" anchor="ctr"/>
                </a:tc>
                <a:tc>
                  <a:txBody>
                    <a:bodyPr/>
                    <a:lstStyle/>
                    <a:p>
                      <a:pPr algn="ctr"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対象</a:t>
                      </a:r>
                    </a:p>
                  </a:txBody>
                  <a:tcPr marL="36000" marR="36000" marT="36000" marB="36000" vert="eaVert" anchor="ctr"/>
                </a:tc>
                <a:tc gridSpan="2">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作成にあたり準拠すべきルールやフォーマット等と</a:t>
                      </a:r>
                      <a:endParaRPr lang="en-US" altLang="ja-JP" sz="1100" b="1" i="0" u="none" strike="noStrike" dirty="0">
                        <a:solidFill>
                          <a:schemeClr val="bg1"/>
                        </a:solidFill>
                        <a:effectLst/>
                        <a:latin typeface="Meiryo UI" panose="020B0604030504040204" pitchFamily="50" charset="-128"/>
                        <a:ea typeface="Meiryo UI" panose="020B0604030504040204" pitchFamily="50" charset="-128"/>
                      </a:endParaRPr>
                    </a:p>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その内容</a:t>
                      </a:r>
                    </a:p>
                  </a:txBody>
                  <a:tcPr marL="36000" marR="36000" marT="36000" marB="36000" anchor="ctr"/>
                </a:tc>
                <a:tc hMerge="1">
                  <a:txBody>
                    <a:bodyPr/>
                    <a:lstStyle/>
                    <a:p>
                      <a:pPr algn="l" fontAlgn="ctr"/>
                      <a:endParaRPr lang="ja-JP" altLang="en-US" sz="1100" b="1" i="0" u="none" strike="noStrike" dirty="0">
                        <a:solidFill>
                          <a:srgbClr val="FFFFFF"/>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使用時の注意事項</a:t>
                      </a:r>
                    </a:p>
                  </a:txBody>
                  <a:tcPr marL="36000" marR="36000" marT="36000" marB="36000" anchor="ctr"/>
                </a:tc>
                <a:tc>
                  <a:txBody>
                    <a:bodyPr/>
                    <a:lstStyle/>
                    <a:p>
                      <a:pPr algn="l" fontAlgn="ct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オープンデータとして公開することによる効果</a:t>
                      </a:r>
                    </a:p>
                  </a:txBody>
                  <a:tcPr marL="36000" marR="36000" marT="36000" marB="36000" anchor="ctr"/>
                </a:tc>
                <a:tc>
                  <a:txBody>
                    <a:bodyPr/>
                    <a:lstStyle/>
                    <a:p>
                      <a:pPr algn="l" fontAlgn="ct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利活用の事例等</a:t>
                      </a:r>
                    </a:p>
                  </a:txBody>
                  <a:tcPr marL="36000" marR="36000" marT="36000" marB="36000" anchor="ctr"/>
                </a:tc>
                <a:tc>
                  <a:txBody>
                    <a:bodyPr/>
                    <a:lstStyle/>
                    <a:p>
                      <a:pPr algn="l" fontAlgn="ct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分類（</a:t>
                      </a:r>
                      <a:r>
                        <a:rPr lang="en-US" altLang="ja-JP" sz="1100" b="1" i="0" u="none" strike="noStrike" dirty="0">
                          <a:solidFill>
                            <a:srgbClr val="FFFFFF"/>
                          </a:solidFill>
                          <a:effectLst/>
                          <a:latin typeface="Meiryo UI" panose="020B0604030504040204" pitchFamily="50" charset="-128"/>
                          <a:ea typeface="Meiryo UI" panose="020B0604030504040204" pitchFamily="50" charset="-128"/>
                        </a:rPr>
                        <a:t>※1</a:t>
                      </a: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a:t>
                      </a:r>
                    </a:p>
                  </a:txBody>
                  <a:tcPr marL="36000" marR="36000" marT="36000" marB="36000" anchor="ctr"/>
                </a:tc>
                <a:extLst>
                  <a:ext uri="{0D108BD9-81ED-4DB2-BD59-A6C34878D82A}">
                    <a16:rowId xmlns:a16="http://schemas.microsoft.com/office/drawing/2014/main" val="10000"/>
                  </a:ext>
                </a:extLst>
              </a:tr>
              <a:tr h="3340200">
                <a:tc>
                  <a:txBody>
                    <a:bodyPr/>
                    <a:lstStyle/>
                    <a:p>
                      <a:pPr algn="ctr" fontAlgn="t"/>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A-1</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rowSpan="3">
                  <a:txBody>
                    <a:bodyPr/>
                    <a:lstStyle/>
                    <a:p>
                      <a:pPr marL="0" algn="l" defTabSz="843772" rtl="0" eaLnBrk="1" fontAlgn="t" latinLnBrk="0" hangingPunct="1"/>
                      <a:r>
                        <a:rPr kumimoji="1" lang="ja-JP" altLang="en-US" sz="1100" b="0" i="0" u="none" strike="noStrike" kern="1200" dirty="0">
                          <a:solidFill>
                            <a:srgbClr val="000000"/>
                          </a:solidFill>
                          <a:effectLst/>
                          <a:latin typeface="Meiryo UI" panose="020B0604030504040204" pitchFamily="50" charset="-128"/>
                          <a:ea typeface="Meiryo UI" panose="020B0604030504040204" pitchFamily="50" charset="-128"/>
                          <a:cs typeface="+mn-cs"/>
                        </a:rPr>
                        <a:t>応用編</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食品等営業許可・届出一覧</a:t>
                      </a:r>
                    </a:p>
                  </a:txBody>
                  <a:tcPr marL="36000" marR="36000" marT="36000" marB="36000"/>
                </a:tc>
                <a:tc>
                  <a:txBody>
                    <a:bodyPr/>
                    <a:lstStyle/>
                    <a:p>
                      <a:pPr algn="ctr" fontAlgn="t"/>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地域保健法第五条第一項に定める地方公共団体</a:t>
                      </a:r>
                    </a:p>
                  </a:txBody>
                  <a:tcPr marL="36000" marR="36000" marT="36000" marB="36000" vert="eaVert" anchor="ctr"/>
                </a:tc>
                <a:tc rowSpan="3">
                  <a:txBody>
                    <a:bodyPr/>
                    <a:lstStyle/>
                    <a:p>
                      <a:pPr algn="ctr" fontAlgn="t"/>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データ項目定義書、フォーマット標準例（記載例とフォーマット）</a:t>
                      </a:r>
                    </a:p>
                  </a:txBody>
                  <a:tcPr marL="36000" marR="36000" marT="36000" marB="36000" vert="eaVert" anchor="ctr"/>
                </a:tc>
                <a:tc>
                  <a:txBody>
                    <a:bodyPr/>
                    <a:lstStyle/>
                    <a:p>
                      <a:pPr marL="0" marR="0" lvl="0" indent="0" algn="l" defTabSz="843772" rtl="0" eaLnBrk="1" fontAlgn="t" latinLnBrk="0" hangingPunct="1">
                        <a:lnSpc>
                          <a:spcPct val="100000"/>
                        </a:lnSpc>
                        <a:spcBef>
                          <a:spcPts val="0"/>
                        </a:spcBef>
                        <a:spcAft>
                          <a:spcPts val="0"/>
                        </a:spcAft>
                        <a:buClrTx/>
                        <a:buSzTx/>
                        <a:buFontTx/>
                        <a:buNone/>
                        <a:tabLst/>
                        <a:defRPr/>
                      </a:pPr>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r>
                        <a:rPr lang="ja-JP" altLang="en-US" sz="1100" b="1" i="0" u="sng" strike="noStrike" dirty="0">
                          <a:solidFill>
                            <a:schemeClr val="tx1"/>
                          </a:solidFill>
                          <a:effectLst/>
                          <a:latin typeface="Meiryo UI" panose="020B0604030504040204" pitchFamily="50" charset="-128"/>
                          <a:ea typeface="Meiryo UI" panose="020B0604030504040204" pitchFamily="50" charset="-128"/>
                        </a:rPr>
                        <a:t>説明</a:t>
                      </a:r>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br>
                        <a:rPr lang="ja-JP" altLang="en-US" sz="11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食品等営業許可・届出についての一覧</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marL="0" marR="0" lvl="0" indent="0" algn="l" defTabSz="843772" rtl="0" eaLnBrk="1" fontAlgn="t" latinLnBrk="0" hangingPunct="1">
                        <a:lnSpc>
                          <a:spcPct val="100000"/>
                        </a:lnSpc>
                        <a:spcBef>
                          <a:spcPts val="0"/>
                        </a:spcBef>
                        <a:spcAft>
                          <a:spcPts val="300"/>
                        </a:spcAft>
                        <a:buClrTx/>
                        <a:buSzTx/>
                        <a:buFontTx/>
                        <a:buNone/>
                        <a:tabLst/>
                        <a:defRPr/>
                      </a:pP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公開方法として、以下の２つの方法が有る。フォーマットは同じものを使用。</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p>
                    <a:p>
                      <a:pPr marL="0" marR="0" lvl="0" indent="0" algn="l" defTabSz="843772" rtl="0" eaLnBrk="1" fontAlgn="t" latinLnBrk="0" hangingPunct="1">
                        <a:lnSpc>
                          <a:spcPct val="100000"/>
                        </a:lnSpc>
                        <a:spcBef>
                          <a:spcPts val="0"/>
                        </a:spcBef>
                        <a:spcAft>
                          <a:spcPts val="0"/>
                        </a:spcAft>
                        <a:buClrTx/>
                        <a:buSzTx/>
                        <a:buFontTx/>
                        <a:buNone/>
                        <a:tabLst/>
                        <a:defRPr/>
                      </a:pPr>
                      <a:r>
                        <a:rPr lang="ja-JP" altLang="en-US" sz="1100" b="1" i="0" u="none" strike="noStrike" dirty="0">
                          <a:solidFill>
                            <a:schemeClr val="tx1"/>
                          </a:solidFill>
                          <a:effectLst/>
                          <a:latin typeface="Meiryo UI" panose="020B0604030504040204" pitchFamily="50" charset="-128"/>
                          <a:ea typeface="Meiryo UI" panose="020B0604030504040204" pitchFamily="50" charset="-128"/>
                        </a:rPr>
                        <a:t>①全許可・届出一覧</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endParaRPr>
                    </a:p>
                    <a:p>
                      <a:pPr algn="l" fontAlgn="t"/>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ある時点におけるすべての許可・届出情報を公開する一覧で、基本的にはこちらの一覧の公開を推奨。</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algn="l" fontAlgn="t"/>
                      <a:r>
                        <a:rPr lang="ja-JP" altLang="en-US" sz="1100" b="1" i="0" u="none" strike="noStrike" dirty="0">
                          <a:solidFill>
                            <a:schemeClr val="tx1"/>
                          </a:solidFill>
                          <a:effectLst/>
                          <a:latin typeface="Meiryo UI" panose="020B0604030504040204" pitchFamily="50" charset="-128"/>
                          <a:ea typeface="Meiryo UI" panose="020B0604030504040204" pitchFamily="50" charset="-128"/>
                        </a:rPr>
                        <a:t>②新規許可・届出一覧</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endParaRPr>
                    </a:p>
                    <a:p>
                      <a:pPr algn="l" fontAlgn="t">
                        <a:spcAft>
                          <a:spcPts val="600"/>
                        </a:spcAft>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一定期間において受領した許可・届出情報を公開する一覧で、全許可・届出一覧の公開が困難である場合、こちらの一覧を公開。</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algn="l" fontAlgn="t"/>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r>
                        <a:rPr lang="ja-JP" altLang="en-US" sz="1100" b="1" i="0" u="sng" strike="noStrike" dirty="0">
                          <a:solidFill>
                            <a:schemeClr val="tx1"/>
                          </a:solidFill>
                          <a:effectLst/>
                          <a:latin typeface="Meiryo UI" panose="020B0604030504040204" pitchFamily="50" charset="-128"/>
                          <a:ea typeface="Meiryo UI" panose="020B0604030504040204" pitchFamily="50" charset="-128"/>
                        </a:rPr>
                        <a:t>データの単位</a:t>
                      </a:r>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br>
                        <a:rPr lang="ja-JP" altLang="en-US" sz="11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100" b="1" i="0" u="none" strike="noStrike" dirty="0">
                          <a:solidFill>
                            <a:schemeClr val="tx1"/>
                          </a:solidFill>
                          <a:effectLst/>
                          <a:latin typeface="Meiryo UI" panose="020B0604030504040204" pitchFamily="50" charset="-128"/>
                          <a:ea typeface="Meiryo UI" panose="020B0604030504040204" pitchFamily="50" charset="-128"/>
                        </a:rPr>
                        <a:t>①全許可・届出一覧</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endParaRPr>
                    </a:p>
                    <a:p>
                      <a:pPr algn="l" fontAlgn="t"/>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施設単位で一意。</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algn="l" fontAlgn="t"/>
                      <a:r>
                        <a:rPr lang="ja-JP" altLang="en-US" sz="1100" b="1" i="0" u="none" strike="noStrike" dirty="0">
                          <a:solidFill>
                            <a:schemeClr val="tx1"/>
                          </a:solidFill>
                          <a:effectLst/>
                          <a:latin typeface="Meiryo UI" panose="020B0604030504040204" pitchFamily="50" charset="-128"/>
                          <a:ea typeface="Meiryo UI" panose="020B0604030504040204" pitchFamily="50" charset="-128"/>
                        </a:rPr>
                        <a:t>②新規許可・届出一覧</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endParaRPr>
                    </a:p>
                    <a:p>
                      <a:pPr algn="l" fontAlgn="t">
                        <a:spcAft>
                          <a:spcPts val="600"/>
                        </a:spcAft>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申請単位で一意。</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algn="l" fontAlgn="t">
                        <a:spcAft>
                          <a:spcPts val="600"/>
                        </a:spcAft>
                      </a:pPr>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r>
                        <a:rPr lang="ja-JP" altLang="en-US" sz="1100" b="1" i="0" u="sng" strike="noStrike" dirty="0">
                          <a:solidFill>
                            <a:schemeClr val="tx1"/>
                          </a:solidFill>
                          <a:effectLst/>
                          <a:latin typeface="Meiryo UI" panose="020B0604030504040204" pitchFamily="50" charset="-128"/>
                          <a:ea typeface="Meiryo UI" panose="020B0604030504040204" pitchFamily="50" charset="-128"/>
                        </a:rPr>
                        <a:t>更新頻度の想定</a:t>
                      </a:r>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br>
                        <a:rPr lang="ja-JP" altLang="en-US" sz="11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毎月</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回更新。</a:t>
                      </a:r>
                    </a:p>
                  </a:txBody>
                  <a:tcPr marL="36000" marR="36000" marT="36000" marB="36000"/>
                </a:tc>
                <a:tc rowSpan="3">
                  <a:txBody>
                    <a:bodyPr/>
                    <a:lstStyle/>
                    <a:p>
                      <a:pPr algn="ctr" fontAlgn="t"/>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項目定義書の注意事項をご参照ください。</a:t>
                      </a:r>
                    </a:p>
                  </a:txBody>
                  <a:tcPr marL="36000" marR="36000" marT="36000" marB="36000" vert="eaVert" anchor="ctr"/>
                </a:tc>
                <a:tc>
                  <a:txBody>
                    <a:bodyPr/>
                    <a:lstStyle/>
                    <a:p>
                      <a:pPr algn="l" fontAlgn="t"/>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本データセットをオープンデータとして公開することにより、以下に繋がることが期待される。</a:t>
                      </a:r>
                    </a:p>
                    <a:p>
                      <a:pPr marL="108000" indent="-108000" algn="l" fontAlgn="t">
                        <a:buFont typeface="Arial" panose="020B0604020202020204" pitchFamily="34" charset="0"/>
                        <a:buChar cha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既存の飲食店等の検索サービス事業者での活用が可能となり、飲食店等の正確かつタイムリーな検索が実現され、外食情報提供希望者の利便性向上及び新規飲食店開業者への</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PR</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支援に繋がる</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marL="108000" indent="-108000" algn="l" fontAlgn="t">
                        <a:buFont typeface="Arial" panose="020B0604020202020204" pitchFamily="34" charset="0"/>
                        <a:buChar cha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飲食関連情報サービスに新規参入する事業者が飲食店等のデータを整備するコストが低廉になり、新規参入促進による飲食業界活性化に繋がる</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marL="108000" indent="-108000" algn="l" fontAlgn="t">
                        <a:buFont typeface="Arial" panose="020B0604020202020204" pitchFamily="34" charset="0"/>
                        <a:buChar cha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比較的情報公開請求が多い分野の為、オープンデータ公開により、情報公開請求件数が減り、地方公共団体の業務負荷の軽減に繋がる</a:t>
                      </a:r>
                    </a:p>
                  </a:txBody>
                  <a:tcPr marL="36000" marR="36000" marT="36000" marB="36000"/>
                </a:tc>
                <a:tc>
                  <a:txBody>
                    <a:bodyPr/>
                    <a:lstStyle/>
                    <a:p>
                      <a:pPr algn="l" fontAlgn="t"/>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現状は公開している地方公共団体が限られており、また地方公共団体ごとにデータフォーマットが統一されていないことから、利活用には至っていないが、利活用を希望する事業者は存在。</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algn="l" fontAlgn="t"/>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（「推奨データセットの活用が見込まれるアプリ例」を参照。）</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tc>
                <a:tc>
                  <a:txBody>
                    <a:bodyPr/>
                    <a:lstStyle/>
                    <a:p>
                      <a:pPr algn="l" fontAlgn="t"/>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商業・サービス業</a:t>
                      </a:r>
                    </a:p>
                  </a:txBody>
                  <a:tcPr marL="36000" marR="36000" marT="36000" marB="36000"/>
                </a:tc>
                <a:extLst>
                  <a:ext uri="{0D108BD9-81ED-4DB2-BD59-A6C34878D82A}">
                    <a16:rowId xmlns:a16="http://schemas.microsoft.com/office/drawing/2014/main" val="10001"/>
                  </a:ext>
                </a:extLst>
              </a:tr>
              <a:tr h="861280">
                <a:tc>
                  <a:txBody>
                    <a:bodyPr/>
                    <a:lstStyle/>
                    <a:p>
                      <a:pPr algn="ctr" fontAlgn="t"/>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A-2</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vMerge="1">
                  <a:txBody>
                    <a:bodyPr/>
                    <a:lstStyle/>
                    <a:p>
                      <a:endParaRPr kumimoji="1" lang="ja-JP" altLang="en-US"/>
                    </a:p>
                  </a:txBody>
                  <a:tcPr/>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学校給食献立情報</a:t>
                      </a:r>
                    </a:p>
                  </a:txBody>
                  <a:tcPr marL="36000" marR="36000" marT="36000" marB="36000"/>
                </a:tc>
                <a:tc rowSpan="2">
                  <a:txBody>
                    <a:bodyPr/>
                    <a:lstStyle/>
                    <a:p>
                      <a:pPr algn="ctr" fontAlgn="t"/>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地方公共団体</a:t>
                      </a:r>
                    </a:p>
                  </a:txBody>
                  <a:tcPr marL="36000" marR="36000" marT="36000" marB="36000" vert="eaVert" anchor="ctr"/>
                </a:tc>
                <a:tc vMerge="1">
                  <a:txBody>
                    <a:bodyPr/>
                    <a:lstStyle/>
                    <a:p>
                      <a:endParaRPr kumimoji="1" lang="ja-JP" altLang="en-US"/>
                    </a:p>
                  </a:txBody>
                  <a:tcPr/>
                </a:tc>
                <a:tc>
                  <a:txBody>
                    <a:bodyPr/>
                    <a:lstStyle/>
                    <a:p>
                      <a:pPr algn="l" fontAlgn="t"/>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r>
                        <a:rPr lang="ja-JP" altLang="en-US" sz="1100" b="1" i="0" u="sng" strike="noStrike" dirty="0">
                          <a:solidFill>
                            <a:schemeClr val="tx1"/>
                          </a:solidFill>
                          <a:effectLst/>
                          <a:latin typeface="Meiryo UI" panose="020B0604030504040204" pitchFamily="50" charset="-128"/>
                          <a:ea typeface="Meiryo UI" panose="020B0604030504040204" pitchFamily="50" charset="-128"/>
                        </a:rPr>
                        <a:t>説明</a:t>
                      </a:r>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p>
                    <a:p>
                      <a:pPr algn="l" fontAlgn="t"/>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学校給食の献立情報の一覧</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algn="l" fontAlgn="t"/>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r>
                        <a:rPr lang="ja-JP" altLang="en-US" sz="1100" b="1" i="0" u="sng" strike="noStrike" dirty="0">
                          <a:solidFill>
                            <a:schemeClr val="tx1"/>
                          </a:solidFill>
                          <a:effectLst/>
                          <a:latin typeface="Meiryo UI" panose="020B0604030504040204" pitchFamily="50" charset="-128"/>
                          <a:ea typeface="Meiryo UI" panose="020B0604030504040204" pitchFamily="50" charset="-128"/>
                        </a:rPr>
                        <a:t>データの単位</a:t>
                      </a:r>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br>
                        <a:rPr lang="ja-JP" altLang="en-US" sz="11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献立単位で一意。</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algn="l" fontAlgn="t"/>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r>
                        <a:rPr lang="ja-JP" altLang="en-US" sz="1100" b="1" i="0" u="sng" strike="noStrike" dirty="0">
                          <a:solidFill>
                            <a:schemeClr val="tx1"/>
                          </a:solidFill>
                          <a:effectLst/>
                          <a:latin typeface="Meiryo UI" panose="020B0604030504040204" pitchFamily="50" charset="-128"/>
                          <a:ea typeface="Meiryo UI" panose="020B0604030504040204" pitchFamily="50" charset="-128"/>
                        </a:rPr>
                        <a:t>更新頻度の想定</a:t>
                      </a:r>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br>
                        <a:rPr lang="ja-JP" altLang="en-US" sz="11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毎月</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回更新。</a:t>
                      </a:r>
                    </a:p>
                  </a:txBody>
                  <a:tcPr marL="36000" marR="36000" marT="36000" marB="36000"/>
                </a:tc>
                <a:tc vMerge="1">
                  <a:txBody>
                    <a:bodyPr/>
                    <a:lstStyle/>
                    <a:p>
                      <a:endParaRPr kumimoji="1" lang="ja-JP" altLang="en-US"/>
                    </a:p>
                  </a:txBody>
                  <a:tcPr/>
                </a:tc>
                <a:tc>
                  <a:txBody>
                    <a:bodyPr/>
                    <a:lstStyle/>
                    <a:p>
                      <a:r>
                        <a:rPr kumimoji="1" lang="ja-JP" altLang="en-US" sz="1100" b="0" i="0" u="none" strike="noStrike" kern="1200" dirty="0">
                          <a:solidFill>
                            <a:schemeClr val="tx1"/>
                          </a:solidFill>
                          <a:effectLst/>
                          <a:latin typeface="Meiryo UI" panose="020B0604030504040204" pitchFamily="50" charset="-128"/>
                          <a:ea typeface="Meiryo UI" panose="020B0604030504040204" pitchFamily="50" charset="-128"/>
                          <a:cs typeface="+mn-cs"/>
                        </a:rPr>
                        <a:t>本データセットをオープンデータとして公開することにより、子育て向け事業者の学校献立情報サイトに活用され、献立のカロリーや、アレルゲンなどを手軽に確認できるようになる。</a:t>
                      </a:r>
                    </a:p>
                  </a:txBody>
                  <a:tcPr marL="36000" marR="36000" marT="36000" marB="36000"/>
                </a:tc>
                <a:tc>
                  <a:txBody>
                    <a:bodyPr/>
                    <a:lstStyle/>
                    <a:p>
                      <a:pPr marL="0" marR="0" lvl="0" indent="0" algn="l" defTabSz="843772" rtl="0" eaLnBrk="1" fontAlgn="auto"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あんしん給食管理</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marL="0" marR="0" lvl="0" indent="0" algn="l" defTabSz="843772" rtl="0" eaLnBrk="1" fontAlgn="auto" latinLnBrk="0" hangingPunct="1">
                        <a:lnSpc>
                          <a:spcPct val="100000"/>
                        </a:lnSpc>
                        <a:spcBef>
                          <a:spcPts val="0"/>
                        </a:spcBef>
                        <a:spcAft>
                          <a:spcPts val="0"/>
                        </a:spcAft>
                        <a:buClrTx/>
                        <a:buSzTx/>
                        <a:buFontTx/>
                        <a:buNone/>
                        <a:tabLst/>
                        <a:defRPr/>
                      </a:pP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給食に含まれているアレルギー品目・献立情報を</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LINE</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で知らせてくれるサービスです。</a:t>
                      </a:r>
                    </a:p>
                    <a:p>
                      <a:pPr marL="0" marR="0" lvl="0" indent="0" algn="l" defTabSz="843772" rtl="0" eaLnBrk="1" fontAlgn="auto"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日付検索から 、給食の献立を確認することも可能。</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tc>
                <a:tc>
                  <a:txBody>
                    <a:bodyPr/>
                    <a:lstStyle/>
                    <a:p>
                      <a:pPr marL="0" marR="0" lvl="0" indent="0" algn="l" defTabSz="843772" rtl="0" eaLnBrk="1" fontAlgn="t" latinLnBrk="0" hangingPunct="1">
                        <a:lnSpc>
                          <a:spcPct val="100000"/>
                        </a:lnSpc>
                        <a:spcBef>
                          <a:spcPts val="0"/>
                        </a:spcBef>
                        <a:spcAft>
                          <a:spcPts val="0"/>
                        </a:spcAft>
                        <a:buClrTx/>
                        <a:buSzTx/>
                        <a:buFontTx/>
                        <a:buNone/>
                        <a:tabLst/>
                        <a:defRPr/>
                      </a:pPr>
                      <a:r>
                        <a:rPr kumimoji="1" lang="ja-JP" altLang="en-US" sz="1100" b="0" i="0" u="none" strike="noStrike" kern="1200" dirty="0">
                          <a:solidFill>
                            <a:schemeClr val="tx1"/>
                          </a:solidFill>
                          <a:effectLst/>
                          <a:latin typeface="Meiryo UI" panose="020B0604030504040204" pitchFamily="50" charset="-128"/>
                          <a:ea typeface="Meiryo UI" panose="020B0604030504040204" pitchFamily="50" charset="-128"/>
                          <a:cs typeface="+mn-cs"/>
                        </a:rPr>
                        <a:t>商業・サービス業</a:t>
                      </a:r>
                    </a:p>
                  </a:txBody>
                  <a:tcPr marL="36000" marR="36000" marT="36000" marB="36000"/>
                </a:tc>
                <a:extLst>
                  <a:ext uri="{0D108BD9-81ED-4DB2-BD59-A6C34878D82A}">
                    <a16:rowId xmlns:a16="http://schemas.microsoft.com/office/drawing/2014/main" val="1014593892"/>
                  </a:ext>
                </a:extLst>
              </a:tr>
              <a:tr h="984080">
                <a:tc>
                  <a:txBody>
                    <a:bodyPr/>
                    <a:lstStyle/>
                    <a:p>
                      <a:r>
                        <a:rPr kumimoji="1" lang="en-US" altLang="ja-JP" sz="1100" b="0" i="0" u="none" strike="noStrike" kern="1200" dirty="0">
                          <a:solidFill>
                            <a:srgbClr val="000000"/>
                          </a:solidFill>
                          <a:effectLst/>
                          <a:latin typeface="Meiryo UI" panose="020B0604030504040204" pitchFamily="50" charset="-128"/>
                          <a:ea typeface="Meiryo UI" panose="020B0604030504040204" pitchFamily="50" charset="-128"/>
                          <a:cs typeface="+mn-cs"/>
                        </a:rPr>
                        <a:t>A-3</a:t>
                      </a:r>
                      <a:endParaRPr kumimoji="1" lang="ja-JP" altLang="en-US" sz="11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36000" marR="36000" marT="36000" marB="36000"/>
                </a:tc>
                <a:tc vMerge="1">
                  <a:txBody>
                    <a:bodyPr/>
                    <a:lstStyle/>
                    <a:p>
                      <a:endParaRPr kumimoji="1" lang="ja-JP" altLang="en-US" dirty="0"/>
                    </a:p>
                  </a:txBody>
                  <a:tcPr marL="36000" marR="36000" marT="36000" marB="36000"/>
                </a:tc>
                <a:tc>
                  <a:txBody>
                    <a:bodyPr/>
                    <a:lstStyle/>
                    <a:p>
                      <a:pPr marL="0" algn="l" defTabSz="843772" rtl="0" eaLnBrk="1" fontAlgn="t" latinLnBrk="0" hangingPunct="1"/>
                      <a:r>
                        <a:rPr kumimoji="1" lang="zh-CN" altLang="en-US" sz="1100" b="0" i="0" u="none" strike="noStrike" kern="1200" dirty="0">
                          <a:solidFill>
                            <a:srgbClr val="000000"/>
                          </a:solidFill>
                          <a:effectLst/>
                          <a:latin typeface="Meiryo UI" panose="020B0604030504040204" pitchFamily="50" charset="-128"/>
                          <a:ea typeface="Meiryo UI" panose="020B0604030504040204" pitchFamily="50" charset="-128"/>
                          <a:cs typeface="+mn-cs"/>
                        </a:rPr>
                        <a:t>小中学校通学区域情報</a:t>
                      </a:r>
                      <a:endParaRPr kumimoji="1" lang="ja-JP" altLang="en-US" sz="11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36000" marR="36000" marT="36000" marB="36000"/>
                </a:tc>
                <a:tc vMerge="1">
                  <a:txBody>
                    <a:bodyPr/>
                    <a:lstStyle/>
                    <a:p>
                      <a:endParaRPr kumimoji="1" lang="ja-JP" altLang="en-US"/>
                    </a:p>
                  </a:txBody>
                  <a:tcPr marL="36000" marR="36000" marT="36000" marB="36000" vert="eaVert" anchor="ctr"/>
                </a:tc>
                <a:tc vMerge="1">
                  <a:txBody>
                    <a:bodyPr/>
                    <a:lstStyle/>
                    <a:p>
                      <a:endParaRPr kumimoji="1" lang="ja-JP" altLang="en-US"/>
                    </a:p>
                  </a:txBody>
                  <a:tcPr/>
                </a:tc>
                <a:tc>
                  <a:txBody>
                    <a:bodyPr/>
                    <a:lstStyle/>
                    <a:p>
                      <a:pPr algn="l" fontAlgn="t"/>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r>
                        <a:rPr lang="ja-JP" altLang="en-US" sz="1100" b="1" i="0" u="sng" strike="noStrike" dirty="0">
                          <a:solidFill>
                            <a:schemeClr val="tx1"/>
                          </a:solidFill>
                          <a:effectLst/>
                          <a:latin typeface="Meiryo UI" panose="020B0604030504040204" pitchFamily="50" charset="-128"/>
                          <a:ea typeface="Meiryo UI" panose="020B0604030504040204" pitchFamily="50" charset="-128"/>
                        </a:rPr>
                        <a:t>説明</a:t>
                      </a:r>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p>
                    <a:p>
                      <a:pPr algn="l" fontAlgn="t"/>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小中学校の通学区域（学区）の一覧</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algn="l" fontAlgn="t"/>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r>
                        <a:rPr lang="ja-JP" altLang="en-US" sz="1100" b="1" i="0" u="sng" strike="noStrike" dirty="0">
                          <a:solidFill>
                            <a:schemeClr val="tx1"/>
                          </a:solidFill>
                          <a:effectLst/>
                          <a:latin typeface="Meiryo UI" panose="020B0604030504040204" pitchFamily="50" charset="-128"/>
                          <a:ea typeface="Meiryo UI" panose="020B0604030504040204" pitchFamily="50" charset="-128"/>
                        </a:rPr>
                        <a:t>データの単位</a:t>
                      </a:r>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br>
                        <a:rPr lang="ja-JP" altLang="en-US" sz="11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学校単位で一意。</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algn="l" fontAlgn="t"/>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r>
                        <a:rPr lang="ja-JP" altLang="en-US" sz="1100" b="1" i="0" u="sng" strike="noStrike" dirty="0">
                          <a:solidFill>
                            <a:schemeClr val="tx1"/>
                          </a:solidFill>
                          <a:effectLst/>
                          <a:latin typeface="Meiryo UI" panose="020B0604030504040204" pitchFamily="50" charset="-128"/>
                          <a:ea typeface="Meiryo UI" panose="020B0604030504040204" pitchFamily="50" charset="-128"/>
                        </a:rPr>
                        <a:t>更新頻度の想定</a:t>
                      </a:r>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br>
                        <a:rPr lang="ja-JP" altLang="en-US" sz="11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年</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回更新。</a:t>
                      </a:r>
                    </a:p>
                  </a:txBody>
                  <a:tcPr marL="36000" marR="36000" marT="36000" marB="36000"/>
                </a:tc>
                <a:tc vMerge="1">
                  <a:txBody>
                    <a:bodyPr/>
                    <a:lstStyle/>
                    <a:p>
                      <a:endParaRPr kumimoji="1" lang="ja-JP" altLang="en-US"/>
                    </a:p>
                  </a:txBody>
                  <a:tcPr/>
                </a:tc>
                <a:tc>
                  <a:txBody>
                    <a:bodyPr/>
                    <a:lstStyle/>
                    <a:p>
                      <a:r>
                        <a:rPr kumimoji="1" lang="ja-JP" altLang="en-US" sz="1100" b="0" i="0" u="none" strike="noStrike" kern="1200" dirty="0">
                          <a:solidFill>
                            <a:schemeClr val="tx1"/>
                          </a:solidFill>
                          <a:effectLst/>
                          <a:latin typeface="Meiryo UI" panose="020B0604030504040204" pitchFamily="50" charset="-128"/>
                          <a:ea typeface="Meiryo UI" panose="020B0604030504040204" pitchFamily="50" charset="-128"/>
                          <a:cs typeface="+mn-cs"/>
                        </a:rPr>
                        <a:t>本データセットをオープンデータとして公開することにより、子育て向け事業者の学校情報サイトに活用</a:t>
                      </a:r>
                      <a:r>
                        <a:rPr kumimoji="1" lang="ja-JP" altLang="en-US" sz="1100" b="0" i="0" u="none" strike="noStrike" kern="1200">
                          <a:solidFill>
                            <a:schemeClr val="tx1"/>
                          </a:solidFill>
                          <a:effectLst/>
                          <a:latin typeface="Meiryo UI" panose="020B0604030504040204" pitchFamily="50" charset="-128"/>
                          <a:ea typeface="Meiryo UI" panose="020B0604030504040204" pitchFamily="50" charset="-128"/>
                          <a:cs typeface="+mn-cs"/>
                        </a:rPr>
                        <a:t>され、通学区の確認が容易になり、住民サービスの向上につながる。</a:t>
                      </a:r>
                      <a:endParaRPr kumimoji="1" lang="ja-JP" altLang="en-US" sz="1100" b="0" i="0" u="none" strike="noStrike" kern="1200" dirty="0">
                        <a:solidFill>
                          <a:schemeClr val="tx1"/>
                        </a:solidFill>
                        <a:effectLst/>
                        <a:latin typeface="Meiryo UI" panose="020B0604030504040204" pitchFamily="50" charset="-128"/>
                        <a:ea typeface="Meiryo UI" panose="020B0604030504040204" pitchFamily="50" charset="-128"/>
                        <a:cs typeface="+mn-cs"/>
                      </a:endParaRPr>
                    </a:p>
                  </a:txBody>
                  <a:tcPr marL="36000" marR="36000" marT="36000" marB="36000"/>
                </a:tc>
                <a:tc>
                  <a:txBody>
                    <a:bodyPr/>
                    <a:lstStyle/>
                    <a:p>
                      <a:pPr marL="0" marR="0" lvl="0" indent="0" algn="l" defTabSz="843772"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dirty="0">
                          <a:solidFill>
                            <a:schemeClr val="tx1"/>
                          </a:solidFill>
                          <a:effectLst/>
                          <a:latin typeface="Meiryo UI" panose="020B0604030504040204" pitchFamily="50" charset="-128"/>
                          <a:ea typeface="Meiryo UI" panose="020B0604030504040204" pitchFamily="50" charset="-128"/>
                          <a:cs typeface="+mn-cs"/>
                        </a:rPr>
                        <a:t>学校教育情報サイト「ガッコム」</a:t>
                      </a:r>
                      <a:endParaRPr kumimoji="1" lang="en-US" altLang="ja-JP" sz="1100" b="0" i="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843772"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100" b="0" i="0" u="none" strike="noStrike" kern="1200" dirty="0">
                          <a:solidFill>
                            <a:schemeClr val="tx1"/>
                          </a:solidFill>
                          <a:effectLst/>
                          <a:latin typeface="Meiryo UI" panose="020B0604030504040204" pitchFamily="50" charset="-128"/>
                          <a:ea typeface="Meiryo UI" panose="020B0604030504040204" pitchFamily="50" charset="-128"/>
                          <a:cs typeface="+mn-cs"/>
                        </a:rPr>
                        <a:t>通学区域情報などを一括収集・整備・無料公開している。</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tc>
                <a:tc>
                  <a:txBody>
                    <a:bodyPr/>
                    <a:lstStyle/>
                    <a:p>
                      <a:pPr marL="0" marR="0" lvl="0" indent="0" algn="l" defTabSz="843772" rtl="0" eaLnBrk="1" fontAlgn="t" latinLnBrk="0" hangingPunct="1">
                        <a:lnSpc>
                          <a:spcPct val="100000"/>
                        </a:lnSpc>
                        <a:spcBef>
                          <a:spcPts val="0"/>
                        </a:spcBef>
                        <a:spcAft>
                          <a:spcPts val="0"/>
                        </a:spcAft>
                        <a:buClrTx/>
                        <a:buSzTx/>
                        <a:buFontTx/>
                        <a:buNone/>
                        <a:tabLst/>
                        <a:defRPr/>
                      </a:pPr>
                      <a:r>
                        <a:rPr kumimoji="1" lang="ja-JP" altLang="en-US" sz="1100" b="0" i="0" u="none" strike="noStrike" kern="1200" dirty="0">
                          <a:solidFill>
                            <a:schemeClr val="tx1"/>
                          </a:solidFill>
                          <a:effectLst/>
                          <a:latin typeface="Meiryo UI" panose="020B0604030504040204" pitchFamily="50" charset="-128"/>
                          <a:ea typeface="Meiryo UI" panose="020B0604030504040204" pitchFamily="50" charset="-128"/>
                          <a:cs typeface="+mn-cs"/>
                        </a:rPr>
                        <a:t>商業・サービス業</a:t>
                      </a:r>
                    </a:p>
                  </a:txBody>
                  <a:tcPr marL="36000" marR="36000" marT="36000" marB="36000"/>
                </a:tc>
                <a:extLst>
                  <a:ext uri="{0D108BD9-81ED-4DB2-BD59-A6C34878D82A}">
                    <a16:rowId xmlns:a16="http://schemas.microsoft.com/office/drawing/2014/main" val="3833250378"/>
                  </a:ext>
                </a:extLst>
              </a:tr>
            </a:tbl>
          </a:graphicData>
        </a:graphic>
      </p:graphicFrame>
      <p:sp>
        <p:nvSpPr>
          <p:cNvPr id="4" name="スライド番号プレースホルダー 3"/>
          <p:cNvSpPr>
            <a:spLocks noGrp="1"/>
          </p:cNvSpPr>
          <p:nvPr>
            <p:ph type="sldNum" sz="quarter" idx="12"/>
          </p:nvPr>
        </p:nvSpPr>
        <p:spPr/>
        <p:txBody>
          <a:bodyPr/>
          <a:lstStyle/>
          <a:p>
            <a:pPr>
              <a:defRPr/>
            </a:pPr>
            <a:fld id="{067EFC52-C34A-4A1B-879C-F7681BFACCAD}" type="slidenum">
              <a:rPr lang="ja-JP" altLang="en-US" smtClean="0"/>
              <a:pPr>
                <a:defRPr/>
              </a:pPr>
              <a:t>11</a:t>
            </a:fld>
            <a:endParaRPr lang="ja-JP" altLang="en-US" dirty="0"/>
          </a:p>
        </p:txBody>
      </p:sp>
    </p:spTree>
    <p:extLst>
      <p:ext uri="{BB962C8B-B14F-4D97-AF65-F5344CB8AC3E}">
        <p14:creationId xmlns:p14="http://schemas.microsoft.com/office/powerpoint/2010/main" val="37506285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eiryo UI" panose="020B0604030504040204" pitchFamily="50" charset="-128"/>
                <a:ea typeface="Meiryo UI" panose="020B0604030504040204" pitchFamily="50" charset="-128"/>
                <a:cs typeface="Meiryo UI" panose="020B0604030504040204" pitchFamily="50" charset="-128"/>
              </a:rPr>
              <a:t>推奨データセット一覧（７）</a:t>
            </a:r>
          </a:p>
        </p:txBody>
      </p:sp>
      <p:graphicFrame>
        <p:nvGraphicFramePr>
          <p:cNvPr id="7" name="表 6"/>
          <p:cNvGraphicFramePr>
            <a:graphicFrameLocks noGrp="1"/>
          </p:cNvGraphicFramePr>
          <p:nvPr>
            <p:extLst>
              <p:ext uri="{D42A27DB-BD31-4B8C-83A1-F6EECF244321}">
                <p14:modId xmlns:p14="http://schemas.microsoft.com/office/powerpoint/2010/main" val="827301392"/>
              </p:ext>
            </p:extLst>
          </p:nvPr>
        </p:nvGraphicFramePr>
        <p:xfrm>
          <a:off x="57600" y="704920"/>
          <a:ext cx="9792000" cy="5578522"/>
        </p:xfrm>
        <a:graphic>
          <a:graphicData uri="http://schemas.openxmlformats.org/drawingml/2006/table">
            <a:tbl>
              <a:tblPr firstRow="1" bandRow="1">
                <a:tableStyleId>{5C22544A-7EE6-4342-B048-85BDC9FD1C3A}</a:tableStyleId>
              </a:tblPr>
              <a:tblGrid>
                <a:gridCol w="324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684000">
                  <a:extLst>
                    <a:ext uri="{9D8B030D-6E8A-4147-A177-3AD203B41FA5}">
                      <a16:colId xmlns:a16="http://schemas.microsoft.com/office/drawing/2014/main" val="20002"/>
                    </a:ext>
                  </a:extLst>
                </a:gridCol>
                <a:gridCol w="288000">
                  <a:extLst>
                    <a:ext uri="{9D8B030D-6E8A-4147-A177-3AD203B41FA5}">
                      <a16:colId xmlns:a16="http://schemas.microsoft.com/office/drawing/2014/main" val="20003"/>
                    </a:ext>
                  </a:extLst>
                </a:gridCol>
                <a:gridCol w="3096000">
                  <a:extLst>
                    <a:ext uri="{9D8B030D-6E8A-4147-A177-3AD203B41FA5}">
                      <a16:colId xmlns:a16="http://schemas.microsoft.com/office/drawing/2014/main" val="20004"/>
                    </a:ext>
                  </a:extLst>
                </a:gridCol>
                <a:gridCol w="648000">
                  <a:extLst>
                    <a:ext uri="{9D8B030D-6E8A-4147-A177-3AD203B41FA5}">
                      <a16:colId xmlns:a16="http://schemas.microsoft.com/office/drawing/2014/main" val="20006"/>
                    </a:ext>
                  </a:extLst>
                </a:gridCol>
                <a:gridCol w="1800000">
                  <a:extLst>
                    <a:ext uri="{9D8B030D-6E8A-4147-A177-3AD203B41FA5}">
                      <a16:colId xmlns:a16="http://schemas.microsoft.com/office/drawing/2014/main" val="20007"/>
                    </a:ext>
                  </a:extLst>
                </a:gridCol>
                <a:gridCol w="1656000">
                  <a:extLst>
                    <a:ext uri="{9D8B030D-6E8A-4147-A177-3AD203B41FA5}">
                      <a16:colId xmlns:a16="http://schemas.microsoft.com/office/drawing/2014/main" val="20008"/>
                    </a:ext>
                  </a:extLst>
                </a:gridCol>
                <a:gridCol w="720000">
                  <a:extLst>
                    <a:ext uri="{9D8B030D-6E8A-4147-A177-3AD203B41FA5}">
                      <a16:colId xmlns:a16="http://schemas.microsoft.com/office/drawing/2014/main" val="20009"/>
                    </a:ext>
                  </a:extLst>
                </a:gridCol>
              </a:tblGrid>
              <a:tr h="110626">
                <a:tc>
                  <a:txBody>
                    <a:bodyPr/>
                    <a:lstStyle/>
                    <a:p>
                      <a:pPr algn="l" fontAlgn="ctr"/>
                      <a:r>
                        <a:rPr lang="en-US" altLang="ja-JP" sz="1100" b="1" i="0" u="none" strike="noStrike" dirty="0">
                          <a:solidFill>
                            <a:schemeClr val="bg1"/>
                          </a:solidFill>
                          <a:effectLst/>
                          <a:latin typeface="Meiryo UI" panose="020B0604030504040204" pitchFamily="50" charset="-128"/>
                          <a:ea typeface="Meiryo UI" panose="020B0604030504040204" pitchFamily="50" charset="-128"/>
                        </a:rPr>
                        <a:t>#</a:t>
                      </a:r>
                      <a:endParaRPr lang="ja-JP" altLang="en-US" sz="1100" b="1" i="0" u="none" strike="noStrike" dirty="0">
                        <a:solidFill>
                          <a:schemeClr val="bg1"/>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基本編</a:t>
                      </a:r>
                      <a:br>
                        <a:rPr lang="en-US" altLang="ja-JP" sz="1100" b="1" i="0" u="none" strike="noStrike" dirty="0">
                          <a:solidFill>
                            <a:schemeClr val="bg1"/>
                          </a:solidFill>
                          <a:effectLst/>
                          <a:latin typeface="Meiryo UI" panose="020B0604030504040204" pitchFamily="50" charset="-128"/>
                          <a:ea typeface="Meiryo UI" panose="020B0604030504040204" pitchFamily="50" charset="-128"/>
                        </a:rPr>
                      </a:br>
                      <a:r>
                        <a:rPr lang="en-US" altLang="ja-JP" sz="1100" b="1" i="0" u="none" strike="noStrike" dirty="0">
                          <a:solidFill>
                            <a:schemeClr val="bg1"/>
                          </a:solidFill>
                          <a:effectLst/>
                          <a:latin typeface="Meiryo UI" panose="020B0604030504040204" pitchFamily="50" charset="-128"/>
                          <a:ea typeface="Meiryo UI" panose="020B0604030504040204" pitchFamily="50" charset="-128"/>
                        </a:rPr>
                        <a:t>/</a:t>
                      </a: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応用編</a:t>
                      </a:r>
                    </a:p>
                  </a:txBody>
                  <a:tcPr marL="36000" marR="36000" marT="36000" marB="36000" anchor="ctr"/>
                </a:tc>
                <a:tc>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データ名</a:t>
                      </a:r>
                    </a:p>
                  </a:txBody>
                  <a:tcPr marL="36000" marR="36000" marT="36000" marB="36000" anchor="ctr"/>
                </a:tc>
                <a:tc>
                  <a:txBody>
                    <a:bodyPr/>
                    <a:lstStyle/>
                    <a:p>
                      <a:pPr algn="ctr"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対象</a:t>
                      </a:r>
                    </a:p>
                  </a:txBody>
                  <a:tcPr marL="36000" marR="36000" marT="36000" marB="36000" vert="eaVert" anchor="ctr"/>
                </a:tc>
                <a:tc>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作成にあたり準拠すべきルールやフォーマット等と</a:t>
                      </a:r>
                      <a:endParaRPr lang="en-US" altLang="ja-JP" sz="1100" b="1" i="0" u="none" strike="noStrike" dirty="0">
                        <a:solidFill>
                          <a:schemeClr val="bg1"/>
                        </a:solidFill>
                        <a:effectLst/>
                        <a:latin typeface="Meiryo UI" panose="020B0604030504040204" pitchFamily="50" charset="-128"/>
                        <a:ea typeface="Meiryo UI" panose="020B0604030504040204" pitchFamily="50" charset="-128"/>
                      </a:endParaRPr>
                    </a:p>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その内容</a:t>
                      </a:r>
                    </a:p>
                  </a:txBody>
                  <a:tcPr marL="36000" marR="36000" marT="36000" marB="36000" anchor="ctr"/>
                </a:tc>
                <a:tc>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使用時の注意事項</a:t>
                      </a:r>
                    </a:p>
                  </a:txBody>
                  <a:tcPr marL="36000" marR="36000" marT="36000" marB="36000" anchor="ctr"/>
                </a:tc>
                <a:tc>
                  <a:txBody>
                    <a:bodyPr/>
                    <a:lstStyle/>
                    <a:p>
                      <a:pPr algn="l" fontAlgn="ct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オープンデータとして公開することによる効果</a:t>
                      </a:r>
                    </a:p>
                  </a:txBody>
                  <a:tcPr marL="36000" marR="36000" marT="36000" marB="36000" anchor="ctr"/>
                </a:tc>
                <a:tc>
                  <a:txBody>
                    <a:bodyPr/>
                    <a:lstStyle/>
                    <a:p>
                      <a:pPr algn="l" fontAlgn="ct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利活用の事例等</a:t>
                      </a:r>
                    </a:p>
                  </a:txBody>
                  <a:tcPr marL="36000" marR="36000" marT="36000" marB="36000" anchor="ctr"/>
                </a:tc>
                <a:tc>
                  <a:txBody>
                    <a:bodyPr/>
                    <a:lstStyle/>
                    <a:p>
                      <a:pPr algn="l" fontAlgn="ct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分類（</a:t>
                      </a:r>
                      <a:r>
                        <a:rPr lang="en-US" altLang="ja-JP" sz="1100" b="1" i="0" u="none" strike="noStrike" dirty="0">
                          <a:solidFill>
                            <a:srgbClr val="FFFFFF"/>
                          </a:solidFill>
                          <a:effectLst/>
                          <a:latin typeface="Meiryo UI" panose="020B0604030504040204" pitchFamily="50" charset="-128"/>
                          <a:ea typeface="Meiryo UI" panose="020B0604030504040204" pitchFamily="50" charset="-128"/>
                        </a:rPr>
                        <a:t>※1</a:t>
                      </a: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a:t>
                      </a:r>
                    </a:p>
                  </a:txBody>
                  <a:tcPr marL="36000" marR="36000" marT="36000" marB="36000" anchor="ctr"/>
                </a:tc>
                <a:extLst>
                  <a:ext uri="{0D108BD9-81ED-4DB2-BD59-A6C34878D82A}">
                    <a16:rowId xmlns:a16="http://schemas.microsoft.com/office/drawing/2014/main" val="10000"/>
                  </a:ext>
                </a:extLst>
              </a:tr>
              <a:tr h="2091641">
                <a:tc>
                  <a:txBody>
                    <a:bodyPr/>
                    <a:lstStyle/>
                    <a:p>
                      <a:pPr marL="0" algn="ctr" defTabSz="843772" rtl="0" eaLnBrk="1" fontAlgn="t" latinLnBrk="0" hangingPunct="1"/>
                      <a:r>
                        <a:rPr kumimoji="1" lang="en-US" altLang="ja-JP" sz="1100" b="0" i="0" u="none" strike="noStrike" kern="1200" dirty="0">
                          <a:solidFill>
                            <a:schemeClr val="tx1"/>
                          </a:solidFill>
                          <a:effectLst/>
                          <a:latin typeface="Meiryo UI" panose="020B0604030504040204" pitchFamily="50" charset="-128"/>
                          <a:ea typeface="Meiryo UI" panose="020B0604030504040204" pitchFamily="50" charset="-128"/>
                          <a:cs typeface="+mn-cs"/>
                        </a:rPr>
                        <a:t>B-1</a:t>
                      </a:r>
                      <a:endParaRPr kumimoji="1" lang="ja-JP" altLang="en-US" sz="1100" b="0" i="0" u="none" strike="noStrike" kern="1200" dirty="0">
                        <a:solidFill>
                          <a:schemeClr val="tx1"/>
                        </a:solidFill>
                        <a:effectLst/>
                        <a:latin typeface="Meiryo UI" panose="020B0604030504040204" pitchFamily="50" charset="-128"/>
                        <a:ea typeface="Meiryo UI" panose="020B0604030504040204" pitchFamily="50" charset="-128"/>
                        <a:cs typeface="+mn-cs"/>
                      </a:endParaRPr>
                    </a:p>
                  </a:txBody>
                  <a:tcPr marL="36000" marR="36000" marT="36000" marB="36000"/>
                </a:tc>
                <a:tc>
                  <a:txBody>
                    <a:bodyPr/>
                    <a:lstStyle/>
                    <a:p>
                      <a:pPr marL="0" algn="ctr" defTabSz="843772" rtl="0" eaLnBrk="1" fontAlgn="t" latinLnBrk="0" hangingPunct="1"/>
                      <a:r>
                        <a:rPr kumimoji="1" lang="ja-JP" altLang="en-US" sz="1100" b="0" i="0" u="none" strike="noStrike" kern="1200" dirty="0">
                          <a:solidFill>
                            <a:schemeClr val="tx1"/>
                          </a:solidFill>
                          <a:effectLst/>
                          <a:latin typeface="Meiryo UI" panose="020B0604030504040204" pitchFamily="50" charset="-128"/>
                          <a:ea typeface="Meiryo UI" panose="020B0604030504040204" pitchFamily="50" charset="-128"/>
                          <a:cs typeface="+mn-cs"/>
                        </a:rPr>
                        <a:t>応用編</a:t>
                      </a:r>
                    </a:p>
                  </a:txBody>
                  <a:tcPr marL="36000" marR="36000" marT="36000" marB="36000"/>
                </a:tc>
                <a:tc>
                  <a:txBody>
                    <a:bodyPr/>
                    <a:lstStyle/>
                    <a:p>
                      <a:pPr marL="0" algn="l" defTabSz="843772" rtl="0" eaLnBrk="1" fontAlgn="t" latinLnBrk="0" hangingPunct="1"/>
                      <a:r>
                        <a:rPr kumimoji="1" lang="ja-JP" altLang="en-US" sz="1100" b="0"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ボーリング柱状図等</a:t>
                      </a:r>
                    </a:p>
                  </a:txBody>
                  <a:tcPr marL="36000" marR="36000" marT="36000" marB="36000"/>
                </a:tc>
                <a:tc>
                  <a:txBody>
                    <a:bodyPr/>
                    <a:lstStyle/>
                    <a:p>
                      <a:r>
                        <a:rPr kumimoji="1" lang="zh-TW"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民間事業者、地方公共団体</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vert="eaVert" anchor="ctr"/>
                </a:tc>
                <a:tc gridSpan="2">
                  <a:txBody>
                    <a:bodyPr/>
                    <a:lstStyle/>
                    <a:p>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標準様式</a:t>
                      </a:r>
                    </a:p>
                    <a:p>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2"/>
                        </a:rPr>
                        <a:t>http://www.cals-ed.go.jp/cri_point/</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参照）</a:t>
                      </a:r>
                    </a:p>
                    <a:p>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使用時の注意事項</a:t>
                      </a:r>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「地質・土質調査成果電子納品要領」（国土交通省策定）の「第</a:t>
                      </a:r>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編ボーリング柱状図編 </a:t>
                      </a:r>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ボーリング交換用データ 」及び「第</a:t>
                      </a:r>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編土質試験及び地盤調査編　</a:t>
                      </a:r>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土質試験結果一覧表データ」を参考にして下さい。</a:t>
                      </a:r>
                    </a:p>
                    <a:p>
                      <a:pPr algn="l"/>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hMerge="1">
                  <a:txBody>
                    <a:bodyPr/>
                    <a:lstStyle/>
                    <a:p>
                      <a:endParaRPr kumimoji="1" lang="ja-JP" altLang="en-US"/>
                    </a:p>
                  </a:txBody>
                  <a:tcPr/>
                </a:tc>
                <a:tc>
                  <a:txBody>
                    <a:bodyPr/>
                    <a:lstStyle/>
                    <a:p>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多くの地盤情報等を、過去に実施したものも含めて面的に収集・共有することにより、効果的・効率的な地質調査等の実施が可能となり、地下工事における安全性や効率性の向上が期待される。</a:t>
                      </a:r>
                    </a:p>
                  </a:txBody>
                  <a:tcPr marL="36000" marR="36000" marT="36000" marB="36000"/>
                </a:tc>
                <a:tc>
                  <a:txBody>
                    <a:bodyPr/>
                    <a:lstStyle/>
                    <a:p>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国土地盤情報検索サイト「</a:t>
                      </a:r>
                      <a:r>
                        <a:rPr kumimoji="1" lang="en-US" altLang="ja-JP"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KuniJiban</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等</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国土交通省の道路・河川事業等の地質・土質調査成果であるボーリング柱状図や土質試験結果等について検索し、閲覧できる。</a:t>
                      </a:r>
                    </a:p>
                  </a:txBody>
                  <a:tcPr marL="36000" marR="36000" marT="36000" marB="36000"/>
                </a:tc>
                <a:tc>
                  <a:txBody>
                    <a:bodyPr/>
                    <a:lstStyle/>
                    <a:p>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国土・気象</a:t>
                      </a:r>
                    </a:p>
                  </a:txBody>
                  <a:tcPr marL="36000" marR="36000" marT="36000" marB="36000"/>
                </a:tc>
                <a:extLst>
                  <a:ext uri="{0D108BD9-81ED-4DB2-BD59-A6C34878D82A}">
                    <a16:rowId xmlns:a16="http://schemas.microsoft.com/office/drawing/2014/main" val="1389789436"/>
                  </a:ext>
                </a:extLst>
              </a:tr>
              <a:tr h="3079601">
                <a:tc>
                  <a:txBody>
                    <a:bodyPr/>
                    <a:lstStyle/>
                    <a:p>
                      <a:pPr marL="0" algn="ctr" defTabSz="843772" rtl="0" eaLnBrk="1" fontAlgn="t" latinLnBrk="0" hangingPunct="1"/>
                      <a:r>
                        <a:rPr kumimoji="1" lang="en-US" altLang="ja-JP" sz="1100" b="0" i="0" u="none" strike="noStrike" kern="1200" dirty="0">
                          <a:solidFill>
                            <a:schemeClr val="tx1"/>
                          </a:solidFill>
                          <a:effectLst/>
                          <a:latin typeface="Meiryo UI" panose="020B0604030504040204" pitchFamily="50" charset="-128"/>
                          <a:ea typeface="Meiryo UI" panose="020B0604030504040204" pitchFamily="50" charset="-128"/>
                          <a:cs typeface="+mn-cs"/>
                        </a:rPr>
                        <a:t>B-2</a:t>
                      </a:r>
                      <a:endParaRPr kumimoji="1" lang="ja-JP" altLang="en-US" sz="1100" b="0" i="0" u="none" strike="noStrike" kern="1200" dirty="0">
                        <a:solidFill>
                          <a:schemeClr val="tx1"/>
                        </a:solidFill>
                        <a:effectLst/>
                        <a:latin typeface="Meiryo UI" panose="020B0604030504040204" pitchFamily="50" charset="-128"/>
                        <a:ea typeface="Meiryo UI" panose="020B0604030504040204" pitchFamily="50" charset="-128"/>
                        <a:cs typeface="+mn-cs"/>
                      </a:endParaRPr>
                    </a:p>
                  </a:txBody>
                  <a:tcPr marL="36000" marR="36000" marT="36000" marB="36000"/>
                </a:tc>
                <a:tc>
                  <a:txBody>
                    <a:bodyPr/>
                    <a:lstStyle/>
                    <a:p>
                      <a:pPr marL="0" algn="ctr" defTabSz="843772" rtl="0" eaLnBrk="1" fontAlgn="t" latinLnBrk="0" hangingPunct="1"/>
                      <a:r>
                        <a:rPr kumimoji="1" lang="ja-JP" altLang="en-US" sz="1100" b="0" i="0" u="none" strike="noStrike" kern="1200" dirty="0">
                          <a:solidFill>
                            <a:schemeClr val="tx1"/>
                          </a:solidFill>
                          <a:effectLst/>
                          <a:latin typeface="Meiryo UI" panose="020B0604030504040204" pitchFamily="50" charset="-128"/>
                          <a:ea typeface="Meiryo UI" panose="020B0604030504040204" pitchFamily="50" charset="-128"/>
                          <a:cs typeface="+mn-cs"/>
                        </a:rPr>
                        <a:t>応用編</a:t>
                      </a:r>
                    </a:p>
                  </a:txBody>
                  <a:tcPr marL="36000" marR="36000" marT="36000" marB="36000"/>
                </a:tc>
                <a:tc>
                  <a:txBody>
                    <a:bodyPr/>
                    <a:lstStyle/>
                    <a:p>
                      <a:pPr marL="0" algn="l" defTabSz="843772" rtl="0" eaLnBrk="1" fontAlgn="t" latinLnBrk="0" hangingPunct="1"/>
                      <a:r>
                        <a:rPr kumimoji="1" lang="zh-TW" altLang="en-US" sz="1100" b="0"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都市計画基礎調査情報</a:t>
                      </a:r>
                      <a:endParaRPr kumimoji="1" lang="ja-JP" altLang="en-US" sz="1100" b="0"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lgn="l"/>
                      <a:r>
                        <a:rPr kumimoji="1" lang="zh-TW"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地方公共団体</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vert="eaVert" anchor="ctr"/>
                </a:tc>
                <a:tc gridSpan="2">
                  <a:txBody>
                    <a:bodyPr/>
                    <a:lstStyle/>
                    <a:p>
                      <a:pPr algn="l"/>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国土交通省</a:t>
                      </a:r>
                      <a:r>
                        <a:rPr kumimoji="1" lang="ja-JP" altLang="en-US" sz="11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都市計画基礎調査情報のオープン化に向けた取組」</a:t>
                      </a:r>
                    </a:p>
                    <a:p>
                      <a:pPr algn="l"/>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3"/>
                        </a:rPr>
                        <a:t>http://www.mlit.go.jp/toshi/city_plan/toshi_city_plan_tk_000049.html</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hMerge="1">
                  <a:txBody>
                    <a:bodyPr/>
                    <a:lstStyle/>
                    <a:p>
                      <a:endParaRPr kumimoji="1" lang="ja-JP" altLang="en-US" dirty="0"/>
                    </a:p>
                  </a:txBody>
                  <a:tcPr marL="36000" marR="36000" marT="36000" marB="36000" vert="eaVert" anchor="ctr"/>
                </a:tc>
                <a:tc>
                  <a:txBody>
                    <a:bodyPr/>
                    <a:lstStyle/>
                    <a:p>
                      <a:pPr algn="l"/>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ンパクト・プラス・ネットワークの取組における市町村横並びでの都市構造の比較や民間利用による地域課題の解決への活用、さらに、官民連携したスマートシティの取組において関係者がプラットフォーム上で共有するオープンデータとしての活用等が期待される。</a:t>
                      </a:r>
                    </a:p>
                  </a:txBody>
                  <a:tcPr marL="36000" marR="36000" marT="36000" marB="36000"/>
                </a:tc>
                <a:tc>
                  <a:txBody>
                    <a:bodyPr/>
                    <a:lstStyle/>
                    <a:p>
                      <a:pPr algn="l"/>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＜想定されるユースケース＞</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コンパクトなまちづくり（都市の機能分担）や公共交通網の分析・検討（都市間比較）、地区別地域危険度（火災危険度）の分析に基づくリスク量計測、</a:t>
                      </a:r>
                      <a:r>
                        <a:rPr lang="ja-JP" altLang="en-US" sz="1100" b="0" i="0" u="none" strike="noStrike" baseline="0" dirty="0">
                          <a:solidFill>
                            <a:srgbClr val="000000"/>
                          </a:solidFill>
                          <a:latin typeface="メイリオ" panose="020B0604030504040204" pitchFamily="50" charset="-128"/>
                          <a:ea typeface="メイリオ" panose="020B0604030504040204" pitchFamily="50" charset="-128"/>
                        </a:rPr>
                        <a:t>鉄道沿線地域の将来予測、住民向けの極め細やかなサービス提供の分析・検討</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左記</a:t>
                      </a:r>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URL</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内「都市計画基礎調査情報の利活用を始めよう」参照</a:t>
                      </a:r>
                    </a:p>
                  </a:txBody>
                  <a:tcPr marL="36000" marR="36000" marT="36000" marB="36000"/>
                </a:tc>
                <a:tc>
                  <a:txBody>
                    <a:bodyPr/>
                    <a:lstStyle/>
                    <a:p>
                      <a:pPr algn="l"/>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国土・気象</a:t>
                      </a:r>
                    </a:p>
                  </a:txBody>
                  <a:tcPr marL="36000" marR="36000" marT="36000" marB="36000"/>
                </a:tc>
                <a:extLst>
                  <a:ext uri="{0D108BD9-81ED-4DB2-BD59-A6C34878D82A}">
                    <a16:rowId xmlns:a16="http://schemas.microsoft.com/office/drawing/2014/main" val="10004"/>
                  </a:ext>
                </a:extLst>
              </a:tr>
            </a:tbl>
          </a:graphicData>
        </a:graphic>
      </p:graphicFrame>
      <p:sp>
        <p:nvSpPr>
          <p:cNvPr id="4" name="スライド番号プレースホルダー 3"/>
          <p:cNvSpPr>
            <a:spLocks noGrp="1"/>
          </p:cNvSpPr>
          <p:nvPr>
            <p:ph type="sldNum" sz="quarter" idx="12"/>
          </p:nvPr>
        </p:nvSpPr>
        <p:spPr/>
        <p:txBody>
          <a:bodyPr/>
          <a:lstStyle/>
          <a:p>
            <a:pPr>
              <a:defRPr/>
            </a:pPr>
            <a:fld id="{067EFC52-C34A-4A1B-879C-F7681BFACCAD}" type="slidenum">
              <a:rPr lang="ja-JP" altLang="en-US" smtClean="0"/>
              <a:pPr>
                <a:defRPr/>
              </a:pPr>
              <a:t>12</a:t>
            </a:fld>
            <a:endParaRPr lang="ja-JP" altLang="en-US" dirty="0"/>
          </a:p>
        </p:txBody>
      </p:sp>
    </p:spTree>
    <p:extLst>
      <p:ext uri="{BB962C8B-B14F-4D97-AF65-F5344CB8AC3E}">
        <p14:creationId xmlns:p14="http://schemas.microsoft.com/office/powerpoint/2010/main" val="42730435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eiryo UI" panose="020B0604030504040204" pitchFamily="50" charset="-128"/>
                <a:ea typeface="Meiryo UI" panose="020B0604030504040204" pitchFamily="50" charset="-128"/>
                <a:cs typeface="Meiryo UI" panose="020B0604030504040204" pitchFamily="50" charset="-128"/>
              </a:rPr>
              <a:t>推奨データセット一覧（８）</a:t>
            </a:r>
          </a:p>
        </p:txBody>
      </p:sp>
      <p:graphicFrame>
        <p:nvGraphicFramePr>
          <p:cNvPr id="7" name="表 6"/>
          <p:cNvGraphicFramePr>
            <a:graphicFrameLocks noGrp="1"/>
          </p:cNvGraphicFramePr>
          <p:nvPr>
            <p:extLst>
              <p:ext uri="{D42A27DB-BD31-4B8C-83A1-F6EECF244321}">
                <p14:modId xmlns:p14="http://schemas.microsoft.com/office/powerpoint/2010/main" val="2260287586"/>
              </p:ext>
            </p:extLst>
          </p:nvPr>
        </p:nvGraphicFramePr>
        <p:xfrm>
          <a:off x="57600" y="704920"/>
          <a:ext cx="9792000" cy="5289480"/>
        </p:xfrm>
        <a:graphic>
          <a:graphicData uri="http://schemas.openxmlformats.org/drawingml/2006/table">
            <a:tbl>
              <a:tblPr firstRow="1" bandRow="1">
                <a:tableStyleId>{5C22544A-7EE6-4342-B048-85BDC9FD1C3A}</a:tableStyleId>
              </a:tblPr>
              <a:tblGrid>
                <a:gridCol w="324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684000">
                  <a:extLst>
                    <a:ext uri="{9D8B030D-6E8A-4147-A177-3AD203B41FA5}">
                      <a16:colId xmlns:a16="http://schemas.microsoft.com/office/drawing/2014/main" val="20002"/>
                    </a:ext>
                  </a:extLst>
                </a:gridCol>
                <a:gridCol w="288000">
                  <a:extLst>
                    <a:ext uri="{9D8B030D-6E8A-4147-A177-3AD203B41FA5}">
                      <a16:colId xmlns:a16="http://schemas.microsoft.com/office/drawing/2014/main" val="20003"/>
                    </a:ext>
                  </a:extLst>
                </a:gridCol>
                <a:gridCol w="3096000">
                  <a:extLst>
                    <a:ext uri="{9D8B030D-6E8A-4147-A177-3AD203B41FA5}">
                      <a16:colId xmlns:a16="http://schemas.microsoft.com/office/drawing/2014/main" val="20004"/>
                    </a:ext>
                  </a:extLst>
                </a:gridCol>
                <a:gridCol w="648000">
                  <a:extLst>
                    <a:ext uri="{9D8B030D-6E8A-4147-A177-3AD203B41FA5}">
                      <a16:colId xmlns:a16="http://schemas.microsoft.com/office/drawing/2014/main" val="20006"/>
                    </a:ext>
                  </a:extLst>
                </a:gridCol>
                <a:gridCol w="1800000">
                  <a:extLst>
                    <a:ext uri="{9D8B030D-6E8A-4147-A177-3AD203B41FA5}">
                      <a16:colId xmlns:a16="http://schemas.microsoft.com/office/drawing/2014/main" val="20007"/>
                    </a:ext>
                  </a:extLst>
                </a:gridCol>
                <a:gridCol w="1656000">
                  <a:extLst>
                    <a:ext uri="{9D8B030D-6E8A-4147-A177-3AD203B41FA5}">
                      <a16:colId xmlns:a16="http://schemas.microsoft.com/office/drawing/2014/main" val="20008"/>
                    </a:ext>
                  </a:extLst>
                </a:gridCol>
                <a:gridCol w="720000">
                  <a:extLst>
                    <a:ext uri="{9D8B030D-6E8A-4147-A177-3AD203B41FA5}">
                      <a16:colId xmlns:a16="http://schemas.microsoft.com/office/drawing/2014/main" val="20009"/>
                    </a:ext>
                  </a:extLst>
                </a:gridCol>
              </a:tblGrid>
              <a:tr h="242431">
                <a:tc>
                  <a:txBody>
                    <a:bodyPr/>
                    <a:lstStyle/>
                    <a:p>
                      <a:pPr algn="l" fontAlgn="ctr"/>
                      <a:r>
                        <a:rPr lang="en-US" altLang="ja-JP" sz="1100" b="1" i="0" u="none" strike="noStrike" dirty="0">
                          <a:solidFill>
                            <a:schemeClr val="bg1"/>
                          </a:solidFill>
                          <a:effectLst/>
                          <a:latin typeface="Meiryo UI" panose="020B0604030504040204" pitchFamily="50" charset="-128"/>
                          <a:ea typeface="Meiryo UI" panose="020B0604030504040204" pitchFamily="50" charset="-128"/>
                        </a:rPr>
                        <a:t>#</a:t>
                      </a:r>
                      <a:endParaRPr lang="ja-JP" altLang="en-US" sz="1100" b="1" i="0" u="none" strike="noStrike" dirty="0">
                        <a:solidFill>
                          <a:schemeClr val="bg1"/>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基本編</a:t>
                      </a:r>
                      <a:br>
                        <a:rPr lang="en-US" altLang="ja-JP" sz="1100" b="1" i="0" u="none" strike="noStrike" dirty="0">
                          <a:solidFill>
                            <a:schemeClr val="bg1"/>
                          </a:solidFill>
                          <a:effectLst/>
                          <a:latin typeface="Meiryo UI" panose="020B0604030504040204" pitchFamily="50" charset="-128"/>
                          <a:ea typeface="Meiryo UI" panose="020B0604030504040204" pitchFamily="50" charset="-128"/>
                        </a:rPr>
                      </a:br>
                      <a:r>
                        <a:rPr lang="en-US" altLang="ja-JP" sz="1100" b="1" i="0" u="none" strike="noStrike" dirty="0">
                          <a:solidFill>
                            <a:schemeClr val="bg1"/>
                          </a:solidFill>
                          <a:effectLst/>
                          <a:latin typeface="Meiryo UI" panose="020B0604030504040204" pitchFamily="50" charset="-128"/>
                          <a:ea typeface="Meiryo UI" panose="020B0604030504040204" pitchFamily="50" charset="-128"/>
                        </a:rPr>
                        <a:t>/</a:t>
                      </a: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応用編</a:t>
                      </a:r>
                    </a:p>
                  </a:txBody>
                  <a:tcPr marL="36000" marR="36000" marT="36000" marB="36000" anchor="ctr"/>
                </a:tc>
                <a:tc>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データ名</a:t>
                      </a:r>
                    </a:p>
                  </a:txBody>
                  <a:tcPr marL="36000" marR="36000" marT="36000" marB="36000" anchor="ctr"/>
                </a:tc>
                <a:tc>
                  <a:txBody>
                    <a:bodyPr/>
                    <a:lstStyle/>
                    <a:p>
                      <a:pPr algn="ctr"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対象</a:t>
                      </a:r>
                    </a:p>
                  </a:txBody>
                  <a:tcPr marL="36000" marR="36000" marT="36000" marB="36000" vert="eaVert" anchor="ctr"/>
                </a:tc>
                <a:tc>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作成にあたり準拠すべきルールやフォーマット等と</a:t>
                      </a:r>
                      <a:endParaRPr lang="en-US" altLang="ja-JP" sz="1100" b="1" i="0" u="none" strike="noStrike" dirty="0">
                        <a:solidFill>
                          <a:schemeClr val="bg1"/>
                        </a:solidFill>
                        <a:effectLst/>
                        <a:latin typeface="Meiryo UI" panose="020B0604030504040204" pitchFamily="50" charset="-128"/>
                        <a:ea typeface="Meiryo UI" panose="020B0604030504040204" pitchFamily="50" charset="-128"/>
                      </a:endParaRPr>
                    </a:p>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その内容</a:t>
                      </a:r>
                    </a:p>
                  </a:txBody>
                  <a:tcPr marL="36000" marR="36000" marT="36000" marB="36000" anchor="ctr"/>
                </a:tc>
                <a:tc>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使用時の注意事項</a:t>
                      </a:r>
                    </a:p>
                  </a:txBody>
                  <a:tcPr marL="36000" marR="36000" marT="36000" marB="36000" anchor="ctr"/>
                </a:tc>
                <a:tc>
                  <a:txBody>
                    <a:bodyPr/>
                    <a:lstStyle/>
                    <a:p>
                      <a:pPr algn="l" fontAlgn="ct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オープンデータとして公開することによる効果</a:t>
                      </a:r>
                    </a:p>
                  </a:txBody>
                  <a:tcPr marL="36000" marR="36000" marT="36000" marB="36000" anchor="ctr"/>
                </a:tc>
                <a:tc>
                  <a:txBody>
                    <a:bodyPr/>
                    <a:lstStyle/>
                    <a:p>
                      <a:pPr algn="l" fontAlgn="ct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利活用の事例等</a:t>
                      </a:r>
                    </a:p>
                  </a:txBody>
                  <a:tcPr marL="36000" marR="36000" marT="36000" marB="36000" anchor="ctr"/>
                </a:tc>
                <a:tc>
                  <a:txBody>
                    <a:bodyPr/>
                    <a:lstStyle/>
                    <a:p>
                      <a:pPr algn="l" fontAlgn="ct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分類（</a:t>
                      </a:r>
                      <a:r>
                        <a:rPr lang="en-US" altLang="ja-JP" sz="1100" b="1" i="0" u="none" strike="noStrike" dirty="0">
                          <a:solidFill>
                            <a:srgbClr val="FFFFFF"/>
                          </a:solidFill>
                          <a:effectLst/>
                          <a:latin typeface="Meiryo UI" panose="020B0604030504040204" pitchFamily="50" charset="-128"/>
                          <a:ea typeface="Meiryo UI" panose="020B0604030504040204" pitchFamily="50" charset="-128"/>
                        </a:rPr>
                        <a:t>※1</a:t>
                      </a: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a:t>
                      </a:r>
                    </a:p>
                  </a:txBody>
                  <a:tcPr marL="36000" marR="36000" marT="36000" marB="36000" anchor="ctr"/>
                </a:tc>
                <a:extLst>
                  <a:ext uri="{0D108BD9-81ED-4DB2-BD59-A6C34878D82A}">
                    <a16:rowId xmlns:a16="http://schemas.microsoft.com/office/drawing/2014/main" val="10000"/>
                  </a:ext>
                </a:extLst>
              </a:tr>
              <a:tr h="2091600">
                <a:tc>
                  <a:txBody>
                    <a:bodyPr/>
                    <a:lstStyle/>
                    <a:p>
                      <a:pPr marL="0" algn="ctr" defTabSz="843772" rtl="0" eaLnBrk="1" fontAlgn="t" latinLnBrk="0" hangingPunct="1"/>
                      <a:r>
                        <a:rPr kumimoji="1" lang="en-US" altLang="ja-JP" sz="1100" b="0" i="0" u="none" strike="noStrike" kern="1200" dirty="0">
                          <a:solidFill>
                            <a:schemeClr val="tx1"/>
                          </a:solidFill>
                          <a:effectLst/>
                          <a:latin typeface="Meiryo UI" panose="020B0604030504040204" pitchFamily="50" charset="-128"/>
                          <a:ea typeface="Meiryo UI" panose="020B0604030504040204" pitchFamily="50" charset="-128"/>
                          <a:cs typeface="+mn-cs"/>
                        </a:rPr>
                        <a:t>B-3</a:t>
                      </a:r>
                      <a:endParaRPr kumimoji="1" lang="ja-JP" altLang="en-US" sz="1100" b="0" i="0" u="none" strike="noStrike" kern="1200" dirty="0">
                        <a:solidFill>
                          <a:schemeClr val="tx1"/>
                        </a:solidFill>
                        <a:effectLst/>
                        <a:latin typeface="Meiryo UI" panose="020B0604030504040204" pitchFamily="50" charset="-128"/>
                        <a:ea typeface="Meiryo UI" panose="020B0604030504040204" pitchFamily="50" charset="-128"/>
                        <a:cs typeface="+mn-cs"/>
                      </a:endParaRPr>
                    </a:p>
                  </a:txBody>
                  <a:tcPr marL="36000" marR="36000" marT="36000" marB="36000"/>
                </a:tc>
                <a:tc>
                  <a:txBody>
                    <a:bodyPr/>
                    <a:lstStyle/>
                    <a:p>
                      <a:pPr marL="0" algn="ctr" defTabSz="843772" rtl="0" eaLnBrk="1" fontAlgn="t" latinLnBrk="0" hangingPunct="1"/>
                      <a:r>
                        <a:rPr kumimoji="1" lang="ja-JP" altLang="en-US" sz="1100" b="0" i="0" u="none" strike="noStrike" kern="1200" dirty="0">
                          <a:solidFill>
                            <a:schemeClr val="tx1"/>
                          </a:solidFill>
                          <a:effectLst/>
                          <a:latin typeface="Meiryo UI" panose="020B0604030504040204" pitchFamily="50" charset="-128"/>
                          <a:ea typeface="Meiryo UI" panose="020B0604030504040204" pitchFamily="50" charset="-128"/>
                          <a:cs typeface="+mn-cs"/>
                        </a:rPr>
                        <a:t>応用編</a:t>
                      </a:r>
                    </a:p>
                  </a:txBody>
                  <a:tcPr marL="36000" marR="36000" marT="36000" marB="36000"/>
                </a:tc>
                <a:tc>
                  <a:txBody>
                    <a:bodyPr/>
                    <a:lstStyle/>
                    <a:p>
                      <a:pPr marL="0" algn="l" defTabSz="843772" rtl="0" eaLnBrk="1" fontAlgn="t" latinLnBrk="0" hangingPunct="1"/>
                      <a:r>
                        <a:rPr kumimoji="1" lang="ja-JP" altLang="en-US" sz="1100" b="0"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調達情報</a:t>
                      </a:r>
                    </a:p>
                  </a:txBody>
                  <a:tcPr marL="36000" marR="36000" marT="36000" marB="36000"/>
                </a:tc>
                <a:tc>
                  <a:txBody>
                    <a:bodyPr/>
                    <a:lstStyle/>
                    <a:p>
                      <a:pPr algn="l"/>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地方公共団体</a:t>
                      </a:r>
                    </a:p>
                  </a:txBody>
                  <a:tcPr marL="36000" marR="36000" marT="36000" marB="36000" vert="eaVert" anchor="ctr"/>
                </a:tc>
                <a:tc gridSpan="2">
                  <a:txBody>
                    <a:bodyPr/>
                    <a:lstStyle/>
                    <a:p>
                      <a:pPr algn="l"/>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内閣官房 情報通信技術</a:t>
                      </a:r>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(IT)</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総合戦略室「標準ガイドライン群」</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2"/>
                        </a:rPr>
                        <a:t>https://cio.go.jp/guides#renkeimodel</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使用時の注意事項</a:t>
                      </a:r>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l"/>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・データ連携モデルの「行政サービス・データ連携モデル　調達」を参照してください。</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hMerge="1">
                  <a:txBody>
                    <a:bodyPr/>
                    <a:lstStyle/>
                    <a:p>
                      <a:endParaRPr kumimoji="1" lang="ja-JP" altLang="en-US"/>
                    </a:p>
                  </a:txBody>
                  <a:tcPr/>
                </a:tc>
                <a:tc>
                  <a:txBody>
                    <a:bodyPr/>
                    <a:lstStyle/>
                    <a:p>
                      <a:pPr marL="0" marR="0" lvl="0" indent="0" algn="l" defTabSz="843772"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標準的な様式・語彙を適用した調達情報をオープンデータとして公開することにより、データ連携が容易になり、</a:t>
                      </a:r>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API</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を活用した調達手続支援サービス等、新しいサービスの創出が期待される。</a:t>
                      </a:r>
                    </a:p>
                  </a:txBody>
                  <a:tcPr marL="36000" marR="36000" marT="36000" marB="36000"/>
                </a:tc>
                <a:tc>
                  <a:txBody>
                    <a:bodyPr/>
                    <a:lstStyle/>
                    <a:p>
                      <a:pPr algn="l"/>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＜想定されるユースケース＞</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各種調達手続を統一的に提供する汎用的な調達アプリ（サービス）、窓口サービスなど。</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lgn="l"/>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行財政</a:t>
                      </a:r>
                    </a:p>
                  </a:txBody>
                  <a:tcPr marL="36000" marR="36000" marT="36000" marB="36000"/>
                </a:tc>
                <a:extLst>
                  <a:ext uri="{0D108BD9-81ED-4DB2-BD59-A6C34878D82A}">
                    <a16:rowId xmlns:a16="http://schemas.microsoft.com/office/drawing/2014/main" val="2905823427"/>
                  </a:ext>
                </a:extLst>
              </a:tr>
              <a:tr h="2790600">
                <a:tc>
                  <a:txBody>
                    <a:bodyPr/>
                    <a:lstStyle/>
                    <a:p>
                      <a:pPr marL="0" algn="ctr" defTabSz="843772" rtl="0" eaLnBrk="1" fontAlgn="t" latinLnBrk="0" hangingPunct="1"/>
                      <a:r>
                        <a:rPr kumimoji="1" lang="en-US" altLang="ja-JP" sz="1100" b="0" i="0" u="none" strike="noStrike" kern="1200" dirty="0">
                          <a:solidFill>
                            <a:schemeClr val="tx1"/>
                          </a:solidFill>
                          <a:effectLst/>
                          <a:latin typeface="Meiryo UI" panose="020B0604030504040204" pitchFamily="50" charset="-128"/>
                          <a:ea typeface="Meiryo UI" panose="020B0604030504040204" pitchFamily="50" charset="-128"/>
                          <a:cs typeface="+mn-cs"/>
                        </a:rPr>
                        <a:t>B-4</a:t>
                      </a:r>
                      <a:endParaRPr kumimoji="1" lang="ja-JP" altLang="en-US" sz="1100" b="0" i="0" u="none" strike="noStrike" kern="1200" dirty="0">
                        <a:solidFill>
                          <a:schemeClr val="tx1"/>
                        </a:solidFill>
                        <a:effectLst/>
                        <a:latin typeface="Meiryo UI" panose="020B0604030504040204" pitchFamily="50" charset="-128"/>
                        <a:ea typeface="Meiryo UI" panose="020B0604030504040204" pitchFamily="50" charset="-128"/>
                        <a:cs typeface="+mn-cs"/>
                      </a:endParaRPr>
                    </a:p>
                  </a:txBody>
                  <a:tcPr marL="36000" marR="36000" marT="36000" marB="36000"/>
                </a:tc>
                <a:tc>
                  <a:txBody>
                    <a:bodyPr/>
                    <a:lstStyle/>
                    <a:p>
                      <a:pPr marL="0" algn="ctr" defTabSz="843772" rtl="0" eaLnBrk="1" fontAlgn="t" latinLnBrk="0" hangingPunct="1"/>
                      <a:r>
                        <a:rPr kumimoji="1" lang="ja-JP" altLang="en-US" sz="1100" b="0" i="0" u="none" strike="noStrike" kern="1200" dirty="0">
                          <a:solidFill>
                            <a:schemeClr val="tx1"/>
                          </a:solidFill>
                          <a:effectLst/>
                          <a:latin typeface="Meiryo UI" panose="020B0604030504040204" pitchFamily="50" charset="-128"/>
                          <a:ea typeface="Meiryo UI" panose="020B0604030504040204" pitchFamily="50" charset="-128"/>
                          <a:cs typeface="+mn-cs"/>
                        </a:rPr>
                        <a:t>応用編</a:t>
                      </a:r>
                    </a:p>
                  </a:txBody>
                  <a:tcPr marL="36000" marR="36000" marT="36000" marB="36000"/>
                </a:tc>
                <a:tc>
                  <a:txBody>
                    <a:bodyPr/>
                    <a:lstStyle/>
                    <a:p>
                      <a:pPr marL="0" algn="l" defTabSz="843772" rtl="0" eaLnBrk="1" fontAlgn="t" latinLnBrk="0" hangingPunct="1"/>
                      <a:r>
                        <a:rPr kumimoji="1" lang="ja-JP" altLang="en-US" sz="1100" b="0"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標準的なバス情報フォーマット</a:t>
                      </a:r>
                    </a:p>
                  </a:txBody>
                  <a:tcPr marL="36000" marR="36000" marT="36000" marB="36000"/>
                </a:tc>
                <a:tc>
                  <a:txBody>
                    <a:bodyPr/>
                    <a:lstStyle/>
                    <a:p>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民間事業者・地方公共団体</a:t>
                      </a:r>
                    </a:p>
                  </a:txBody>
                  <a:tcPr marL="36000" marR="36000" marT="36000" marB="36000" vert="eaVert" anchor="ctr"/>
                </a:tc>
                <a:tc gridSpan="2">
                  <a:txBody>
                    <a:bodyPr/>
                    <a:lstStyle/>
                    <a:p>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国土交通省「経路検索の充実とバスロケデータの利活用　～標準的なバス情報フォーマットの拡充～」</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3"/>
                        </a:rPr>
                        <a:t>http://www.mlit.go.jp/sogoseisaku/transport/sosei_transport_tk_000067.html</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説明</a:t>
                      </a:r>
                      <a:r>
                        <a:rPr kumimoji="1" lang="en-US" altLang="ja-JP"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843772" rtl="0" eaLnBrk="1" fontAlgn="auto" latinLnBrk="0" hangingPunct="1">
                        <a:lnSpc>
                          <a:spcPct val="10000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停留所・路線・便・時刻表等の静的情報（</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GTFS-JP</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）と</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843772" rtl="0" eaLnBrk="1" fontAlgn="auto" latinLnBrk="0" hangingPunct="1">
                        <a:lnSpc>
                          <a:spcPct val="10000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遅延・車両位置等の動的情報（</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GTFS</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リアルタイム）があります。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hMerge="1">
                  <a:txBody>
                    <a:bodyPr/>
                    <a:lstStyle/>
                    <a:p>
                      <a:endParaRPr kumimoji="1" lang="ja-JP" altLang="en-US" dirty="0"/>
                    </a:p>
                  </a:txBody>
                  <a:tcPr/>
                </a:tc>
                <a:tc>
                  <a:txBody>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インターネット等の経路検索を行いやすくするため、バス事業者と経路検索事業者との間でデータの受渡をするための「標準的なバス情報フォーマット」を制定。</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経路検索サービスにバス情報が掲載されることにより、利用者に認知され、これまで取りこぼしていた旅客の需要を取り込むことが期待される。</a:t>
                      </a:r>
                    </a:p>
                  </a:txBody>
                  <a:tcPr marL="36000" marR="36000" marT="36000" marB="36000"/>
                </a:tc>
                <a:tc>
                  <a:txBody>
                    <a:bodyPr/>
                    <a:lstStyle/>
                    <a:p>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＜標準的なバス情報フォーマットのメリット＞</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インターネット等の経路検索サービスに掲載される</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バスロケ情報が経路検索に掲載される</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運行情報が経路検索に掲載される</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４</a:t>
                      </a:r>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デジタルサイネージ等への情報表示が可能</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a:t>
                      </a:r>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バス事業者自身がフォーマットの共通化により案内の正確さを向上できる</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marL="0" marR="0" lvl="0" indent="0" algn="l" defTabSz="843772"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運輸・観光</a:t>
                      </a:r>
                    </a:p>
                  </a:txBody>
                  <a:tcPr marL="36000" marR="36000" marT="36000" marB="36000"/>
                </a:tc>
                <a:extLst>
                  <a:ext uri="{0D108BD9-81ED-4DB2-BD59-A6C34878D82A}">
                    <a16:rowId xmlns:a16="http://schemas.microsoft.com/office/drawing/2014/main" val="1602906229"/>
                  </a:ext>
                </a:extLst>
              </a:tr>
            </a:tbl>
          </a:graphicData>
        </a:graphic>
      </p:graphicFrame>
      <p:sp>
        <p:nvSpPr>
          <p:cNvPr id="4" name="スライド番号プレースホルダー 3"/>
          <p:cNvSpPr>
            <a:spLocks noGrp="1"/>
          </p:cNvSpPr>
          <p:nvPr>
            <p:ph type="sldNum" sz="quarter" idx="12"/>
          </p:nvPr>
        </p:nvSpPr>
        <p:spPr/>
        <p:txBody>
          <a:bodyPr/>
          <a:lstStyle/>
          <a:p>
            <a:pPr>
              <a:defRPr/>
            </a:pPr>
            <a:fld id="{067EFC52-C34A-4A1B-879C-F7681BFACCAD}" type="slidenum">
              <a:rPr lang="ja-JP" altLang="en-US" smtClean="0"/>
              <a:pPr>
                <a:defRPr/>
              </a:pPr>
              <a:t>13</a:t>
            </a:fld>
            <a:endParaRPr lang="ja-JP" altLang="en-US" dirty="0"/>
          </a:p>
        </p:txBody>
      </p:sp>
    </p:spTree>
    <p:extLst>
      <p:ext uri="{BB962C8B-B14F-4D97-AF65-F5344CB8AC3E}">
        <p14:creationId xmlns:p14="http://schemas.microsoft.com/office/powerpoint/2010/main" val="1154665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eiryo UI" panose="020B0604030504040204" pitchFamily="50" charset="-128"/>
                <a:ea typeface="Meiryo UI" panose="020B0604030504040204" pitchFamily="50" charset="-128"/>
                <a:cs typeface="Meiryo UI" panose="020B0604030504040204" pitchFamily="50" charset="-128"/>
              </a:rPr>
              <a:t>推奨データセット一覧（９）</a:t>
            </a:r>
          </a:p>
        </p:txBody>
      </p:sp>
      <p:graphicFrame>
        <p:nvGraphicFramePr>
          <p:cNvPr id="7" name="表 6"/>
          <p:cNvGraphicFramePr>
            <a:graphicFrameLocks noGrp="1"/>
          </p:cNvGraphicFramePr>
          <p:nvPr>
            <p:extLst>
              <p:ext uri="{D42A27DB-BD31-4B8C-83A1-F6EECF244321}">
                <p14:modId xmlns:p14="http://schemas.microsoft.com/office/powerpoint/2010/main" val="1862991359"/>
              </p:ext>
            </p:extLst>
          </p:nvPr>
        </p:nvGraphicFramePr>
        <p:xfrm>
          <a:off x="57600" y="704920"/>
          <a:ext cx="9792000" cy="2932360"/>
        </p:xfrm>
        <a:graphic>
          <a:graphicData uri="http://schemas.openxmlformats.org/drawingml/2006/table">
            <a:tbl>
              <a:tblPr firstRow="1" bandRow="1">
                <a:tableStyleId>{5C22544A-7EE6-4342-B048-85BDC9FD1C3A}</a:tableStyleId>
              </a:tblPr>
              <a:tblGrid>
                <a:gridCol w="324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684000">
                  <a:extLst>
                    <a:ext uri="{9D8B030D-6E8A-4147-A177-3AD203B41FA5}">
                      <a16:colId xmlns:a16="http://schemas.microsoft.com/office/drawing/2014/main" val="20002"/>
                    </a:ext>
                  </a:extLst>
                </a:gridCol>
                <a:gridCol w="288000">
                  <a:extLst>
                    <a:ext uri="{9D8B030D-6E8A-4147-A177-3AD203B41FA5}">
                      <a16:colId xmlns:a16="http://schemas.microsoft.com/office/drawing/2014/main" val="20003"/>
                    </a:ext>
                  </a:extLst>
                </a:gridCol>
                <a:gridCol w="3096000">
                  <a:extLst>
                    <a:ext uri="{9D8B030D-6E8A-4147-A177-3AD203B41FA5}">
                      <a16:colId xmlns:a16="http://schemas.microsoft.com/office/drawing/2014/main" val="20004"/>
                    </a:ext>
                  </a:extLst>
                </a:gridCol>
                <a:gridCol w="648000">
                  <a:extLst>
                    <a:ext uri="{9D8B030D-6E8A-4147-A177-3AD203B41FA5}">
                      <a16:colId xmlns:a16="http://schemas.microsoft.com/office/drawing/2014/main" val="20006"/>
                    </a:ext>
                  </a:extLst>
                </a:gridCol>
                <a:gridCol w="1800000">
                  <a:extLst>
                    <a:ext uri="{9D8B030D-6E8A-4147-A177-3AD203B41FA5}">
                      <a16:colId xmlns:a16="http://schemas.microsoft.com/office/drawing/2014/main" val="20007"/>
                    </a:ext>
                  </a:extLst>
                </a:gridCol>
                <a:gridCol w="1656000">
                  <a:extLst>
                    <a:ext uri="{9D8B030D-6E8A-4147-A177-3AD203B41FA5}">
                      <a16:colId xmlns:a16="http://schemas.microsoft.com/office/drawing/2014/main" val="20008"/>
                    </a:ext>
                  </a:extLst>
                </a:gridCol>
                <a:gridCol w="720000">
                  <a:extLst>
                    <a:ext uri="{9D8B030D-6E8A-4147-A177-3AD203B41FA5}">
                      <a16:colId xmlns:a16="http://schemas.microsoft.com/office/drawing/2014/main" val="20009"/>
                    </a:ext>
                  </a:extLst>
                </a:gridCol>
              </a:tblGrid>
              <a:tr h="242431">
                <a:tc>
                  <a:txBody>
                    <a:bodyPr/>
                    <a:lstStyle/>
                    <a:p>
                      <a:pPr algn="l" fontAlgn="ctr"/>
                      <a:r>
                        <a:rPr lang="en-US" altLang="ja-JP" sz="1100" b="1" i="0" u="none" strike="noStrike" dirty="0">
                          <a:solidFill>
                            <a:schemeClr val="bg1"/>
                          </a:solidFill>
                          <a:effectLst/>
                          <a:latin typeface="Meiryo UI" panose="020B0604030504040204" pitchFamily="50" charset="-128"/>
                          <a:ea typeface="Meiryo UI" panose="020B0604030504040204" pitchFamily="50" charset="-128"/>
                        </a:rPr>
                        <a:t>#</a:t>
                      </a:r>
                      <a:endParaRPr lang="ja-JP" altLang="en-US" sz="1100" b="1" i="0" u="none" strike="noStrike" dirty="0">
                        <a:solidFill>
                          <a:schemeClr val="bg1"/>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基本編</a:t>
                      </a:r>
                      <a:br>
                        <a:rPr lang="en-US" altLang="ja-JP" sz="1100" b="1" i="0" u="none" strike="noStrike" dirty="0">
                          <a:solidFill>
                            <a:schemeClr val="bg1"/>
                          </a:solidFill>
                          <a:effectLst/>
                          <a:latin typeface="Meiryo UI" panose="020B0604030504040204" pitchFamily="50" charset="-128"/>
                          <a:ea typeface="Meiryo UI" panose="020B0604030504040204" pitchFamily="50" charset="-128"/>
                        </a:rPr>
                      </a:br>
                      <a:r>
                        <a:rPr lang="en-US" altLang="ja-JP" sz="1100" b="1" i="0" u="none" strike="noStrike" dirty="0">
                          <a:solidFill>
                            <a:schemeClr val="bg1"/>
                          </a:solidFill>
                          <a:effectLst/>
                          <a:latin typeface="Meiryo UI" panose="020B0604030504040204" pitchFamily="50" charset="-128"/>
                          <a:ea typeface="Meiryo UI" panose="020B0604030504040204" pitchFamily="50" charset="-128"/>
                        </a:rPr>
                        <a:t>/</a:t>
                      </a: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応用編</a:t>
                      </a:r>
                    </a:p>
                  </a:txBody>
                  <a:tcPr marL="36000" marR="36000" marT="36000" marB="36000" anchor="ctr"/>
                </a:tc>
                <a:tc>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データ名</a:t>
                      </a:r>
                    </a:p>
                  </a:txBody>
                  <a:tcPr marL="36000" marR="36000" marT="36000" marB="36000" anchor="ctr"/>
                </a:tc>
                <a:tc>
                  <a:txBody>
                    <a:bodyPr/>
                    <a:lstStyle/>
                    <a:p>
                      <a:pPr algn="ctr"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対象</a:t>
                      </a:r>
                    </a:p>
                  </a:txBody>
                  <a:tcPr marL="36000" marR="36000" marT="36000" marB="36000" vert="eaVert" anchor="ctr"/>
                </a:tc>
                <a:tc>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作成にあたり準拠すべきルールやフォーマット等と</a:t>
                      </a:r>
                      <a:endParaRPr lang="en-US" altLang="ja-JP" sz="1100" b="1" i="0" u="none" strike="noStrike" dirty="0">
                        <a:solidFill>
                          <a:schemeClr val="bg1"/>
                        </a:solidFill>
                        <a:effectLst/>
                        <a:latin typeface="Meiryo UI" panose="020B0604030504040204" pitchFamily="50" charset="-128"/>
                        <a:ea typeface="Meiryo UI" panose="020B0604030504040204" pitchFamily="50" charset="-128"/>
                      </a:endParaRPr>
                    </a:p>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その内容</a:t>
                      </a:r>
                    </a:p>
                  </a:txBody>
                  <a:tcPr marL="36000" marR="36000" marT="36000" marB="36000" anchor="ctr"/>
                </a:tc>
                <a:tc>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使用時の注意事項</a:t>
                      </a:r>
                    </a:p>
                  </a:txBody>
                  <a:tcPr marL="36000" marR="36000" marT="36000" marB="36000" anchor="ctr"/>
                </a:tc>
                <a:tc>
                  <a:txBody>
                    <a:bodyPr/>
                    <a:lstStyle/>
                    <a:p>
                      <a:pPr algn="l" fontAlgn="ct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オープンデータとして公開することによる効果</a:t>
                      </a:r>
                    </a:p>
                  </a:txBody>
                  <a:tcPr marL="36000" marR="36000" marT="36000" marB="36000" anchor="ctr"/>
                </a:tc>
                <a:tc>
                  <a:txBody>
                    <a:bodyPr/>
                    <a:lstStyle/>
                    <a:p>
                      <a:pPr algn="l" fontAlgn="ct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利活用の事例等</a:t>
                      </a:r>
                    </a:p>
                  </a:txBody>
                  <a:tcPr marL="36000" marR="36000" marT="36000" marB="36000" anchor="ctr"/>
                </a:tc>
                <a:tc>
                  <a:txBody>
                    <a:bodyPr/>
                    <a:lstStyle/>
                    <a:p>
                      <a:pPr algn="l" fontAlgn="ct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分類（</a:t>
                      </a:r>
                      <a:r>
                        <a:rPr lang="en-US" altLang="ja-JP" sz="1100" b="1" i="0" u="none" strike="noStrike" dirty="0">
                          <a:solidFill>
                            <a:srgbClr val="FFFFFF"/>
                          </a:solidFill>
                          <a:effectLst/>
                          <a:latin typeface="Meiryo UI" panose="020B0604030504040204" pitchFamily="50" charset="-128"/>
                          <a:ea typeface="Meiryo UI" panose="020B0604030504040204" pitchFamily="50" charset="-128"/>
                        </a:rPr>
                        <a:t>※1</a:t>
                      </a: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a:t>
                      </a:r>
                    </a:p>
                  </a:txBody>
                  <a:tcPr marL="36000" marR="36000" marT="36000" marB="36000" anchor="ctr"/>
                </a:tc>
                <a:extLst>
                  <a:ext uri="{0D108BD9-81ED-4DB2-BD59-A6C34878D82A}">
                    <a16:rowId xmlns:a16="http://schemas.microsoft.com/office/drawing/2014/main" val="10000"/>
                  </a:ext>
                </a:extLst>
              </a:tr>
              <a:tr h="2525080">
                <a:tc>
                  <a:txBody>
                    <a:bodyPr/>
                    <a:lstStyle/>
                    <a:p>
                      <a:pPr marL="0" algn="ctr" defTabSz="843772" rtl="0" eaLnBrk="1" fontAlgn="t" latinLnBrk="0" hangingPunct="1"/>
                      <a:r>
                        <a:rPr kumimoji="1" lang="en-US" altLang="ja-JP" sz="1100" b="0" i="0" u="none" strike="noStrike" kern="1200" dirty="0">
                          <a:solidFill>
                            <a:schemeClr val="tx1"/>
                          </a:solidFill>
                          <a:effectLst/>
                          <a:latin typeface="Meiryo UI" panose="020B0604030504040204" pitchFamily="50" charset="-128"/>
                          <a:ea typeface="Meiryo UI" panose="020B0604030504040204" pitchFamily="50" charset="-128"/>
                          <a:cs typeface="+mn-cs"/>
                        </a:rPr>
                        <a:t>B-5</a:t>
                      </a:r>
                      <a:endParaRPr kumimoji="1" lang="ja-JP" altLang="en-US" sz="1100" b="0" i="0" u="none" strike="noStrike" kern="1200" dirty="0">
                        <a:solidFill>
                          <a:schemeClr val="tx1"/>
                        </a:solidFill>
                        <a:effectLst/>
                        <a:latin typeface="Meiryo UI" panose="020B0604030504040204" pitchFamily="50" charset="-128"/>
                        <a:ea typeface="Meiryo UI" panose="020B0604030504040204" pitchFamily="50" charset="-128"/>
                        <a:cs typeface="+mn-cs"/>
                      </a:endParaRPr>
                    </a:p>
                  </a:txBody>
                  <a:tcPr marL="36000" marR="36000" marT="36000" marB="36000"/>
                </a:tc>
                <a:tc>
                  <a:txBody>
                    <a:bodyPr/>
                    <a:lstStyle/>
                    <a:p>
                      <a:pPr marL="0" algn="ctr" defTabSz="843772" rtl="0" eaLnBrk="1" fontAlgn="t" latinLnBrk="0" hangingPunct="1"/>
                      <a:r>
                        <a:rPr kumimoji="1" lang="ja-JP" altLang="en-US" sz="1100" b="0" i="0" u="none" strike="noStrike" kern="1200" dirty="0">
                          <a:solidFill>
                            <a:schemeClr val="tx1"/>
                          </a:solidFill>
                          <a:effectLst/>
                          <a:latin typeface="Meiryo UI" panose="020B0604030504040204" pitchFamily="50" charset="-128"/>
                          <a:ea typeface="Meiryo UI" panose="020B0604030504040204" pitchFamily="50" charset="-128"/>
                          <a:cs typeface="+mn-cs"/>
                        </a:rPr>
                        <a:t>応用編</a:t>
                      </a:r>
                    </a:p>
                  </a:txBody>
                  <a:tcPr marL="36000" marR="36000" marT="36000" marB="36000"/>
                </a:tc>
                <a:tc>
                  <a:txBody>
                    <a:bodyPr/>
                    <a:lstStyle/>
                    <a:p>
                      <a:pPr marL="0" algn="l" defTabSz="843772" rtl="0" eaLnBrk="1" fontAlgn="t" latinLnBrk="0" hangingPunct="1"/>
                      <a:r>
                        <a:rPr kumimoji="1" lang="ja-JP" altLang="en-US" sz="1100" b="0"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支援制度情報</a:t>
                      </a:r>
                    </a:p>
                  </a:txBody>
                  <a:tcPr marL="36000" marR="36000" marT="36000" marB="36000"/>
                </a:tc>
                <a:tc>
                  <a:txBody>
                    <a:bodyPr/>
                    <a:lstStyle/>
                    <a:p>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民間事業者・地方公共団体等</a:t>
                      </a:r>
                    </a:p>
                  </a:txBody>
                  <a:tcPr marL="36000" marR="36000" marT="36000" marB="36000" vert="eaVert" anchor="ctr"/>
                </a:tc>
                <a:tc gridSpan="2">
                  <a:txBody>
                    <a:bodyPr/>
                    <a:lstStyle/>
                    <a:p>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Code for Japan</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「行政機関の提供する支援制度情報」</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2"/>
                        </a:rPr>
                        <a:t>https://www.code4japan.org/wp-content/uploads/opendata_spec_support_system.xlsx</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使用時の注意事項</a:t>
                      </a:r>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・本フォーマットは、民間事業者が実施する支援制度にも適用可能とする。</a:t>
                      </a:r>
                    </a:p>
                  </a:txBody>
                  <a:tcPr marL="36000" marR="36000" marT="36000" marB="36000"/>
                </a:tc>
                <a:tc hMerge="1">
                  <a:txBody>
                    <a:bodyPr/>
                    <a:lstStyle/>
                    <a:p>
                      <a:endParaRPr kumimoji="1" lang="ja-JP" altLang="en-US" dirty="0"/>
                    </a:p>
                  </a:txBody>
                  <a:tcPr/>
                </a:tc>
                <a:tc>
                  <a:txBody>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地方公共団体等が、事業者向けに提供する各種支援情報（補助金や助成金、融資などの支援制度の情報）をオープンデータとして公開することにより、必要な利用者に、支援制度情報を見つけやすく、わかりやすい形で提供できる。また、地方公共団体にとっては、</a:t>
                      </a:r>
                      <a:r>
                        <a:rPr lang="ja-JP" altLang="en-US" sz="1100" dirty="0">
                          <a:latin typeface="Meiryo UI" panose="020B0604030504040204" pitchFamily="50" charset="-128"/>
                          <a:ea typeface="Meiryo UI" panose="020B0604030504040204" pitchFamily="50" charset="-128"/>
                        </a:rPr>
                        <a:t>情報発信の効率化を図ることができ、支援制度のプロセスの迅速な運用が期待できる。</a:t>
                      </a:r>
                      <a:endParaRPr lang="en-US" altLang="ja-JP" sz="1100" dirty="0">
                        <a:latin typeface="Meiryo UI" panose="020B0604030504040204" pitchFamily="50" charset="-128"/>
                        <a:ea typeface="Meiryo UI" panose="020B0604030504040204" pitchFamily="50" charset="-128"/>
                      </a:endParaRPr>
                    </a:p>
                  </a:txBody>
                  <a:tcPr marL="36000" marR="36000" marT="36000" marB="36000"/>
                </a:tc>
                <a:tc>
                  <a:txBody>
                    <a:bodyPr/>
                    <a:lstStyle/>
                    <a:p>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新型コロナウイルスに関する支援制度情報の公開</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marL="0" marR="0" lvl="0" indent="0" algn="l" defTabSz="843772"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行財政</a:t>
                      </a:r>
                    </a:p>
                  </a:txBody>
                  <a:tcPr marL="36000" marR="36000" marT="36000" marB="36000"/>
                </a:tc>
                <a:extLst>
                  <a:ext uri="{0D108BD9-81ED-4DB2-BD59-A6C34878D82A}">
                    <a16:rowId xmlns:a16="http://schemas.microsoft.com/office/drawing/2014/main" val="2818423382"/>
                  </a:ext>
                </a:extLst>
              </a:tr>
            </a:tbl>
          </a:graphicData>
        </a:graphic>
      </p:graphicFrame>
      <p:sp>
        <p:nvSpPr>
          <p:cNvPr id="4" name="スライド番号プレースホルダー 3"/>
          <p:cNvSpPr>
            <a:spLocks noGrp="1"/>
          </p:cNvSpPr>
          <p:nvPr>
            <p:ph type="sldNum" sz="quarter" idx="12"/>
          </p:nvPr>
        </p:nvSpPr>
        <p:spPr/>
        <p:txBody>
          <a:bodyPr/>
          <a:lstStyle/>
          <a:p>
            <a:pPr>
              <a:defRPr/>
            </a:pPr>
            <a:fld id="{067EFC52-C34A-4A1B-879C-F7681BFACCAD}" type="slidenum">
              <a:rPr lang="ja-JP" altLang="en-US" smtClean="0"/>
              <a:pPr>
                <a:defRPr/>
              </a:pPr>
              <a:t>14</a:t>
            </a:fld>
            <a:endParaRPr lang="ja-JP" altLang="en-US" dirty="0"/>
          </a:p>
        </p:txBody>
      </p:sp>
    </p:spTree>
    <p:extLst>
      <p:ext uri="{BB962C8B-B14F-4D97-AF65-F5344CB8AC3E}">
        <p14:creationId xmlns:p14="http://schemas.microsoft.com/office/powerpoint/2010/main" val="684598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eiryo UI" panose="020B0604030504040204" pitchFamily="50" charset="-128"/>
                <a:ea typeface="Meiryo UI" panose="020B0604030504040204" pitchFamily="50" charset="-128"/>
                <a:cs typeface="Meiryo UI" panose="020B0604030504040204" pitchFamily="50" charset="-128"/>
              </a:rPr>
              <a:t>推奨データセットに関するＦＡＱ（１）</a:t>
            </a:r>
          </a:p>
        </p:txBody>
      </p:sp>
      <p:graphicFrame>
        <p:nvGraphicFramePr>
          <p:cNvPr id="8" name="表 7"/>
          <p:cNvGraphicFramePr>
            <a:graphicFrameLocks noGrp="1"/>
          </p:cNvGraphicFramePr>
          <p:nvPr>
            <p:extLst>
              <p:ext uri="{D42A27DB-BD31-4B8C-83A1-F6EECF244321}">
                <p14:modId xmlns:p14="http://schemas.microsoft.com/office/powerpoint/2010/main" val="2191356914"/>
              </p:ext>
            </p:extLst>
          </p:nvPr>
        </p:nvGraphicFramePr>
        <p:xfrm>
          <a:off x="178844" y="682059"/>
          <a:ext cx="9501603" cy="5875782"/>
        </p:xfrm>
        <a:graphic>
          <a:graphicData uri="http://schemas.openxmlformats.org/drawingml/2006/table">
            <a:tbl>
              <a:tblPr firstRow="1" bandRow="1">
                <a:tableStyleId>{5C22544A-7EE6-4342-B048-85BDC9FD1C3A}</a:tableStyleId>
              </a:tblPr>
              <a:tblGrid>
                <a:gridCol w="440971">
                  <a:extLst>
                    <a:ext uri="{9D8B030D-6E8A-4147-A177-3AD203B41FA5}">
                      <a16:colId xmlns:a16="http://schemas.microsoft.com/office/drawing/2014/main" val="20000"/>
                    </a:ext>
                  </a:extLst>
                </a:gridCol>
                <a:gridCol w="3647385">
                  <a:extLst>
                    <a:ext uri="{9D8B030D-6E8A-4147-A177-3AD203B41FA5}">
                      <a16:colId xmlns:a16="http://schemas.microsoft.com/office/drawing/2014/main" val="20001"/>
                    </a:ext>
                  </a:extLst>
                </a:gridCol>
                <a:gridCol w="5413247">
                  <a:extLst>
                    <a:ext uri="{9D8B030D-6E8A-4147-A177-3AD203B41FA5}">
                      <a16:colId xmlns:a16="http://schemas.microsoft.com/office/drawing/2014/main" val="20002"/>
                    </a:ext>
                  </a:extLst>
                </a:gridCol>
              </a:tblGrid>
              <a:tr h="0">
                <a:tc>
                  <a:txBody>
                    <a:bodyPr/>
                    <a:lstStyle/>
                    <a:p>
                      <a:pPr algn="just">
                        <a:spcAft>
                          <a:spcPts val="0"/>
                        </a:spcAft>
                      </a:pPr>
                      <a:r>
                        <a:rPr lang="en-US" sz="1100" kern="100" dirty="0">
                          <a:effectLst/>
                          <a:latin typeface="Meiryo UI" panose="020B0604030504040204" pitchFamily="50" charset="-128"/>
                          <a:ea typeface="Meiryo UI" panose="020B0604030504040204" pitchFamily="50" charset="-128"/>
                          <a:cs typeface="Meiryo UI" panose="020B0604030504040204" pitchFamily="50" charset="-128"/>
                        </a:rPr>
                        <a:t>No.</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just">
                        <a:spcAft>
                          <a:spcPts val="0"/>
                        </a:spcAft>
                      </a:pPr>
                      <a:r>
                        <a:rPr lang="en-US" sz="1100" kern="100" dirty="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100" kern="100" dirty="0">
                          <a:effectLst/>
                          <a:latin typeface="Meiryo UI" panose="020B0604030504040204" pitchFamily="50" charset="-128"/>
                          <a:ea typeface="Meiryo UI" panose="020B0604030504040204" pitchFamily="50" charset="-128"/>
                          <a:cs typeface="Meiryo UI" panose="020B0604030504040204" pitchFamily="50" charset="-128"/>
                        </a:rPr>
                        <a:t>Question</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just">
                        <a:spcAft>
                          <a:spcPts val="0"/>
                        </a:spcAft>
                      </a:pPr>
                      <a:r>
                        <a:rPr lang="en-US" altLang="ja-JP" sz="1100" kern="100" dirty="0">
                          <a:effectLst/>
                          <a:latin typeface="Meiryo UI" panose="020B0604030504040204" pitchFamily="50" charset="-128"/>
                          <a:ea typeface="Meiryo UI" panose="020B0604030504040204" pitchFamily="50" charset="-128"/>
                          <a:cs typeface="Meiryo UI" panose="020B0604030504040204" pitchFamily="50" charset="-128"/>
                        </a:rPr>
                        <a:t>Answer</a:t>
                      </a:r>
                      <a:r>
                        <a:rPr lang="en-US" sz="11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extLst>
                  <a:ext uri="{0D108BD9-81ED-4DB2-BD59-A6C34878D82A}">
                    <a16:rowId xmlns:a16="http://schemas.microsoft.com/office/drawing/2014/main" val="10000"/>
                  </a:ext>
                </a:extLst>
              </a:tr>
              <a:tr h="1907773">
                <a:tc>
                  <a:txBody>
                    <a:bodyPr/>
                    <a:lstStyle/>
                    <a:p>
                      <a:pPr algn="r">
                        <a:spcAft>
                          <a:spcPts val="0"/>
                        </a:spcAft>
                      </a:pPr>
                      <a:r>
                        <a:rPr lang="en-US" altLang="ja-JP" sz="1100" kern="100" dirty="0">
                          <a:effectLst/>
                          <a:latin typeface="Meiryo UI" panose="020B0604030504040204" pitchFamily="50" charset="-128"/>
                          <a:ea typeface="Meiryo UI" panose="020B0604030504040204" pitchFamily="50" charset="-128"/>
                          <a:cs typeface="Meiryo UI" panose="020B0604030504040204" pitchFamily="50" charset="-128"/>
                        </a:rPr>
                        <a:t>1</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tc>
                <a:tc>
                  <a:txBody>
                    <a:bodyPr/>
                    <a:lstStyle/>
                    <a:p>
                      <a:pPr algn="just">
                        <a:spcAft>
                          <a:spcPts val="0"/>
                        </a:spcAft>
                      </a:pP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推奨データセットとは何ですか。必ず取り組まなければならないものですか。</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tc>
                <a:tc>
                  <a:txBody>
                    <a:bodyPr/>
                    <a:lstStyle/>
                    <a:p>
                      <a:pPr algn="l">
                        <a:spcAft>
                          <a:spcPts val="0"/>
                        </a:spcAft>
                      </a:pP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オープンデータの公開とその利活用を促進することを目的とし、政府として公開を推奨するデータと、公開するデータの作成にあたり準拠すべきルールやフォーマット等を取りまとめたものです。基本編と応用編から構成されます。</a:t>
                      </a:r>
                    </a:p>
                    <a:p>
                      <a:pPr algn="l">
                        <a:spcAft>
                          <a:spcPts val="0"/>
                        </a:spcAft>
                      </a:pP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ⅰ</a:t>
                      </a: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）基本編：推奨データセットの対象データの中でも、特にオープンデータに取り組み始める地方公共団体の参考となるようなデータを基本編として位置付けています。</a:t>
                      </a:r>
                    </a:p>
                    <a:p>
                      <a:pPr algn="l">
                        <a:spcAft>
                          <a:spcPts val="0"/>
                        </a:spcAft>
                      </a:pP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ⅱ</a:t>
                      </a: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）応用編：推奨データセットの対象データの中で、基本編以外のデータを応用編として位置付けています。応用編では、地方公共団体に限らず、民間事業者等の保有するデータについても対象とします。</a:t>
                      </a:r>
                    </a:p>
                    <a:p>
                      <a:pPr algn="l">
                        <a:spcAft>
                          <a:spcPts val="0"/>
                        </a:spcAft>
                      </a:pP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また、必ずしも推奨データセットの公開に取り組まなければならないというものではありませんが、各団体が本データセットの公開に取り組み、同じフォーマットでデータが公開されることで、利用者の利便性が向上し、利活用の促進が期待されます。</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tc>
                <a:extLst>
                  <a:ext uri="{0D108BD9-81ED-4DB2-BD59-A6C34878D82A}">
                    <a16:rowId xmlns:a16="http://schemas.microsoft.com/office/drawing/2014/main" val="10001"/>
                  </a:ext>
                </a:extLst>
              </a:tr>
              <a:tr h="815106">
                <a:tc>
                  <a:txBody>
                    <a:bodyPr/>
                    <a:lstStyle/>
                    <a:p>
                      <a:pPr marL="0" marR="0" indent="0" algn="r" defTabSz="843772" rtl="0" eaLnBrk="1" fontAlgn="auto" latinLnBrk="0" hangingPunct="1">
                        <a:lnSpc>
                          <a:spcPct val="100000"/>
                        </a:lnSpc>
                        <a:spcBef>
                          <a:spcPts val="0"/>
                        </a:spcBef>
                        <a:spcAft>
                          <a:spcPts val="0"/>
                        </a:spcAft>
                        <a:buClrTx/>
                        <a:buSzTx/>
                        <a:buFontTx/>
                        <a:buNone/>
                        <a:tabLst/>
                        <a:defRPr/>
                      </a:pPr>
                      <a:r>
                        <a:rPr lang="en-US" altLang="ja-JP" sz="1100" kern="100" dirty="0">
                          <a:effectLst/>
                          <a:latin typeface="Meiryo UI" panose="020B0604030504040204" pitchFamily="50" charset="-128"/>
                          <a:ea typeface="Meiryo UI" panose="020B0604030504040204" pitchFamily="50" charset="-128"/>
                          <a:cs typeface="Meiryo UI" panose="020B0604030504040204" pitchFamily="50" charset="-128"/>
                        </a:rPr>
                        <a:t>2</a:t>
                      </a:r>
                      <a:endParaRPr lang="ja-JP" alt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tc>
                <a:tc>
                  <a:txBody>
                    <a:bodyPr/>
                    <a:lstStyle/>
                    <a:p>
                      <a:pPr algn="just">
                        <a:spcAft>
                          <a:spcPts val="0"/>
                        </a:spcAft>
                      </a:pP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推奨データセットはどのようにして選定されたのですか。今後、推奨データセットが追加されることはありますか。</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tc>
                <a:tc>
                  <a:txBody>
                    <a:bodyPr/>
                    <a:lstStyle/>
                    <a:p>
                      <a:pPr algn="l">
                        <a:spcAft>
                          <a:spcPts val="0"/>
                        </a:spcAft>
                      </a:pP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公開のニーズや活用されている事例がある</a:t>
                      </a: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、各団体</a:t>
                      </a: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が取り組みやすいといった観点からデータセットを選定しております。今後、各団体において公開すべきと判断されたデータや、有効なオープンデータ活用事例等で活用されているデータセットなど、必要に応じて、データセットの追加も想定しております。</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tc>
                <a:extLst>
                  <a:ext uri="{0D108BD9-81ED-4DB2-BD59-A6C34878D82A}">
                    <a16:rowId xmlns:a16="http://schemas.microsoft.com/office/drawing/2014/main" val="10002"/>
                  </a:ext>
                </a:extLst>
              </a:tr>
              <a:tr h="597923">
                <a:tc>
                  <a:txBody>
                    <a:bodyPr/>
                    <a:lstStyle/>
                    <a:p>
                      <a:pPr algn="r">
                        <a:spcAft>
                          <a:spcPts val="0"/>
                        </a:spcAft>
                      </a:pPr>
                      <a:r>
                        <a:rPr lang="en-US" altLang="ja-JP" sz="1100" kern="100" dirty="0">
                          <a:effectLst/>
                          <a:latin typeface="Meiryo UI" panose="020B0604030504040204" pitchFamily="50" charset="-128"/>
                          <a:ea typeface="Meiryo UI" panose="020B0604030504040204" pitchFamily="50" charset="-128"/>
                          <a:cs typeface="Meiryo UI" panose="020B0604030504040204" pitchFamily="50" charset="-128"/>
                        </a:rPr>
                        <a:t>3</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tc>
                <a:tc>
                  <a:txBody>
                    <a:bodyPr/>
                    <a:lstStyle/>
                    <a:p>
                      <a:pPr algn="just">
                        <a:spcAft>
                          <a:spcPts val="0"/>
                        </a:spcAft>
                      </a:pPr>
                      <a:r>
                        <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国が</a:t>
                      </a: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地方公共団体向けに</a:t>
                      </a:r>
                      <a:r>
                        <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行っている様々な調査と今回のオープンデータフォーマットとの整合性はどうなっていますか。</a:t>
                      </a:r>
                    </a:p>
                  </a:txBody>
                  <a:tcPr marL="72000" marR="72000" marT="36000" marB="36000"/>
                </a:tc>
                <a:tc>
                  <a:txBody>
                    <a:bodyPr/>
                    <a:lstStyle/>
                    <a:p>
                      <a:pPr algn="l">
                        <a:spcAft>
                          <a:spcPts val="0"/>
                        </a:spcAft>
                      </a:pP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地方公共団体から国等へ報告を行っている調査とは、可能な限り整合性をとっていますが、「推奨データセット」はオープンデータに取り組み始める地方公共団体が取り組みやすいよう、データ項目や入力ルールを定めているため、全ての項目について一致しているものではありません。</a:t>
                      </a:r>
                    </a:p>
                  </a:txBody>
                  <a:tcPr marL="72000" marR="72000" marT="36000" marB="36000"/>
                </a:tc>
                <a:extLst>
                  <a:ext uri="{0D108BD9-81ED-4DB2-BD59-A6C34878D82A}">
                    <a16:rowId xmlns:a16="http://schemas.microsoft.com/office/drawing/2014/main" val="10003"/>
                  </a:ext>
                </a:extLst>
              </a:tr>
              <a:tr h="949327">
                <a:tc>
                  <a:txBody>
                    <a:bodyPr/>
                    <a:lstStyle/>
                    <a:p>
                      <a:pPr algn="r">
                        <a:spcAft>
                          <a:spcPts val="0"/>
                        </a:spcAft>
                      </a:pPr>
                      <a:r>
                        <a:rPr lang="en-US" sz="1100" kern="100" dirty="0">
                          <a:effectLst/>
                          <a:latin typeface="Meiryo UI" panose="020B0604030504040204" pitchFamily="50" charset="-128"/>
                          <a:ea typeface="Meiryo UI" panose="020B0604030504040204" pitchFamily="50" charset="-128"/>
                          <a:cs typeface="Meiryo UI" panose="020B0604030504040204" pitchFamily="50" charset="-128"/>
                        </a:rPr>
                        <a:t>4</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tc>
                <a:tc>
                  <a:txBody>
                    <a:bodyPr/>
                    <a:lstStyle/>
                    <a:p>
                      <a:pPr algn="just">
                        <a:spcAft>
                          <a:spcPts val="0"/>
                        </a:spcAft>
                      </a:pP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地方公共団体では全ての推奨データセットについて</a:t>
                      </a:r>
                      <a:r>
                        <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公開する必要がありますか。最低、いくつ公開すれば、「オープンデータに取組んでいる自治体」になりますか。</a:t>
                      </a:r>
                    </a:p>
                  </a:txBody>
                  <a:tcPr marL="72000" marR="72000" marT="36000" marB="36000"/>
                </a:tc>
                <a:tc>
                  <a:txBody>
                    <a:bodyPr/>
                    <a:lstStyle/>
                    <a:p>
                      <a:pPr algn="l">
                        <a:spcAft>
                          <a:spcPts val="0"/>
                        </a:spcAft>
                      </a:pP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必ずしも全てのデータセットについて公開しなければならないものではありません。なお、当室において、オープンデータに取り組んでいる自治体は「自らのホームページにおいて、「オープンデータとしての利用規約を適用し、データを公開」又は「オープンデータの説明を掲載し、データの公開先を提示」を行っている、都道府県及び市区町村」と定義しており、データの公開数によるものではありません。</a:t>
                      </a: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（参考：</a:t>
                      </a:r>
                      <a:r>
                        <a:rPr kumimoji="1" lang="en-US" altLang="ja-JP" sz="1100" u="sng" kern="12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hlinkClick r:id="rId2"/>
                        </a:rPr>
                        <a:t>https://cio.go.jp/policy-opendata</a:t>
                      </a:r>
                      <a:r>
                        <a:rPr kumimoji="1" lang="ja-JP" altLang="en-US" sz="1100" u="none" kern="12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1100" u="none"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tc>
                <a:extLst>
                  <a:ext uri="{0D108BD9-81ED-4DB2-BD59-A6C34878D82A}">
                    <a16:rowId xmlns:a16="http://schemas.microsoft.com/office/drawing/2014/main" val="10004"/>
                  </a:ext>
                </a:extLst>
              </a:tr>
              <a:tr h="621775">
                <a:tc>
                  <a:txBody>
                    <a:bodyPr/>
                    <a:lstStyle/>
                    <a:p>
                      <a:pPr algn="r">
                        <a:spcAft>
                          <a:spcPts val="0"/>
                        </a:spcAft>
                      </a:pPr>
                      <a:r>
                        <a:rPr lang="en-US" altLang="ja-JP" sz="1100" kern="100" dirty="0">
                          <a:effectLst/>
                          <a:latin typeface="Meiryo UI" panose="020B0604030504040204" pitchFamily="50" charset="-128"/>
                          <a:ea typeface="Meiryo UI" panose="020B0604030504040204" pitchFamily="50" charset="-128"/>
                          <a:cs typeface="Meiryo UI" panose="020B0604030504040204" pitchFamily="50" charset="-128"/>
                        </a:rPr>
                        <a:t>5</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tc>
                <a:tc>
                  <a:txBody>
                    <a:bodyPr/>
                    <a:lstStyle/>
                    <a:p>
                      <a:pPr algn="just">
                        <a:spcAft>
                          <a:spcPts val="0"/>
                        </a:spcAft>
                      </a:pPr>
                      <a:r>
                        <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既にカタログサイ</a:t>
                      </a: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ト等</a:t>
                      </a:r>
                      <a:r>
                        <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で公開しているデータを、今回のフォーマットにあわせて出しなおさないといけないですか。</a:t>
                      </a:r>
                    </a:p>
                  </a:txBody>
                  <a:tcPr marL="72000" marR="72000" marT="36000" marB="36000"/>
                </a:tc>
                <a:tc>
                  <a:txBody>
                    <a:bodyPr/>
                    <a:lstStyle/>
                    <a:p>
                      <a:pPr algn="l">
                        <a:spcAft>
                          <a:spcPts val="0"/>
                        </a:spcAft>
                      </a:pP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既に推奨データセットと同様のデータセットを公開している場合、フォーマットの共通化による利用者の利便性向上の観点から、推奨データセットとデータ項目等を合わせることが望ましいですが、必ずしも対応しなければならないものではありません。</a:t>
                      </a:r>
                    </a:p>
                  </a:txBody>
                  <a:tcPr marL="72000" marR="72000" marT="36000" marB="36000"/>
                </a:tc>
                <a:extLst>
                  <a:ext uri="{0D108BD9-81ED-4DB2-BD59-A6C34878D82A}">
                    <a16:rowId xmlns:a16="http://schemas.microsoft.com/office/drawing/2014/main" val="10005"/>
                  </a:ext>
                </a:extLst>
              </a:tr>
              <a:tr h="735971">
                <a:tc>
                  <a:txBody>
                    <a:bodyPr/>
                    <a:lstStyle/>
                    <a:p>
                      <a:pPr algn="r">
                        <a:spcAft>
                          <a:spcPts val="0"/>
                        </a:spcAft>
                      </a:pPr>
                      <a:r>
                        <a:rPr lang="en-US" altLang="ja-JP" sz="1100" kern="100" dirty="0">
                          <a:effectLst/>
                          <a:latin typeface="Meiryo UI" panose="020B0604030504040204" pitchFamily="50" charset="-128"/>
                          <a:ea typeface="Meiryo UI" panose="020B0604030504040204" pitchFamily="50" charset="-128"/>
                          <a:cs typeface="Meiryo UI" panose="020B0604030504040204" pitchFamily="50" charset="-128"/>
                        </a:rPr>
                        <a:t>6</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tc>
                <a:tc>
                  <a:txBody>
                    <a:bodyPr/>
                    <a:lstStyle/>
                    <a:p>
                      <a:pPr algn="just">
                        <a:spcAft>
                          <a:spcPts val="0"/>
                        </a:spcAft>
                      </a:pP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民間のデータなど、データの保有主体が異なるデータなど、地方公共団体が正確に把握が困難なものがありますが、全て調査して公開しなければならないですか。</a:t>
                      </a:r>
                      <a:endPar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tc>
                <a:tc>
                  <a:txBody>
                    <a:bodyPr/>
                    <a:lstStyle/>
                    <a:p>
                      <a:pPr algn="l">
                        <a:spcAft>
                          <a:spcPts val="0"/>
                        </a:spcAft>
                      </a:pP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推奨データセットにおいては、各団体が保有するデータについて、公開するものを推奨するものであり、保有していないデータの収集・公開を義務付けるものではありません。また、住民サービス向上等の一環として、各団体が独自にデータを収集・公開することを妨げるものではありません。</a:t>
                      </a:r>
                      <a:r>
                        <a:rPr lang="en-US" sz="11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tc>
                <a:extLst>
                  <a:ext uri="{0D108BD9-81ED-4DB2-BD59-A6C34878D82A}">
                    <a16:rowId xmlns:a16="http://schemas.microsoft.com/office/drawing/2014/main" val="10006"/>
                  </a:ext>
                </a:extLst>
              </a:tr>
            </a:tbl>
          </a:graphicData>
        </a:graphic>
      </p:graphicFrame>
      <p:sp>
        <p:nvSpPr>
          <p:cNvPr id="4" name="スライド番号プレースホルダー 3"/>
          <p:cNvSpPr>
            <a:spLocks noGrp="1"/>
          </p:cNvSpPr>
          <p:nvPr>
            <p:ph type="sldNum" sz="quarter" idx="12"/>
          </p:nvPr>
        </p:nvSpPr>
        <p:spPr/>
        <p:txBody>
          <a:bodyPr/>
          <a:lstStyle/>
          <a:p>
            <a:pPr>
              <a:defRPr/>
            </a:pPr>
            <a:fld id="{067EFC52-C34A-4A1B-879C-F7681BFACCAD}" type="slidenum">
              <a:rPr lang="ja-JP" altLang="en-US" smtClean="0"/>
              <a:pPr>
                <a:defRPr/>
              </a:pPr>
              <a:t>15</a:t>
            </a:fld>
            <a:endParaRPr lang="ja-JP" altLang="en-US" dirty="0"/>
          </a:p>
        </p:txBody>
      </p:sp>
    </p:spTree>
    <p:extLst>
      <p:ext uri="{BB962C8B-B14F-4D97-AF65-F5344CB8AC3E}">
        <p14:creationId xmlns:p14="http://schemas.microsoft.com/office/powerpoint/2010/main" val="24253783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eiryo UI" panose="020B0604030504040204" pitchFamily="50" charset="-128"/>
                <a:ea typeface="Meiryo UI" panose="020B0604030504040204" pitchFamily="50" charset="-128"/>
                <a:cs typeface="Meiryo UI" panose="020B0604030504040204" pitchFamily="50" charset="-128"/>
              </a:rPr>
              <a:t>推奨データセットに関するＦＡＱ（２）</a:t>
            </a:r>
          </a:p>
        </p:txBody>
      </p:sp>
      <p:graphicFrame>
        <p:nvGraphicFramePr>
          <p:cNvPr id="8" name="表 7"/>
          <p:cNvGraphicFramePr>
            <a:graphicFrameLocks noGrp="1"/>
          </p:cNvGraphicFramePr>
          <p:nvPr>
            <p:extLst>
              <p:ext uri="{D42A27DB-BD31-4B8C-83A1-F6EECF244321}">
                <p14:modId xmlns:p14="http://schemas.microsoft.com/office/powerpoint/2010/main" val="4289149795"/>
              </p:ext>
            </p:extLst>
          </p:nvPr>
        </p:nvGraphicFramePr>
        <p:xfrm>
          <a:off x="178844" y="684000"/>
          <a:ext cx="9501603" cy="5745400"/>
        </p:xfrm>
        <a:graphic>
          <a:graphicData uri="http://schemas.openxmlformats.org/drawingml/2006/table">
            <a:tbl>
              <a:tblPr firstRow="1" bandRow="1">
                <a:tableStyleId>{5C22544A-7EE6-4342-B048-85BDC9FD1C3A}</a:tableStyleId>
              </a:tblPr>
              <a:tblGrid>
                <a:gridCol w="440971">
                  <a:extLst>
                    <a:ext uri="{9D8B030D-6E8A-4147-A177-3AD203B41FA5}">
                      <a16:colId xmlns:a16="http://schemas.microsoft.com/office/drawing/2014/main" val="20000"/>
                    </a:ext>
                  </a:extLst>
                </a:gridCol>
                <a:gridCol w="3647385">
                  <a:extLst>
                    <a:ext uri="{9D8B030D-6E8A-4147-A177-3AD203B41FA5}">
                      <a16:colId xmlns:a16="http://schemas.microsoft.com/office/drawing/2014/main" val="20001"/>
                    </a:ext>
                  </a:extLst>
                </a:gridCol>
                <a:gridCol w="5413247">
                  <a:extLst>
                    <a:ext uri="{9D8B030D-6E8A-4147-A177-3AD203B41FA5}">
                      <a16:colId xmlns:a16="http://schemas.microsoft.com/office/drawing/2014/main" val="20002"/>
                    </a:ext>
                  </a:extLst>
                </a:gridCol>
              </a:tblGrid>
              <a:tr h="98595">
                <a:tc>
                  <a:txBody>
                    <a:bodyPr/>
                    <a:lstStyle/>
                    <a:p>
                      <a:pPr algn="just">
                        <a:spcAft>
                          <a:spcPts val="0"/>
                        </a:spcAft>
                      </a:pPr>
                      <a:r>
                        <a:rPr lang="en-US" sz="1100" kern="100" dirty="0">
                          <a:effectLst/>
                          <a:latin typeface="Meiryo UI" panose="020B0604030504040204" pitchFamily="50" charset="-128"/>
                          <a:ea typeface="Meiryo UI" panose="020B0604030504040204" pitchFamily="50" charset="-128"/>
                          <a:cs typeface="Meiryo UI" panose="020B0604030504040204" pitchFamily="50" charset="-128"/>
                        </a:rPr>
                        <a:t>No.</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just">
                        <a:spcAft>
                          <a:spcPts val="0"/>
                        </a:spcAft>
                      </a:pPr>
                      <a:r>
                        <a:rPr lang="en-US" sz="1100" kern="100" dirty="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100" kern="100" dirty="0">
                          <a:effectLst/>
                          <a:latin typeface="Meiryo UI" panose="020B0604030504040204" pitchFamily="50" charset="-128"/>
                          <a:ea typeface="Meiryo UI" panose="020B0604030504040204" pitchFamily="50" charset="-128"/>
                          <a:cs typeface="Meiryo UI" panose="020B0604030504040204" pitchFamily="50" charset="-128"/>
                        </a:rPr>
                        <a:t>Question</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just">
                        <a:spcAft>
                          <a:spcPts val="0"/>
                        </a:spcAft>
                      </a:pPr>
                      <a:r>
                        <a:rPr lang="en-US" altLang="ja-JP" sz="1100" kern="100" dirty="0">
                          <a:effectLst/>
                          <a:latin typeface="Meiryo UI" panose="020B0604030504040204" pitchFamily="50" charset="-128"/>
                          <a:ea typeface="Meiryo UI" panose="020B0604030504040204" pitchFamily="50" charset="-128"/>
                          <a:cs typeface="Meiryo UI" panose="020B0604030504040204" pitchFamily="50" charset="-128"/>
                        </a:rPr>
                        <a:t>Answer</a:t>
                      </a:r>
                      <a:r>
                        <a:rPr lang="en-US" sz="11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extLst>
                  <a:ext uri="{0D108BD9-81ED-4DB2-BD59-A6C34878D82A}">
                    <a16:rowId xmlns:a16="http://schemas.microsoft.com/office/drawing/2014/main" val="10000"/>
                  </a:ext>
                </a:extLst>
              </a:tr>
              <a:tr h="611355">
                <a:tc>
                  <a:txBody>
                    <a:bodyPr/>
                    <a:lstStyle/>
                    <a:p>
                      <a:pPr algn="r">
                        <a:spcAft>
                          <a:spcPts val="0"/>
                        </a:spcAft>
                      </a:pPr>
                      <a:r>
                        <a:rPr lang="en-US" altLang="ja-JP" sz="1100" kern="100" dirty="0">
                          <a:effectLst/>
                          <a:latin typeface="Meiryo UI" panose="020B0604030504040204" pitchFamily="50" charset="-128"/>
                          <a:ea typeface="Meiryo UI" panose="020B0604030504040204" pitchFamily="50" charset="-128"/>
                          <a:cs typeface="Meiryo UI" panose="020B0604030504040204" pitchFamily="50" charset="-128"/>
                        </a:rPr>
                        <a:t>7</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tc>
                <a:tc>
                  <a:txBody>
                    <a:bodyPr/>
                    <a:lstStyle/>
                    <a:p>
                      <a:pPr algn="just">
                        <a:spcAft>
                          <a:spcPts val="0"/>
                        </a:spcAft>
                      </a:pP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保有していないデータ項目がありますが、全ての項目を埋めなければならないですか。</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tc>
                <a:tc>
                  <a:txBody>
                    <a:bodyPr/>
                    <a:lstStyle/>
                    <a:p>
                      <a:pPr algn="l">
                        <a:spcAft>
                          <a:spcPts val="0"/>
                        </a:spcAft>
                      </a:pP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各団体によって保有していないデータもあるため、全ての項目を埋めなければならないものではありません。将来的にデータが充実していくとより良い</a:t>
                      </a: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ですが、まずは保有している情報から公開を進めてください。</a:t>
                      </a:r>
                      <a:endPar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tc>
                <a:extLst>
                  <a:ext uri="{0D108BD9-81ED-4DB2-BD59-A6C34878D82A}">
                    <a16:rowId xmlns:a16="http://schemas.microsoft.com/office/drawing/2014/main" val="10001"/>
                  </a:ext>
                </a:extLst>
              </a:tr>
              <a:tr h="791422">
                <a:tc>
                  <a:txBody>
                    <a:bodyPr/>
                    <a:lstStyle/>
                    <a:p>
                      <a:pPr algn="r">
                        <a:spcAft>
                          <a:spcPts val="0"/>
                        </a:spcAft>
                      </a:pPr>
                      <a:r>
                        <a:rPr lang="en-US" altLang="ja-JP" sz="1100" kern="100" dirty="0">
                          <a:effectLst/>
                          <a:latin typeface="Meiryo UI" panose="020B0604030504040204" pitchFamily="50" charset="-128"/>
                          <a:ea typeface="Meiryo UI" panose="020B0604030504040204" pitchFamily="50" charset="-128"/>
                          <a:cs typeface="Meiryo UI" panose="020B0604030504040204" pitchFamily="50" charset="-128"/>
                        </a:rPr>
                        <a:t>8</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tc>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公開するのは、カタログサイトでなく、普通の</a:t>
                      </a:r>
                      <a:r>
                        <a:rPr lang="en-US" altLang="ja-JP" sz="1100" kern="100" dirty="0">
                          <a:effectLst/>
                          <a:latin typeface="Meiryo UI" panose="020B0604030504040204" pitchFamily="50" charset="-128"/>
                          <a:ea typeface="Meiryo UI" panose="020B0604030504040204" pitchFamily="50" charset="-128"/>
                          <a:cs typeface="Meiryo UI" panose="020B0604030504040204" pitchFamily="50" charset="-128"/>
                        </a:rPr>
                        <a:t>W</a:t>
                      </a:r>
                      <a:r>
                        <a:rPr lang="en-US" sz="1100" kern="100" dirty="0">
                          <a:effectLst/>
                          <a:latin typeface="Meiryo UI" panose="020B0604030504040204" pitchFamily="50" charset="-128"/>
                          <a:ea typeface="Meiryo UI" panose="020B0604030504040204" pitchFamily="50" charset="-128"/>
                          <a:cs typeface="Meiryo UI" panose="020B0604030504040204" pitchFamily="50" charset="-128"/>
                        </a:rPr>
                        <a:t>eb</a:t>
                      </a: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ページでもいいですか。</a:t>
                      </a:r>
                    </a:p>
                  </a:txBody>
                  <a:tcPr marL="72000" marR="72000" marT="36000" marB="36000"/>
                </a:tc>
                <a:tc>
                  <a:txBody>
                    <a:bodyPr/>
                    <a:lstStyle/>
                    <a:p>
                      <a:pPr algn="l">
                        <a:spcAft>
                          <a:spcPts val="0"/>
                        </a:spcAft>
                      </a:pPr>
                      <a:r>
                        <a:rPr lang="en-US" sz="1100" kern="100" dirty="0">
                          <a:effectLst/>
                          <a:latin typeface="Meiryo UI" panose="020B0604030504040204" pitchFamily="50" charset="-128"/>
                          <a:ea typeface="Meiryo UI" panose="020B0604030504040204" pitchFamily="50" charset="-128"/>
                          <a:cs typeface="Meiryo UI" panose="020B0604030504040204" pitchFamily="50" charset="-128"/>
                        </a:rPr>
                        <a:t>Web</a:t>
                      </a: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ページでの公開でも問題ありません。なお、公開にあたっては、オープンデータとして二次利用が可能であること等を明記することが重要です。一括ダウンロードを可能とする仕組みの導入や、</a:t>
                      </a:r>
                      <a:r>
                        <a:rPr lang="en-US" sz="1100" kern="100" dirty="0">
                          <a:effectLst/>
                          <a:latin typeface="Meiryo UI" panose="020B0604030504040204" pitchFamily="50" charset="-128"/>
                          <a:ea typeface="Meiryo UI" panose="020B0604030504040204" pitchFamily="50" charset="-128"/>
                          <a:cs typeface="Meiryo UI" panose="020B0604030504040204" pitchFamily="50" charset="-128"/>
                        </a:rPr>
                        <a:t>API</a:t>
                      </a: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を通じた提供など、利用者の利便性やシステム負荷及び効率性にも配慮することが望ましいです。</a:t>
                      </a:r>
                    </a:p>
                  </a:txBody>
                  <a:tcPr marL="72000" marR="72000" marT="36000" marB="36000"/>
                </a:tc>
                <a:extLst>
                  <a:ext uri="{0D108BD9-81ED-4DB2-BD59-A6C34878D82A}">
                    <a16:rowId xmlns:a16="http://schemas.microsoft.com/office/drawing/2014/main" val="10002"/>
                  </a:ext>
                </a:extLst>
              </a:tr>
              <a:tr h="1427253">
                <a:tc>
                  <a:txBody>
                    <a:bodyPr/>
                    <a:lstStyle/>
                    <a:p>
                      <a:pPr algn="r">
                        <a:spcAft>
                          <a:spcPts val="0"/>
                        </a:spcAft>
                      </a:pPr>
                      <a:r>
                        <a:rPr lang="en-US" altLang="ja-JP" sz="1100" kern="100" dirty="0">
                          <a:effectLst/>
                          <a:latin typeface="Meiryo UI" panose="020B0604030504040204" pitchFamily="50" charset="-128"/>
                          <a:ea typeface="Meiryo UI" panose="020B0604030504040204" pitchFamily="50" charset="-128"/>
                          <a:cs typeface="Meiryo UI" panose="020B0604030504040204" pitchFamily="50" charset="-128"/>
                        </a:rPr>
                        <a:t>9</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tc>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ライセンスはどうすればいいですか。</a:t>
                      </a:r>
                    </a:p>
                  </a:txBody>
                  <a:tcPr marL="72000" marR="72000" marT="36000" marB="36000"/>
                </a:tc>
                <a:tc>
                  <a:txBody>
                    <a:bodyPr/>
                    <a:lstStyle/>
                    <a:p>
                      <a:pPr algn="l">
                        <a:spcAft>
                          <a:spcPts val="0"/>
                        </a:spcAft>
                      </a:pP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特段の理由がない限り、</a:t>
                      </a:r>
                      <a:r>
                        <a:rPr lang="en-US" sz="1100" kern="100" dirty="0">
                          <a:effectLst/>
                          <a:latin typeface="Meiryo UI" panose="020B0604030504040204" pitchFamily="50" charset="-128"/>
                          <a:ea typeface="Meiryo UI" panose="020B0604030504040204" pitchFamily="50" charset="-128"/>
                          <a:cs typeface="Meiryo UI" panose="020B0604030504040204" pitchFamily="50" charset="-128"/>
                        </a:rPr>
                        <a:t>CCBY</a:t>
                      </a: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（クリエイティブ・コモンズ表示</a:t>
                      </a:r>
                      <a:r>
                        <a:rPr lang="en-US" sz="1100" kern="100" dirty="0">
                          <a:effectLst/>
                          <a:latin typeface="Meiryo UI" panose="020B0604030504040204" pitchFamily="50" charset="-128"/>
                          <a:ea typeface="Meiryo UI" panose="020B0604030504040204" pitchFamily="50" charset="-128"/>
                          <a:cs typeface="Meiryo UI" panose="020B0604030504040204" pitchFamily="50" charset="-128"/>
                        </a:rPr>
                        <a:t>4.0</a:t>
                      </a: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国際）</a:t>
                      </a: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sng" kern="12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hlinkClick r:id="rId2"/>
                        </a:rPr>
                        <a:t>http://creativecommons.org/licenses/by/4.0/legalcode.ja</a:t>
                      </a: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a:t>
                      </a:r>
                      <a:br>
                        <a:rPr lang="en-US" sz="1100" kern="100" dirty="0">
                          <a:effectLst/>
                          <a:latin typeface="Meiryo UI" panose="020B0604030504040204" pitchFamily="50" charset="-128"/>
                          <a:ea typeface="Meiryo UI" panose="020B0604030504040204" pitchFamily="50" charset="-128"/>
                          <a:cs typeface="Meiryo UI" panose="020B0604030504040204" pitchFamily="50" charset="-128"/>
                        </a:rPr>
                      </a:b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を用いることが望ましいです。また</a:t>
                      </a:r>
                      <a:r>
                        <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地方公共団体の場合、</a:t>
                      </a: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「政府標準利用規約（第</a:t>
                      </a:r>
                      <a:r>
                        <a:rPr lang="en-US" sz="1100" kern="100" dirty="0">
                          <a:effectLst/>
                          <a:latin typeface="Meiryo UI" panose="020B0604030504040204" pitchFamily="50" charset="-128"/>
                          <a:ea typeface="Meiryo UI" panose="020B0604030504040204" pitchFamily="50" charset="-128"/>
                          <a:cs typeface="Meiryo UI" panose="020B0604030504040204" pitchFamily="50" charset="-128"/>
                        </a:rPr>
                        <a:t>2.0</a:t>
                      </a: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版）」</a:t>
                      </a: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a:effectLst/>
                          <a:latin typeface="Meiryo UI" panose="020B0604030504040204" pitchFamily="50" charset="-128"/>
                          <a:ea typeface="Meiryo UI" panose="020B0604030504040204" pitchFamily="50" charset="-128"/>
                          <a:cs typeface="Meiryo UI" panose="020B0604030504040204" pitchFamily="50" charset="-128"/>
                          <a:hlinkClick r:id="rId3"/>
                        </a:rPr>
                        <a:t>http://www.kantei.go.jp/jp/singi/it2/densi/kettei/gl2_betten_1.pdf</a:t>
                      </a: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a:t>
                      </a: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は国の府省</a:t>
                      </a:r>
                      <a:r>
                        <a:rPr lang="en-US" sz="1100" kern="100" dirty="0">
                          <a:effectLst/>
                          <a:latin typeface="Meiryo UI" panose="020B0604030504040204" pitchFamily="50" charset="-128"/>
                          <a:ea typeface="Meiryo UI" panose="020B0604030504040204" pitchFamily="50" charset="-128"/>
                          <a:cs typeface="Meiryo UI" panose="020B0604030504040204" pitchFamily="50" charset="-128"/>
                        </a:rPr>
                        <a:t>Web</a:t>
                      </a: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サイトの利用ルールのひな形として策定されたものですが、</a:t>
                      </a:r>
                      <a:r>
                        <a:rPr lang="en-US" sz="1100" kern="100" dirty="0">
                          <a:effectLst/>
                          <a:latin typeface="Meiryo UI" panose="020B0604030504040204" pitchFamily="50" charset="-128"/>
                          <a:ea typeface="Meiryo UI" panose="020B0604030504040204" pitchFamily="50" charset="-128"/>
                          <a:cs typeface="Meiryo UI" panose="020B0604030504040204" pitchFamily="50" charset="-128"/>
                        </a:rPr>
                        <a:t>CCBY4.0</a:t>
                      </a: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国際と互換性があり、ウェブサイトのコンテンツを原則二次利用可能にする利用ルールとして、地方公共団体でも利用できます。</a:t>
                      </a:r>
                    </a:p>
                  </a:txBody>
                  <a:tcPr marL="72000" marR="72000" marT="36000" marB="36000"/>
                </a:tc>
                <a:extLst>
                  <a:ext uri="{0D108BD9-81ED-4DB2-BD59-A6C34878D82A}">
                    <a16:rowId xmlns:a16="http://schemas.microsoft.com/office/drawing/2014/main" val="10003"/>
                  </a:ext>
                </a:extLst>
              </a:tr>
              <a:tr h="1206510">
                <a:tc>
                  <a:txBody>
                    <a:bodyPr/>
                    <a:lstStyle/>
                    <a:p>
                      <a:pPr algn="r">
                        <a:spcAft>
                          <a:spcPts val="0"/>
                        </a:spcAft>
                      </a:pPr>
                      <a:r>
                        <a:rPr lang="en-US" altLang="ja-JP" sz="1100" kern="100" dirty="0">
                          <a:effectLst/>
                          <a:latin typeface="Meiryo UI" panose="020B0604030504040204" pitchFamily="50" charset="-128"/>
                          <a:ea typeface="Meiryo UI" panose="020B0604030504040204" pitchFamily="50" charset="-128"/>
                          <a:cs typeface="Meiryo UI" panose="020B0604030504040204" pitchFamily="50" charset="-128"/>
                        </a:rPr>
                        <a:t>10</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tc>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データの更新頻度はどのくらいですか。</a:t>
                      </a:r>
                    </a:p>
                  </a:txBody>
                  <a:tcPr marL="72000" marR="72000" marT="36000" marB="36000"/>
                </a:tc>
                <a:tc>
                  <a:txBody>
                    <a:bodyPr/>
                    <a:lstStyle/>
                    <a:p>
                      <a:pPr algn="l">
                        <a:spcAft>
                          <a:spcPts val="0"/>
                        </a:spcAft>
                      </a:pP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データの更新頻度は対象のデータセットによって様々ですが、お知らせやイベント情報、統計情報等、データの迅速な公開やその鮮度の維持が重要なデータについては、可能な限り迅速に公開するとともに適時適切な更新を行うことが望ましいです</a:t>
                      </a: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が、各団体の実情に合わせて、可能な範囲で定期的な更新を行ってください。</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また、データ更新の周期等を明示し、利用者が予め更新等の時期を把握できるようにしておくことで、利用者の利便性が向上します。</a:t>
                      </a:r>
                    </a:p>
                  </a:txBody>
                  <a:tcPr marL="72000" marR="72000" marT="36000" marB="36000"/>
                </a:tc>
                <a:extLst>
                  <a:ext uri="{0D108BD9-81ED-4DB2-BD59-A6C34878D82A}">
                    <a16:rowId xmlns:a16="http://schemas.microsoft.com/office/drawing/2014/main" val="10004"/>
                  </a:ext>
                </a:extLst>
              </a:tr>
              <a:tr h="526981">
                <a:tc>
                  <a:txBody>
                    <a:bodyPr/>
                    <a:lstStyle/>
                    <a:p>
                      <a:pPr algn="r">
                        <a:spcAft>
                          <a:spcPts val="0"/>
                        </a:spcAft>
                      </a:pPr>
                      <a:r>
                        <a:rPr lang="en-US" altLang="ja-JP" sz="1100" kern="100" dirty="0">
                          <a:effectLst/>
                          <a:latin typeface="Meiryo UI" panose="020B0604030504040204" pitchFamily="50" charset="-128"/>
                          <a:ea typeface="Meiryo UI" panose="020B0604030504040204" pitchFamily="50" charset="-128"/>
                          <a:cs typeface="Meiryo UI" panose="020B0604030504040204" pitchFamily="50" charset="-128"/>
                        </a:rPr>
                        <a:t>11</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tc>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一度、公開したデータの公開をやめることはできますか。</a:t>
                      </a:r>
                    </a:p>
                  </a:txBody>
                  <a:tcPr marL="72000" marR="72000" marT="36000" marB="36000"/>
                </a:tc>
                <a:tc>
                  <a:txBody>
                    <a:bodyPr/>
                    <a:lstStyle/>
                    <a:p>
                      <a:pPr algn="l">
                        <a:spcAft>
                          <a:spcPts val="0"/>
                        </a:spcAft>
                      </a:pP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一度、公開したデータは可能な限り継続して公開することが望ましいですが、やむを得ない理由等により、公開を取りやめることは可能です。</a:t>
                      </a:r>
                    </a:p>
                  </a:txBody>
                  <a:tcPr marL="72000" marR="72000" marT="36000" marB="36000"/>
                </a:tc>
                <a:extLst>
                  <a:ext uri="{0D108BD9-81ED-4DB2-BD59-A6C34878D82A}">
                    <a16:rowId xmlns:a16="http://schemas.microsoft.com/office/drawing/2014/main" val="10005"/>
                  </a:ext>
                </a:extLst>
              </a:tr>
              <a:tr h="942239">
                <a:tc>
                  <a:txBody>
                    <a:bodyPr/>
                    <a:lstStyle/>
                    <a:p>
                      <a:pPr algn="r">
                        <a:spcAft>
                          <a:spcPts val="0"/>
                        </a:spcAft>
                      </a:pPr>
                      <a:r>
                        <a:rPr lang="en-US" altLang="ja-JP" sz="1100" kern="100" dirty="0">
                          <a:effectLst/>
                          <a:latin typeface="Meiryo UI" panose="020B0604030504040204" pitchFamily="50" charset="-128"/>
                          <a:ea typeface="Meiryo UI" panose="020B0604030504040204" pitchFamily="50" charset="-128"/>
                          <a:cs typeface="Meiryo UI" panose="020B0604030504040204" pitchFamily="50" charset="-128"/>
                        </a:rPr>
                        <a:t>12</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tc>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データを公開したら誰か使ってくれますか。</a:t>
                      </a:r>
                    </a:p>
                  </a:txBody>
                  <a:tcPr marL="72000" marR="72000" marT="36000" marB="36000"/>
                </a:tc>
                <a:tc>
                  <a:txBody>
                    <a:bodyPr/>
                    <a:lstStyle/>
                    <a:p>
                      <a:pPr algn="l">
                        <a:spcAft>
                          <a:spcPts val="0"/>
                        </a:spcAft>
                      </a:pP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データを公開することにより、アプリの提供事業者等が利活用することが考えられます。</a:t>
                      </a: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内閣官房</a:t>
                      </a:r>
                      <a:r>
                        <a:rPr lang="en-US" altLang="ja-JP" sz="1100" kern="100" dirty="0">
                          <a:effectLst/>
                          <a:latin typeface="Meiryo UI" panose="020B0604030504040204" pitchFamily="50" charset="-128"/>
                          <a:ea typeface="Meiryo UI" panose="020B0604030504040204" pitchFamily="50" charset="-128"/>
                          <a:cs typeface="Meiryo UI" panose="020B0604030504040204" pitchFamily="50" charset="-128"/>
                        </a:rPr>
                        <a:t>IT</a:t>
                      </a: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総合戦略室では、オープンデータを利活用した事例集「オープンデータ</a:t>
                      </a:r>
                      <a:r>
                        <a:rPr lang="en-US" altLang="ja-JP" sz="1100" kern="100" dirty="0">
                          <a:effectLst/>
                          <a:latin typeface="Meiryo UI" panose="020B0604030504040204" pitchFamily="50" charset="-128"/>
                          <a:ea typeface="Meiryo UI" panose="020B0604030504040204" pitchFamily="50" charset="-128"/>
                          <a:cs typeface="Meiryo UI" panose="020B0604030504040204" pitchFamily="50" charset="-128"/>
                        </a:rPr>
                        <a:t>100</a:t>
                      </a: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a:effectLst/>
                          <a:latin typeface="Meiryo UI" panose="020B0604030504040204" pitchFamily="50" charset="-128"/>
                          <a:ea typeface="Meiryo UI" panose="020B0604030504040204" pitchFamily="50" charset="-128"/>
                          <a:cs typeface="Meiryo UI" panose="020B0604030504040204" pitchFamily="50" charset="-128"/>
                          <a:hlinkClick r:id="rId4"/>
                        </a:rPr>
                        <a:t>https://cio.go.jp/opendata100</a:t>
                      </a: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）」を公開していますので、参考にしてください。</a:t>
                      </a:r>
                      <a:endParaRPr lang="en-US" alt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また、</a:t>
                      </a: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各団体</a:t>
                      </a:r>
                      <a:r>
                        <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内でのデータの共有や</a:t>
                      </a: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、地方公共団体であれば</a:t>
                      </a:r>
                      <a:r>
                        <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政策や施策の企画及び立案</a:t>
                      </a: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など</a:t>
                      </a: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、事務作業の効率化等に活用できるデータもあります。</a:t>
                      </a:r>
                    </a:p>
                  </a:txBody>
                  <a:tcPr marL="72000" marR="72000" marT="36000" marB="36000"/>
                </a:tc>
                <a:extLst>
                  <a:ext uri="{0D108BD9-81ED-4DB2-BD59-A6C34878D82A}">
                    <a16:rowId xmlns:a16="http://schemas.microsoft.com/office/drawing/2014/main" val="10006"/>
                  </a:ext>
                </a:extLst>
              </a:tr>
            </a:tbl>
          </a:graphicData>
        </a:graphic>
      </p:graphicFrame>
      <p:sp>
        <p:nvSpPr>
          <p:cNvPr id="4" name="スライド番号プレースホルダー 3"/>
          <p:cNvSpPr>
            <a:spLocks noGrp="1"/>
          </p:cNvSpPr>
          <p:nvPr>
            <p:ph type="sldNum" sz="quarter" idx="12"/>
          </p:nvPr>
        </p:nvSpPr>
        <p:spPr/>
        <p:txBody>
          <a:bodyPr/>
          <a:lstStyle/>
          <a:p>
            <a:pPr>
              <a:defRPr/>
            </a:pPr>
            <a:fld id="{067EFC52-C34A-4A1B-879C-F7681BFACCAD}" type="slidenum">
              <a:rPr lang="ja-JP" altLang="en-US" smtClean="0"/>
              <a:pPr>
                <a:defRPr/>
              </a:pPr>
              <a:t>16</a:t>
            </a:fld>
            <a:endParaRPr lang="ja-JP" altLang="en-US" dirty="0"/>
          </a:p>
        </p:txBody>
      </p:sp>
    </p:spTree>
    <p:extLst>
      <p:ext uri="{BB962C8B-B14F-4D97-AF65-F5344CB8AC3E}">
        <p14:creationId xmlns:p14="http://schemas.microsoft.com/office/powerpoint/2010/main" val="28841436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eiryo UI" panose="020B0604030504040204" pitchFamily="50" charset="-128"/>
                <a:ea typeface="Meiryo UI" panose="020B0604030504040204" pitchFamily="50" charset="-128"/>
                <a:cs typeface="Meiryo UI" panose="020B0604030504040204" pitchFamily="50" charset="-128"/>
              </a:rPr>
              <a:t>推奨データセットに関するＦＡＱ（</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8" name="表 7"/>
          <p:cNvGraphicFramePr>
            <a:graphicFrameLocks noGrp="1"/>
          </p:cNvGraphicFramePr>
          <p:nvPr>
            <p:extLst>
              <p:ext uri="{D42A27DB-BD31-4B8C-83A1-F6EECF244321}">
                <p14:modId xmlns:p14="http://schemas.microsoft.com/office/powerpoint/2010/main" val="1426649683"/>
              </p:ext>
            </p:extLst>
          </p:nvPr>
        </p:nvGraphicFramePr>
        <p:xfrm>
          <a:off x="178844" y="684000"/>
          <a:ext cx="9501603" cy="2610844"/>
        </p:xfrm>
        <a:graphic>
          <a:graphicData uri="http://schemas.openxmlformats.org/drawingml/2006/table">
            <a:tbl>
              <a:tblPr firstRow="1" bandRow="1">
                <a:tableStyleId>{5C22544A-7EE6-4342-B048-85BDC9FD1C3A}</a:tableStyleId>
              </a:tblPr>
              <a:tblGrid>
                <a:gridCol w="440971">
                  <a:extLst>
                    <a:ext uri="{9D8B030D-6E8A-4147-A177-3AD203B41FA5}">
                      <a16:colId xmlns:a16="http://schemas.microsoft.com/office/drawing/2014/main" val="20000"/>
                    </a:ext>
                  </a:extLst>
                </a:gridCol>
                <a:gridCol w="3647385">
                  <a:extLst>
                    <a:ext uri="{9D8B030D-6E8A-4147-A177-3AD203B41FA5}">
                      <a16:colId xmlns:a16="http://schemas.microsoft.com/office/drawing/2014/main" val="20001"/>
                    </a:ext>
                  </a:extLst>
                </a:gridCol>
                <a:gridCol w="5413247">
                  <a:extLst>
                    <a:ext uri="{9D8B030D-6E8A-4147-A177-3AD203B41FA5}">
                      <a16:colId xmlns:a16="http://schemas.microsoft.com/office/drawing/2014/main" val="20002"/>
                    </a:ext>
                  </a:extLst>
                </a:gridCol>
              </a:tblGrid>
              <a:tr h="0">
                <a:tc>
                  <a:txBody>
                    <a:bodyPr/>
                    <a:lstStyle/>
                    <a:p>
                      <a:pPr algn="just">
                        <a:spcAft>
                          <a:spcPts val="0"/>
                        </a:spcAft>
                      </a:pPr>
                      <a:r>
                        <a:rPr lang="en-US" sz="1100" kern="100" dirty="0">
                          <a:effectLst/>
                          <a:latin typeface="Meiryo UI" panose="020B0604030504040204" pitchFamily="50" charset="-128"/>
                          <a:ea typeface="Meiryo UI" panose="020B0604030504040204" pitchFamily="50" charset="-128"/>
                          <a:cs typeface="Meiryo UI" panose="020B0604030504040204" pitchFamily="50" charset="-128"/>
                        </a:rPr>
                        <a:t>No.</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just">
                        <a:spcAft>
                          <a:spcPts val="0"/>
                        </a:spcAft>
                      </a:pPr>
                      <a:r>
                        <a:rPr lang="en-US" sz="1100" kern="100" dirty="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100" kern="100" dirty="0">
                          <a:effectLst/>
                          <a:latin typeface="Meiryo UI" panose="020B0604030504040204" pitchFamily="50" charset="-128"/>
                          <a:ea typeface="Meiryo UI" panose="020B0604030504040204" pitchFamily="50" charset="-128"/>
                          <a:cs typeface="Meiryo UI" panose="020B0604030504040204" pitchFamily="50" charset="-128"/>
                        </a:rPr>
                        <a:t>Question</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just">
                        <a:spcAft>
                          <a:spcPts val="0"/>
                        </a:spcAft>
                      </a:pPr>
                      <a:r>
                        <a:rPr lang="en-US" altLang="ja-JP" sz="1100" kern="100" dirty="0">
                          <a:effectLst/>
                          <a:latin typeface="Meiryo UI" panose="020B0604030504040204" pitchFamily="50" charset="-128"/>
                          <a:ea typeface="Meiryo UI" panose="020B0604030504040204" pitchFamily="50" charset="-128"/>
                          <a:cs typeface="Meiryo UI" panose="020B0604030504040204" pitchFamily="50" charset="-128"/>
                        </a:rPr>
                        <a:t>Answer</a:t>
                      </a:r>
                      <a:r>
                        <a:rPr lang="en-US" sz="11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extLst>
                  <a:ext uri="{0D108BD9-81ED-4DB2-BD59-A6C34878D82A}">
                    <a16:rowId xmlns:a16="http://schemas.microsoft.com/office/drawing/2014/main" val="10000"/>
                  </a:ext>
                </a:extLst>
              </a:tr>
              <a:tr h="592801">
                <a:tc>
                  <a:txBody>
                    <a:bodyPr/>
                    <a:lstStyle/>
                    <a:p>
                      <a:pPr algn="r">
                        <a:spcAft>
                          <a:spcPts val="0"/>
                        </a:spcAft>
                      </a:pPr>
                      <a:r>
                        <a:rPr lang="en-US" sz="1100" kern="100" dirty="0">
                          <a:effectLst/>
                          <a:latin typeface="Meiryo UI" panose="020B0604030504040204" pitchFamily="50" charset="-128"/>
                          <a:ea typeface="Meiryo UI" panose="020B0604030504040204" pitchFamily="50" charset="-128"/>
                          <a:cs typeface="Meiryo UI" panose="020B0604030504040204" pitchFamily="50" charset="-128"/>
                        </a:rPr>
                        <a:t>13</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tc>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公開する際のフォーマット済みのファイルは提供されますか。</a:t>
                      </a:r>
                    </a:p>
                  </a:txBody>
                  <a:tcPr marL="72000" marR="72000" marT="36000" marB="36000"/>
                </a:tc>
                <a:tc>
                  <a:txBody>
                    <a:bodyPr/>
                    <a:lstStyle/>
                    <a:p>
                      <a:pPr algn="l">
                        <a:spcAft>
                          <a:spcPts val="0"/>
                        </a:spcAft>
                      </a:pP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本書の</a:t>
                      </a:r>
                      <a:r>
                        <a:rPr lang="en-US" alt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a:t>
                      </a: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推奨データセット一覧」における「作成にあたり準拠すべきルールやフォーマット等とその内容」列にて、「データ項目定義書、フォーマット標準例（記載例とフォーマット）」と記載のあるデータについては、フォーマット標準例として</a:t>
                      </a:r>
                      <a:r>
                        <a:rPr 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csv</a:t>
                      </a:r>
                      <a:r>
                        <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形式のフォーマット</a:t>
                      </a: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a:t>
                      </a:r>
                      <a:r>
                        <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記入例</a:t>
                      </a: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提供</a:t>
                      </a: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しています。</a:t>
                      </a:r>
                    </a:p>
                  </a:txBody>
                  <a:tcPr marL="72000" marR="72000" marT="36000" marB="36000"/>
                </a:tc>
                <a:extLst>
                  <a:ext uri="{0D108BD9-81ED-4DB2-BD59-A6C34878D82A}">
                    <a16:rowId xmlns:a16="http://schemas.microsoft.com/office/drawing/2014/main" val="10001"/>
                  </a:ext>
                </a:extLst>
              </a:tr>
              <a:tr h="592801">
                <a:tc>
                  <a:txBody>
                    <a:bodyPr/>
                    <a:lstStyle/>
                    <a:p>
                      <a:pPr algn="r">
                        <a:spcAft>
                          <a:spcPts val="0"/>
                        </a:spcAft>
                      </a:pPr>
                      <a:r>
                        <a:rPr 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a:t>
                      </a:r>
                      <a:endPar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tc>
                <a:tc>
                  <a:txBody>
                    <a:bodyPr/>
                    <a:lstStyle/>
                    <a:p>
                      <a:pPr algn="just">
                        <a:spcAft>
                          <a:spcPts val="0"/>
                        </a:spcAft>
                      </a:pP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地方公共団体のデータを</a:t>
                      </a:r>
                      <a:r>
                        <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国のカタログサイトに載せてもらうことはできますか。</a:t>
                      </a:r>
                    </a:p>
                  </a:txBody>
                  <a:tcPr marL="72000" marR="72000" marT="36000" marB="36000"/>
                </a:tc>
                <a:tc>
                  <a:txBody>
                    <a:bodyPr/>
                    <a:lstStyle/>
                    <a:p>
                      <a:pPr algn="l">
                        <a:spcAft>
                          <a:spcPts val="0"/>
                        </a:spcAft>
                      </a:pP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現時点において、国のカタログサイトに</a:t>
                      </a:r>
                      <a:r>
                        <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各</a:t>
                      </a: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地方公共団体</a:t>
                      </a: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のデータを載せることはできません</a:t>
                      </a: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が、各団体が公開しているオープンデータサイトのリンク（</a:t>
                      </a:r>
                      <a:r>
                        <a:rPr lang="en-US" altLang="ja-JP" sz="1100" kern="100" dirty="0">
                          <a:effectLst/>
                          <a:latin typeface="Meiryo UI" panose="020B0604030504040204" pitchFamily="50" charset="-128"/>
                          <a:ea typeface="Meiryo UI" panose="020B0604030504040204" pitchFamily="50" charset="-128"/>
                          <a:cs typeface="Meiryo UI" panose="020B0604030504040204" pitchFamily="50" charset="-128"/>
                          <a:hlinkClick r:id="rId2"/>
                        </a:rPr>
                        <a:t>https://www.data.go.jp/list-of-database/local-government/</a:t>
                      </a: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）について公開しています。</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tc>
                <a:extLst>
                  <a:ext uri="{0D108BD9-81ED-4DB2-BD59-A6C34878D82A}">
                    <a16:rowId xmlns:a16="http://schemas.microsoft.com/office/drawing/2014/main" val="10002"/>
                  </a:ext>
                </a:extLst>
              </a:tr>
              <a:tr h="592801">
                <a:tc>
                  <a:txBody>
                    <a:bodyPr/>
                    <a:lstStyle/>
                    <a:p>
                      <a:pPr algn="r">
                        <a:spcAft>
                          <a:spcPts val="0"/>
                        </a:spcAft>
                      </a:pPr>
                      <a:r>
                        <a:rPr lang="en-US" alt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endPar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tc>
                <a:tc>
                  <a:txBody>
                    <a:bodyPr/>
                    <a:lstStyle/>
                    <a:p>
                      <a:pPr algn="just">
                        <a:spcAft>
                          <a:spcPts val="0"/>
                        </a:spcAft>
                      </a:pP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必ず基本編から取り組まなくてはなりませんか。</a:t>
                      </a:r>
                    </a:p>
                  </a:txBody>
                  <a:tcPr marL="72000" marR="72000" marT="36000" marB="36000"/>
                </a:tc>
                <a:tc>
                  <a:txBody>
                    <a:bodyPr/>
                    <a:lstStyle/>
                    <a:p>
                      <a:pPr algn="l">
                        <a:spcAft>
                          <a:spcPts val="0"/>
                        </a:spcAft>
                      </a:pP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その必要はありません。どのデータから取り組んでも問題ありません。</a:t>
                      </a:r>
                      <a:endPar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tc>
                <a:extLst>
                  <a:ext uri="{0D108BD9-81ED-4DB2-BD59-A6C34878D82A}">
                    <a16:rowId xmlns:a16="http://schemas.microsoft.com/office/drawing/2014/main" val="10003"/>
                  </a:ext>
                </a:extLst>
              </a:tr>
              <a:tr h="592801">
                <a:tc>
                  <a:txBody>
                    <a:bodyPr/>
                    <a:lstStyle/>
                    <a:p>
                      <a:pPr algn="r">
                        <a:spcAft>
                          <a:spcPts val="0"/>
                        </a:spcAft>
                      </a:pPr>
                      <a:r>
                        <a:rPr lang="en-US" alt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a:t>
                      </a:r>
                      <a:endPar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tc>
                <a:tc>
                  <a:txBody>
                    <a:bodyPr/>
                    <a:lstStyle/>
                    <a:p>
                      <a:pPr algn="l">
                        <a:spcAft>
                          <a:spcPts val="0"/>
                        </a:spcAft>
                      </a:pP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フォーマット標準例</a:t>
                      </a:r>
                      <a:r>
                        <a:rPr lang="en-US" alt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Excel</a:t>
                      </a: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ファイルのヘッダ部のセルが黄色の項目は何を示していますか。</a:t>
                      </a:r>
                    </a:p>
                  </a:txBody>
                  <a:tcPr marL="72000" marR="72000" marT="36000" marB="36000"/>
                </a:tc>
                <a:tc>
                  <a:txBody>
                    <a:bodyPr/>
                    <a:lstStyle/>
                    <a:p>
                      <a:pPr algn="l">
                        <a:spcAft>
                          <a:spcPts val="0"/>
                        </a:spcAft>
                      </a:pP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ヘッダ部が黄色の項目は、推奨データセットとして記入が必須である項目を示しております。</a:t>
                      </a:r>
                      <a:endParaRPr lang="en-US" alt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一部項目につきましては、条件により必須となります。</a:t>
                      </a:r>
                      <a:endParaRPr lang="en-US" alt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詳細は「データ項目定義書」ファイル内の各データセットのシートをご確認ください。</a:t>
                      </a:r>
                      <a:endParaRPr lang="en-US" alt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tc>
                <a:extLst>
                  <a:ext uri="{0D108BD9-81ED-4DB2-BD59-A6C34878D82A}">
                    <a16:rowId xmlns:a16="http://schemas.microsoft.com/office/drawing/2014/main" val="3335453452"/>
                  </a:ext>
                </a:extLst>
              </a:tr>
            </a:tbl>
          </a:graphicData>
        </a:graphic>
      </p:graphicFrame>
      <p:sp>
        <p:nvSpPr>
          <p:cNvPr id="4" name="スライド番号プレースホルダー 3"/>
          <p:cNvSpPr>
            <a:spLocks noGrp="1"/>
          </p:cNvSpPr>
          <p:nvPr>
            <p:ph type="sldNum" sz="quarter" idx="12"/>
          </p:nvPr>
        </p:nvSpPr>
        <p:spPr/>
        <p:txBody>
          <a:bodyPr/>
          <a:lstStyle/>
          <a:p>
            <a:pPr>
              <a:defRPr/>
            </a:pPr>
            <a:fld id="{067EFC52-C34A-4A1B-879C-F7681BFACCAD}" type="slidenum">
              <a:rPr lang="ja-JP" altLang="en-US" smtClean="0"/>
              <a:pPr>
                <a:defRPr/>
              </a:pPr>
              <a:t>17</a:t>
            </a:fld>
            <a:endParaRPr lang="ja-JP" altLang="en-US" dirty="0"/>
          </a:p>
        </p:txBody>
      </p:sp>
    </p:spTree>
    <p:extLst>
      <p:ext uri="{BB962C8B-B14F-4D97-AF65-F5344CB8AC3E}">
        <p14:creationId xmlns:p14="http://schemas.microsoft.com/office/powerpoint/2010/main" val="4207385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スライド番号プレースホルダー 3"/>
          <p:cNvSpPr>
            <a:spLocks noGrp="1"/>
          </p:cNvSpPr>
          <p:nvPr>
            <p:ph type="sldNum" sz="quarter" idx="10"/>
          </p:nvPr>
        </p:nvSpPr>
        <p:spPr>
          <a:noFill/>
        </p:spPr>
        <p:txBody>
          <a:bodyPr/>
          <a:lstStyle/>
          <a:p>
            <a:fld id="{C23AACAB-C0FA-40AC-A819-EBC3ACBF5BEC}" type="slidenum">
              <a:rPr lang="ja-JP" altLang="en-US" smtClean="0"/>
              <a:pPr/>
              <a:t>1</a:t>
            </a:fld>
            <a:endParaRPr lang="en-US" altLang="ja-JP"/>
          </a:p>
        </p:txBody>
      </p:sp>
      <p:sp>
        <p:nvSpPr>
          <p:cNvPr id="5" name="タイトル 4"/>
          <p:cNvSpPr>
            <a:spLocks noGrp="1"/>
          </p:cNvSpPr>
          <p:nvPr>
            <p:ph type="title"/>
          </p:nvPr>
        </p:nvSpPr>
        <p:spPr>
          <a:xfrm>
            <a:off x="495300" y="0"/>
            <a:ext cx="8915400" cy="556419"/>
          </a:xfrm>
        </p:spPr>
        <p:txBody>
          <a:bodyPr>
            <a:normAutofit/>
          </a:bodyPr>
          <a:lstStyle/>
          <a:p>
            <a:pPr>
              <a:defRPr/>
            </a:pPr>
            <a:r>
              <a:rPr lang="ja-JP" altLang="en-US" sz="2000">
                <a:latin typeface="Meiryo UI" panose="020B0604030504040204" pitchFamily="50" charset="-128"/>
                <a:ea typeface="Meiryo UI" panose="020B0604030504040204" pitchFamily="50" charset="-128"/>
                <a:cs typeface="Meiryo UI" panose="020B0604030504040204" pitchFamily="50" charset="-128"/>
              </a:rPr>
              <a:t>更新履歴</a:t>
            </a: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918198688"/>
              </p:ext>
            </p:extLst>
          </p:nvPr>
        </p:nvGraphicFramePr>
        <p:xfrm>
          <a:off x="128464" y="787366"/>
          <a:ext cx="9577064" cy="4236720"/>
        </p:xfrm>
        <a:graphic>
          <a:graphicData uri="http://schemas.openxmlformats.org/drawingml/2006/table">
            <a:tbl>
              <a:tblPr firstRow="1" bandRow="1">
                <a:tableStyleId>{7DF18680-E054-41AD-8BC1-D1AEF772440D}</a:tableStyleId>
              </a:tblPr>
              <a:tblGrid>
                <a:gridCol w="1885032">
                  <a:extLst>
                    <a:ext uri="{9D8B030D-6E8A-4147-A177-3AD203B41FA5}">
                      <a16:colId xmlns:a16="http://schemas.microsoft.com/office/drawing/2014/main" val="20000"/>
                    </a:ext>
                  </a:extLst>
                </a:gridCol>
                <a:gridCol w="2939504">
                  <a:extLst>
                    <a:ext uri="{9D8B030D-6E8A-4147-A177-3AD203B41FA5}">
                      <a16:colId xmlns:a16="http://schemas.microsoft.com/office/drawing/2014/main" val="20001"/>
                    </a:ext>
                  </a:extLst>
                </a:gridCol>
                <a:gridCol w="4752528">
                  <a:extLst>
                    <a:ext uri="{9D8B030D-6E8A-4147-A177-3AD203B41FA5}">
                      <a16:colId xmlns:a16="http://schemas.microsoft.com/office/drawing/2014/main" val="20002"/>
                    </a:ext>
                  </a:extLst>
                </a:gridCol>
              </a:tblGrid>
              <a:tr h="216024">
                <a:tc>
                  <a:txBody>
                    <a:bodyPr/>
                    <a:lstStyle/>
                    <a:p>
                      <a:pPr algn="ct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更新日</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更新対象</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更新内容</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0"/>
                  </a:ext>
                </a:extLst>
              </a:tr>
              <a:tr h="0">
                <a:tc>
                  <a:txBody>
                    <a:bodyPr/>
                    <a:lstStyle/>
                    <a:p>
                      <a:pPr algn="l"/>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22</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ー</a:t>
                      </a:r>
                    </a:p>
                  </a:txBody>
                  <a:tcPr anchor="ctr"/>
                </a:tc>
                <a:tc>
                  <a:txBody>
                    <a:bodyPr/>
                    <a:lstStyle/>
                    <a:p>
                      <a:pPr algn="l"/>
                      <a:r>
                        <a:rPr kumimoji="1" lang="ja-JP" altLang="en-US" sz="1400" b="0" dirty="0">
                          <a:solidFill>
                            <a:schemeClr val="dk1"/>
                          </a:solidFill>
                          <a:latin typeface="Meiryo UI" panose="020B0604030504040204" pitchFamily="50" charset="-128"/>
                          <a:ea typeface="Meiryo UI" panose="020B0604030504040204" pitchFamily="50" charset="-128"/>
                          <a:cs typeface="Meiryo UI" panose="020B0604030504040204" pitchFamily="50" charset="-128"/>
                        </a:rPr>
                        <a:t>新規作成</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1"/>
                  </a:ext>
                </a:extLst>
              </a:tr>
              <a:tr h="0">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推奨データセットとは</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推奨データセットについて</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推奨データセット一覧</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推奨データセットに関するＦＡＱ</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推奨データセットの定義見直しに伴い、記載を見直し</a:t>
                      </a:r>
                    </a:p>
                  </a:txBody>
                  <a:tcPr anchor="ctr"/>
                </a:tc>
                <a:extLst>
                  <a:ext uri="{0D108BD9-81ED-4DB2-BD59-A6C34878D82A}">
                    <a16:rowId xmlns:a16="http://schemas.microsoft.com/office/drawing/2014/main" val="10002"/>
                  </a:ext>
                </a:extLst>
              </a:tr>
              <a:tr h="0">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22</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p>
                  </a:txBody>
                  <a:tcPr anchor="ctr"/>
                </a:tc>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推奨データセット一覧</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「食品等営業許可・届出一覧」を追加</a:t>
                      </a:r>
                    </a:p>
                  </a:txBody>
                  <a:tcPr anchor="ctr"/>
                </a:tc>
                <a:extLst>
                  <a:ext uri="{0D108BD9-81ED-4DB2-BD59-A6C34878D82A}">
                    <a16:rowId xmlns:a16="http://schemas.microsoft.com/office/drawing/2014/main" val="3547413328"/>
                  </a:ext>
                </a:extLst>
              </a:tr>
              <a:tr h="0">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4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4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4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推奨データセット一覧</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「都市計画基礎調査情報」を追加</a:t>
                      </a:r>
                    </a:p>
                  </a:txBody>
                  <a:tcPr anchor="ctr"/>
                </a:tc>
                <a:extLst>
                  <a:ext uri="{0D108BD9-81ED-4DB2-BD59-A6C34878D82A}">
                    <a16:rowId xmlns:a16="http://schemas.microsoft.com/office/drawing/2014/main" val="345660883"/>
                  </a:ext>
                </a:extLst>
              </a:tr>
              <a:tr h="0">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令和元年</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p>
                  </a:txBody>
                  <a:tcPr anchor="ctr"/>
                </a:tc>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推奨データセット一覧</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「調達情報」を追加</a:t>
                      </a:r>
                    </a:p>
                  </a:txBody>
                  <a:tcPr anchor="ctr"/>
                </a:tc>
                <a:extLst>
                  <a:ext uri="{0D108BD9-81ED-4DB2-BD59-A6C34878D82A}">
                    <a16:rowId xmlns:a16="http://schemas.microsoft.com/office/drawing/2014/main" val="868551400"/>
                  </a:ext>
                </a:extLst>
              </a:tr>
              <a:tr h="0">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令和元年</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p>
                  </a:txBody>
                  <a:tcPr anchor="ctr"/>
                </a:tc>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推奨データセット一覧</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「標準的なバス情報フォーマット」を追加</a:t>
                      </a:r>
                    </a:p>
                  </a:txBody>
                  <a:tcPr anchor="ctr"/>
                </a:tc>
                <a:extLst>
                  <a:ext uri="{0D108BD9-81ED-4DB2-BD59-A6C34878D82A}">
                    <a16:rowId xmlns:a16="http://schemas.microsoft.com/office/drawing/2014/main" val="2296522292"/>
                  </a:ext>
                </a:extLst>
              </a:tr>
              <a:tr h="0">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令和元年</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p>
                  </a:txBody>
                  <a:tcPr anchor="ctr"/>
                </a:tc>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推奨データセットに関するＦＡＱ</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No16</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追記</a:t>
                      </a:r>
                    </a:p>
                  </a:txBody>
                  <a:tcPr anchor="ctr"/>
                </a:tc>
                <a:extLst>
                  <a:ext uri="{0D108BD9-81ED-4DB2-BD59-A6C34878D82A}">
                    <a16:rowId xmlns:a16="http://schemas.microsoft.com/office/drawing/2014/main" val="1232898569"/>
                  </a:ext>
                </a:extLst>
              </a:tr>
              <a:tr h="0">
                <a:tc>
                  <a:txBody>
                    <a:bodyPr/>
                    <a:lstStyle/>
                    <a:p>
                      <a:pPr marL="0" marR="0" lvl="0" indent="0" algn="l" defTabSz="843772"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令和３年</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p>
                  </a:txBody>
                  <a:tcPr anchor="ctr"/>
                </a:tc>
                <a:tc>
                  <a:txBody>
                    <a:bodyPr/>
                    <a:lstStyle/>
                    <a:p>
                      <a:pPr marL="0" marR="0" lvl="0" indent="0" algn="l" defTabSz="843772"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推奨データセット一覧</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285750" marR="0" lvl="0" indent="-285750" algn="l" defTabSz="843772"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A-2</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学校給食献立情報</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,A-3</a:t>
                      </a:r>
                      <a:r>
                        <a:rPr kumimoji="1" lang="zh-CN"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小中学校通学区域情報</a:t>
                      </a:r>
                      <a:r>
                        <a:rPr kumimoji="1" lang="en-US" altLang="zh-CN"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zh-CN" sz="14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B-5</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支援制度情報」を追加</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843772"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「子供施設一覧」の対象施設に“</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放課後児童クラブ、児童館</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”を追加したことに伴い、</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P10</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の「子供施設一覧」の</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説明</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の記載内容を変更</a:t>
                      </a:r>
                    </a:p>
                  </a:txBody>
                  <a:tcPr anchor="ctr"/>
                </a:tc>
                <a:extLst>
                  <a:ext uri="{0D108BD9-81ED-4DB2-BD59-A6C34878D82A}">
                    <a16:rowId xmlns:a16="http://schemas.microsoft.com/office/drawing/2014/main" val="2534180025"/>
                  </a:ext>
                </a:extLst>
              </a:tr>
            </a:tbl>
          </a:graphicData>
        </a:graphic>
      </p:graphicFrame>
    </p:spTree>
    <p:extLst>
      <p:ext uri="{BB962C8B-B14F-4D97-AF65-F5344CB8AC3E}">
        <p14:creationId xmlns:p14="http://schemas.microsoft.com/office/powerpoint/2010/main" val="2038309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eiryo UI" panose="020B0604030504040204" pitchFamily="50" charset="-128"/>
                <a:ea typeface="Meiryo UI" panose="020B0604030504040204" pitchFamily="50" charset="-128"/>
                <a:cs typeface="Meiryo UI" panose="020B0604030504040204" pitchFamily="50" charset="-128"/>
              </a:rPr>
              <a:t>推奨データセットとは</a:t>
            </a:r>
          </a:p>
        </p:txBody>
      </p:sp>
      <p:sp>
        <p:nvSpPr>
          <p:cNvPr id="3" name="正方形/長方形 2"/>
          <p:cNvSpPr/>
          <p:nvPr/>
        </p:nvSpPr>
        <p:spPr>
          <a:xfrm>
            <a:off x="228600" y="864000"/>
            <a:ext cx="9448800" cy="3456000"/>
          </a:xfrm>
          <a:prstGeom prst="rect">
            <a:avLst/>
          </a:prstGeom>
          <a:solidFill>
            <a:schemeClr val="bg1"/>
          </a:solidFill>
          <a:ln>
            <a:solidFill>
              <a:schemeClr val="accent1"/>
            </a:solidFill>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lIns="72000" tIns="252000" rIns="72000" bIns="36000" rtlCol="0" anchor="ctr"/>
          <a:lstStyle/>
          <a:p>
            <a:pPr marL="252000" indent="-252000" defTabSz="914400">
              <a:spcBef>
                <a:spcPts val="600"/>
              </a:spcBef>
              <a:buFont typeface="Wingdings" panose="05000000000000000000" pitchFamily="2" charset="2"/>
              <a:buChar char="Ø"/>
            </a:pPr>
            <a:r>
              <a:rPr lang="ja-JP" altLang="en-US" sz="1400" kern="0" dirty="0">
                <a:solidFill>
                  <a:schemeClr val="tx1"/>
                </a:solidFill>
                <a:latin typeface="Meiryo UI" panose="020B0604030504040204" pitchFamily="50" charset="-128"/>
                <a:ea typeface="Meiryo UI"/>
              </a:rPr>
              <a:t>「推奨データセット」は、オープンデータの公開とその利活用を促進することを目的とし、政府として公開を推奨するデータと、公開するデータの作成にあたり準拠すべきルールやフォーマット等を取りまとめたものです。</a:t>
            </a:r>
            <a:br>
              <a:rPr lang="en-US" altLang="ja-JP" sz="1400" kern="0" dirty="0">
                <a:solidFill>
                  <a:schemeClr val="tx1"/>
                </a:solidFill>
                <a:latin typeface="Meiryo UI" panose="020B0604030504040204" pitchFamily="50" charset="-128"/>
                <a:ea typeface="Meiryo UI"/>
              </a:rPr>
            </a:br>
            <a:r>
              <a:rPr lang="ja-JP" altLang="en-US" sz="1400" kern="0" dirty="0">
                <a:solidFill>
                  <a:schemeClr val="tx1"/>
                </a:solidFill>
                <a:latin typeface="Meiryo UI" panose="020B0604030504040204" pitchFamily="50" charset="-128"/>
                <a:ea typeface="Meiryo UI"/>
              </a:rPr>
              <a:t>基本編と応用編から構成されます。</a:t>
            </a:r>
            <a:endParaRPr lang="en-US" altLang="ja-JP" sz="1400" kern="0" dirty="0">
              <a:solidFill>
                <a:schemeClr val="tx1"/>
              </a:solidFill>
              <a:latin typeface="Meiryo UI" panose="020B0604030504040204" pitchFamily="50" charset="-128"/>
              <a:ea typeface="Meiryo UI"/>
            </a:endParaRPr>
          </a:p>
          <a:p>
            <a:pPr marL="1519238" indent="-1250950" defTabSz="914400">
              <a:spcBef>
                <a:spcPts val="600"/>
              </a:spcBef>
            </a:pPr>
            <a:r>
              <a:rPr lang="ja-JP" altLang="en-US" sz="1400" kern="0" dirty="0">
                <a:solidFill>
                  <a:schemeClr val="tx1"/>
                </a:solidFill>
                <a:latin typeface="Meiryo UI" panose="020B0604030504040204" pitchFamily="50" charset="-128"/>
                <a:ea typeface="Meiryo UI"/>
              </a:rPr>
              <a:t>（</a:t>
            </a:r>
            <a:r>
              <a:rPr lang="en-US" altLang="ja-JP" sz="1400" kern="0" dirty="0">
                <a:solidFill>
                  <a:schemeClr val="tx1"/>
                </a:solidFill>
                <a:latin typeface="Meiryo UI" panose="020B0604030504040204" pitchFamily="50" charset="-128"/>
                <a:ea typeface="Meiryo UI"/>
              </a:rPr>
              <a:t>ⅰ</a:t>
            </a:r>
            <a:r>
              <a:rPr lang="ja-JP" altLang="en-US" sz="1400" kern="0" dirty="0">
                <a:solidFill>
                  <a:schemeClr val="tx1"/>
                </a:solidFill>
                <a:latin typeface="Meiryo UI" panose="020B0604030504040204" pitchFamily="50" charset="-128"/>
                <a:ea typeface="Meiryo UI"/>
              </a:rPr>
              <a:t>）基本編：推奨データセットの対象データの中でも、特にオープンデータに取り組み始める地方公共団体の参考となるようなデータを基本編として位置付けています。</a:t>
            </a:r>
            <a:endParaRPr lang="en-US" altLang="ja-JP" sz="1400" kern="0" dirty="0">
              <a:solidFill>
                <a:schemeClr val="tx1"/>
              </a:solidFill>
              <a:latin typeface="Meiryo UI" panose="020B0604030504040204" pitchFamily="50" charset="-128"/>
              <a:ea typeface="Meiryo UI"/>
            </a:endParaRPr>
          </a:p>
          <a:p>
            <a:pPr marL="1519238" indent="-1250950" defTabSz="914400">
              <a:spcBef>
                <a:spcPts val="600"/>
              </a:spcBef>
            </a:pPr>
            <a:r>
              <a:rPr lang="ja-JP" altLang="en-US" sz="1400" kern="0" dirty="0">
                <a:solidFill>
                  <a:schemeClr val="tx1"/>
                </a:solidFill>
                <a:latin typeface="Meiryo UI" panose="020B0604030504040204" pitchFamily="50" charset="-128"/>
                <a:ea typeface="Meiryo UI"/>
              </a:rPr>
              <a:t>（</a:t>
            </a:r>
            <a:r>
              <a:rPr lang="en-US" altLang="ja-JP" sz="1400" kern="0" dirty="0">
                <a:solidFill>
                  <a:schemeClr val="tx1"/>
                </a:solidFill>
                <a:latin typeface="Meiryo UI" panose="020B0604030504040204" pitchFamily="50" charset="-128"/>
                <a:ea typeface="Meiryo UI"/>
              </a:rPr>
              <a:t>ⅱ</a:t>
            </a:r>
            <a:r>
              <a:rPr lang="ja-JP" altLang="en-US" sz="1400" kern="0" dirty="0">
                <a:solidFill>
                  <a:schemeClr val="tx1"/>
                </a:solidFill>
                <a:latin typeface="Meiryo UI" panose="020B0604030504040204" pitchFamily="50" charset="-128"/>
                <a:ea typeface="Meiryo UI"/>
              </a:rPr>
              <a:t>）応用編：推奨データセットの対象データの中で、基本編以外のデータを応用編として位置付けています。応用編では、</a:t>
            </a:r>
            <a:br>
              <a:rPr lang="en-US" altLang="ja-JP" sz="1400" kern="0" dirty="0">
                <a:solidFill>
                  <a:schemeClr val="tx1"/>
                </a:solidFill>
                <a:latin typeface="Meiryo UI" panose="020B0604030504040204" pitchFamily="50" charset="-128"/>
                <a:ea typeface="Meiryo UI"/>
              </a:rPr>
            </a:br>
            <a:r>
              <a:rPr lang="ja-JP" altLang="en-US" sz="1400" kern="0" dirty="0">
                <a:solidFill>
                  <a:schemeClr val="tx1"/>
                </a:solidFill>
                <a:latin typeface="Meiryo UI" panose="020B0604030504040204" pitchFamily="50" charset="-128"/>
                <a:ea typeface="Meiryo UI"/>
              </a:rPr>
              <a:t>地方公共団体に限らず、民間事業者等の保有するデータについても対象とします。</a:t>
            </a:r>
            <a:endParaRPr lang="en-US" altLang="ja-JP" sz="1400" kern="0" dirty="0">
              <a:solidFill>
                <a:schemeClr val="tx1"/>
              </a:solidFill>
              <a:latin typeface="Meiryo UI" panose="020B0604030504040204" pitchFamily="50" charset="-128"/>
              <a:ea typeface="Meiryo UI"/>
            </a:endParaRPr>
          </a:p>
          <a:p>
            <a:pPr marL="252000" indent="-252000" defTabSz="914400">
              <a:spcBef>
                <a:spcPts val="1200"/>
              </a:spcBef>
              <a:buFont typeface="Wingdings" panose="05000000000000000000" pitchFamily="2" charset="2"/>
              <a:buChar char="Ø"/>
            </a:pPr>
            <a:r>
              <a:rPr lang="ja-JP" altLang="en-US" sz="1400" kern="0" dirty="0">
                <a:solidFill>
                  <a:schemeClr val="tx1"/>
                </a:solidFill>
                <a:latin typeface="Meiryo UI" panose="020B0604030504040204" pitchFamily="50" charset="-128"/>
                <a:ea typeface="Meiryo UI"/>
              </a:rPr>
              <a:t>必ずしも最初から全てのデータセット公開に取り組まなければならないというものではなく、本データセットを参考に、各団体において公開可能なデータセットから公開を進めていただくことを期待するものです。</a:t>
            </a:r>
          </a:p>
          <a:p>
            <a:pPr marL="252000" indent="-252000" defTabSz="914400">
              <a:spcBef>
                <a:spcPts val="1200"/>
              </a:spcBef>
              <a:buFont typeface="Wingdings" panose="05000000000000000000" pitchFamily="2" charset="2"/>
              <a:buChar char="Ø"/>
            </a:pPr>
            <a:r>
              <a:rPr lang="ja-JP" altLang="en-US" sz="1400" kern="0" dirty="0">
                <a:solidFill>
                  <a:schemeClr val="tx1"/>
                </a:solidFill>
                <a:latin typeface="Meiryo UI" panose="020B0604030504040204" pitchFamily="50" charset="-128"/>
                <a:ea typeface="Meiryo UI"/>
              </a:rPr>
              <a:t>また、既に推奨データセットと同様のデータセットを公開している場合、フォーマットの共通化による利用者の利便性向上の観点から、推奨データセットとデータ項目等を合わせることが望ましいですが、必ずしも対応しなければならないものではありません。</a:t>
            </a:r>
          </a:p>
          <a:p>
            <a:pPr marL="252000" indent="-457200" defTabSz="914400">
              <a:spcBef>
                <a:spcPts val="600"/>
              </a:spcBef>
            </a:pPr>
            <a:endParaRPr lang="ja-JP" altLang="en-US" sz="1400" kern="0" dirty="0">
              <a:solidFill>
                <a:schemeClr val="accent3"/>
              </a:solidFill>
              <a:latin typeface="Meiryo UI" panose="020B0604030504040204" pitchFamily="50" charset="-128"/>
              <a:ea typeface="Meiryo UI"/>
            </a:endParaRPr>
          </a:p>
        </p:txBody>
      </p:sp>
      <p:sp>
        <p:nvSpPr>
          <p:cNvPr id="10" name="角丸四角形 9"/>
          <p:cNvSpPr/>
          <p:nvPr/>
        </p:nvSpPr>
        <p:spPr>
          <a:xfrm>
            <a:off x="228600" y="648000"/>
            <a:ext cx="2731008" cy="402336"/>
          </a:xfrm>
          <a:prstGeom prst="roundRect">
            <a:avLst/>
          </a:prstGeom>
          <a:solidFill>
            <a:schemeClr val="accent1">
              <a:lumMod val="75000"/>
            </a:schemeClr>
          </a:solidFill>
          <a:ln>
            <a:solidFill>
              <a:schemeClr val="accent1"/>
            </a:solidFill>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lIns="0" tIns="0" rIns="0" bIns="0" rtlCol="0" anchor="ctr"/>
          <a:lstStyle/>
          <a:p>
            <a:pPr algn="ctr" defTabSz="914400"/>
            <a:r>
              <a:rPr lang="ja-JP" altLang="en-US" sz="1600" kern="0" noProof="0" dirty="0">
                <a:solidFill>
                  <a:schemeClr val="bg1"/>
                </a:solidFill>
                <a:latin typeface="Meiryo UI" panose="020B0604030504040204" pitchFamily="50" charset="-128"/>
                <a:ea typeface="Meiryo UI"/>
              </a:rPr>
              <a:t>推奨データセットとは</a:t>
            </a:r>
            <a:endParaRPr kumimoji="0" lang="ja-JP" altLang="en-US" sz="1600" i="0" u="none" strike="noStrike" kern="0" cap="none" spc="0" normalizeH="0" baseline="0" noProof="0" dirty="0">
              <a:ln>
                <a:noFill/>
              </a:ln>
              <a:solidFill>
                <a:schemeClr val="bg1"/>
              </a:solidFill>
              <a:effectLst/>
              <a:uLnTx/>
              <a:uFillTx/>
              <a:latin typeface="Meiryo UI" panose="020B0604030504040204" pitchFamily="50" charset="-128"/>
              <a:ea typeface="Meiryo UI"/>
            </a:endParaRPr>
          </a:p>
        </p:txBody>
      </p:sp>
      <p:sp>
        <p:nvSpPr>
          <p:cNvPr id="4" name="スライド番号プレースホルダー 3"/>
          <p:cNvSpPr>
            <a:spLocks noGrp="1"/>
          </p:cNvSpPr>
          <p:nvPr>
            <p:ph type="sldNum" sz="quarter" idx="12"/>
          </p:nvPr>
        </p:nvSpPr>
        <p:spPr/>
        <p:txBody>
          <a:bodyPr/>
          <a:lstStyle/>
          <a:p>
            <a:pPr>
              <a:defRPr/>
            </a:pPr>
            <a:fld id="{067EFC52-C34A-4A1B-879C-F7681BFACCAD}" type="slidenum">
              <a:rPr lang="ja-JP" altLang="en-US" smtClean="0"/>
              <a:pPr>
                <a:defRPr/>
              </a:pPr>
              <a:t>2</a:t>
            </a:fld>
            <a:endParaRPr lang="ja-JP" altLang="en-US" dirty="0"/>
          </a:p>
        </p:txBody>
      </p:sp>
    </p:spTree>
    <p:extLst>
      <p:ext uri="{BB962C8B-B14F-4D97-AF65-F5344CB8AC3E}">
        <p14:creationId xmlns:p14="http://schemas.microsoft.com/office/powerpoint/2010/main" val="3946020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eiryo UI" panose="020B0604030504040204" pitchFamily="50" charset="-128"/>
                <a:ea typeface="Meiryo UI" panose="020B0604030504040204" pitchFamily="50" charset="-128"/>
                <a:cs typeface="Meiryo UI" panose="020B0604030504040204" pitchFamily="50" charset="-128"/>
              </a:rPr>
              <a:t>推奨データセットについて</a:t>
            </a:r>
          </a:p>
        </p:txBody>
      </p:sp>
      <p:sp>
        <p:nvSpPr>
          <p:cNvPr id="4" name="スライド番号プレースホルダー 3"/>
          <p:cNvSpPr>
            <a:spLocks noGrp="1"/>
          </p:cNvSpPr>
          <p:nvPr>
            <p:ph type="sldNum" sz="quarter" idx="12"/>
          </p:nvPr>
        </p:nvSpPr>
        <p:spPr/>
        <p:txBody>
          <a:bodyPr/>
          <a:lstStyle/>
          <a:p>
            <a:pPr>
              <a:defRPr/>
            </a:pPr>
            <a:fld id="{067EFC52-C34A-4A1B-879C-F7681BFACCAD}" type="slidenum">
              <a:rPr lang="ja-JP" altLang="en-US" smtClean="0"/>
              <a:pPr>
                <a:defRPr/>
              </a:pPr>
              <a:t>3</a:t>
            </a:fld>
            <a:endParaRPr lang="ja-JP" altLang="en-US" dirty="0"/>
          </a:p>
        </p:txBody>
      </p:sp>
      <p:sp>
        <p:nvSpPr>
          <p:cNvPr id="6" name="正方形/長方形 5"/>
          <p:cNvSpPr/>
          <p:nvPr/>
        </p:nvSpPr>
        <p:spPr>
          <a:xfrm>
            <a:off x="228600" y="864000"/>
            <a:ext cx="9448800" cy="3630188"/>
          </a:xfrm>
          <a:prstGeom prst="rect">
            <a:avLst/>
          </a:prstGeom>
          <a:solidFill>
            <a:schemeClr val="bg1"/>
          </a:solidFill>
          <a:ln>
            <a:solidFill>
              <a:schemeClr val="accent1"/>
            </a:solidFill>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lIns="72000" tIns="252000" rIns="72000" bIns="36000" rtlCol="0" anchor="t">
            <a:spAutoFit/>
          </a:bodyPr>
          <a:lstStyle/>
          <a:p>
            <a:pPr marL="216000" indent="-457200" defTabSz="914400">
              <a:spcBef>
                <a:spcPts val="600"/>
              </a:spcBef>
            </a:pPr>
            <a:r>
              <a:rPr lang="ja-JP" altLang="en-US" sz="1400" kern="0" dirty="0">
                <a:solidFill>
                  <a:schemeClr val="tx1"/>
                </a:solidFill>
                <a:latin typeface="Meiryo UI" panose="020B0604030504040204" pitchFamily="50" charset="-128"/>
                <a:ea typeface="Meiryo UI"/>
              </a:rPr>
              <a:t>（１）データセットの選定</a:t>
            </a:r>
          </a:p>
          <a:p>
            <a:pPr marL="432000" indent="-252000" defTabSz="914400">
              <a:spcBef>
                <a:spcPts val="600"/>
              </a:spcBef>
              <a:buFont typeface="Wingdings" panose="05000000000000000000" pitchFamily="2" charset="2"/>
              <a:buChar char="Ø"/>
            </a:pPr>
            <a:r>
              <a:rPr lang="ja-JP" altLang="en-US" sz="1400" kern="0" dirty="0">
                <a:solidFill>
                  <a:schemeClr val="tx1"/>
                </a:solidFill>
                <a:latin typeface="Meiryo UI" panose="020B0604030504040204" pitchFamily="50" charset="-128"/>
                <a:ea typeface="Meiryo UI"/>
              </a:rPr>
              <a:t>世界最先端</a:t>
            </a:r>
            <a:r>
              <a:rPr lang="en-US" altLang="ja-JP" sz="1400" kern="0" dirty="0">
                <a:solidFill>
                  <a:schemeClr val="tx1"/>
                </a:solidFill>
                <a:latin typeface="Meiryo UI" panose="020B0604030504040204" pitchFamily="50" charset="-128"/>
                <a:ea typeface="Meiryo UI"/>
              </a:rPr>
              <a:t>IT</a:t>
            </a:r>
            <a:r>
              <a:rPr lang="ja-JP" altLang="en-US" sz="1400" kern="0" dirty="0">
                <a:solidFill>
                  <a:schemeClr val="tx1"/>
                </a:solidFill>
                <a:latin typeface="Meiryo UI" panose="020B0604030504040204" pitchFamily="50" charset="-128"/>
                <a:ea typeface="Meiryo UI"/>
              </a:rPr>
              <a:t>国家創造宣言・官民データ活用推進基本計画における重点分野や「地方公共団体アンケート」（平成</a:t>
            </a:r>
            <a:r>
              <a:rPr lang="en-US" altLang="ja-JP" sz="1400" kern="0" dirty="0">
                <a:solidFill>
                  <a:schemeClr val="tx1"/>
                </a:solidFill>
                <a:latin typeface="Meiryo UI" panose="020B0604030504040204" pitchFamily="50" charset="-128"/>
                <a:ea typeface="Meiryo UI"/>
              </a:rPr>
              <a:t>28</a:t>
            </a:r>
            <a:r>
              <a:rPr lang="ja-JP" altLang="en-US" sz="1400" kern="0" dirty="0">
                <a:solidFill>
                  <a:schemeClr val="tx1"/>
                </a:solidFill>
                <a:latin typeface="Meiryo UI" panose="020B0604030504040204" pitchFamily="50" charset="-128"/>
                <a:ea typeface="Meiryo UI"/>
              </a:rPr>
              <a:t>年</a:t>
            </a:r>
            <a:r>
              <a:rPr lang="en-US" altLang="ja-JP" sz="1400" kern="0" dirty="0">
                <a:solidFill>
                  <a:schemeClr val="tx1"/>
                </a:solidFill>
                <a:latin typeface="Meiryo UI" panose="020B0604030504040204" pitchFamily="50" charset="-128"/>
                <a:ea typeface="Meiryo UI"/>
              </a:rPr>
              <a:t>12</a:t>
            </a:r>
            <a:r>
              <a:rPr lang="ja-JP" altLang="en-US" sz="1400" kern="0" dirty="0">
                <a:solidFill>
                  <a:schemeClr val="tx1"/>
                </a:solidFill>
                <a:latin typeface="Meiryo UI" panose="020B0604030504040204" pitchFamily="50" charset="-128"/>
                <a:ea typeface="Meiryo UI"/>
              </a:rPr>
              <a:t>月実施）におけるニーズの高い分野を中心に先進地方公共団体の公開済データ等を参考にしつつ、地方公共団体がオープンデータの取組を開始するにあたって、公開することが推奨されるデータセットを選定。</a:t>
            </a:r>
            <a:endParaRPr lang="en-US" altLang="ja-JP" sz="1400" kern="0" dirty="0">
              <a:solidFill>
                <a:schemeClr val="tx1"/>
              </a:solidFill>
              <a:latin typeface="Meiryo UI" panose="020B0604030504040204" pitchFamily="50" charset="-128"/>
              <a:ea typeface="Meiryo UI"/>
            </a:endParaRPr>
          </a:p>
          <a:p>
            <a:pPr marL="432000" indent="-252000" defTabSz="914400">
              <a:spcBef>
                <a:spcPts val="600"/>
              </a:spcBef>
              <a:buFont typeface="Wingdings" panose="05000000000000000000" pitchFamily="2" charset="2"/>
              <a:buChar char="Ø"/>
            </a:pPr>
            <a:r>
              <a:rPr lang="ja-JP" altLang="en-US" sz="1400" kern="0" dirty="0">
                <a:solidFill>
                  <a:schemeClr val="tx1"/>
                </a:solidFill>
                <a:latin typeface="Meiryo UI" panose="020B0604030504040204" pitchFamily="50" charset="-128"/>
                <a:ea typeface="Meiryo UI"/>
              </a:rPr>
              <a:t>今後、各施策の検討が具体化していく中で、公開すべきと判断されたデータや公開における標準的な形式を周知すべきと判断されたデータ、有効なオープンデータ活用事例等で活用されているデータセットなど、必要に応じて、データセットを追加。</a:t>
            </a:r>
          </a:p>
          <a:p>
            <a:pPr marL="360000" indent="-457200" defTabSz="914400">
              <a:spcBef>
                <a:spcPts val="1200"/>
              </a:spcBef>
            </a:pPr>
            <a:r>
              <a:rPr lang="ja-JP" altLang="en-US" sz="1400" kern="0" dirty="0">
                <a:solidFill>
                  <a:schemeClr val="tx1"/>
                </a:solidFill>
                <a:latin typeface="Meiryo UI" panose="020B0604030504040204" pitchFamily="50" charset="-128"/>
                <a:ea typeface="Meiryo UI"/>
              </a:rPr>
              <a:t>（２）データ項目の検討</a:t>
            </a:r>
          </a:p>
          <a:p>
            <a:pPr marL="432000" indent="-252000" defTabSz="914400">
              <a:spcBef>
                <a:spcPts val="600"/>
              </a:spcBef>
              <a:buFont typeface="Wingdings" panose="05000000000000000000" pitchFamily="2" charset="2"/>
              <a:buChar char="Ø"/>
            </a:pPr>
            <a:r>
              <a:rPr lang="ja-JP" altLang="en-US" sz="1400" kern="0" dirty="0">
                <a:solidFill>
                  <a:schemeClr val="tx1"/>
                </a:solidFill>
                <a:latin typeface="Meiryo UI" panose="020B0604030504040204" pitchFamily="50" charset="-128"/>
                <a:ea typeface="Meiryo UI"/>
              </a:rPr>
              <a:t>選定したデータセットについて、先進地方公共団体の公開済データ項目及び平成</a:t>
            </a:r>
            <a:r>
              <a:rPr lang="en-US" altLang="ja-JP" sz="1400" kern="0" dirty="0">
                <a:solidFill>
                  <a:schemeClr val="tx1"/>
                </a:solidFill>
                <a:latin typeface="Meiryo UI" panose="020B0604030504040204" pitchFamily="50" charset="-128"/>
                <a:ea typeface="Meiryo UI"/>
              </a:rPr>
              <a:t>27</a:t>
            </a:r>
            <a:r>
              <a:rPr lang="ja-JP" altLang="en-US" sz="1400" kern="0" dirty="0">
                <a:solidFill>
                  <a:schemeClr val="tx1"/>
                </a:solidFill>
                <a:latin typeface="Meiryo UI" panose="020B0604030504040204" pitchFamily="50" charset="-128"/>
                <a:ea typeface="Meiryo UI"/>
              </a:rPr>
              <a:t>年度事業「地方公共団体のオープンデータ取組推進に係る調査」において策定した地方公共団体向けオープンデータフォーマット標準例のデータ項目を洗い出し。</a:t>
            </a:r>
            <a:endParaRPr lang="en-US" altLang="ja-JP" sz="1400" kern="0" dirty="0">
              <a:solidFill>
                <a:schemeClr val="tx1"/>
              </a:solidFill>
              <a:latin typeface="Meiryo UI" panose="020B0604030504040204" pitchFamily="50" charset="-128"/>
              <a:ea typeface="Meiryo UI"/>
            </a:endParaRPr>
          </a:p>
          <a:p>
            <a:pPr marL="432000" indent="-252000" defTabSz="914400">
              <a:spcBef>
                <a:spcPts val="600"/>
              </a:spcBef>
              <a:buFont typeface="Wingdings" panose="05000000000000000000" pitchFamily="2" charset="2"/>
              <a:buChar char="Ø"/>
            </a:pPr>
            <a:r>
              <a:rPr lang="ja-JP" altLang="en-US" sz="1400" kern="0" dirty="0">
                <a:solidFill>
                  <a:schemeClr val="tx1"/>
                </a:solidFill>
                <a:latin typeface="Meiryo UI" panose="020B0604030504040204" pitchFamily="50" charset="-128"/>
                <a:ea typeface="Meiryo UI"/>
              </a:rPr>
              <a:t>洗い出したデータ項目について、共通語彙基盤等を参考に、共通的な項目やオープンデータ利活用等の観点から必要と思われるデータ項目を絞り込んだ上で、区分（必須、任意など）やデータの形式等を設定。</a:t>
            </a:r>
            <a:endParaRPr lang="en-US" altLang="ja-JP" sz="1400" kern="0" dirty="0">
              <a:solidFill>
                <a:schemeClr val="tx1"/>
              </a:solidFill>
              <a:latin typeface="Meiryo UI" panose="020B0604030504040204" pitchFamily="50" charset="-128"/>
              <a:ea typeface="Meiryo UI"/>
            </a:endParaRPr>
          </a:p>
          <a:p>
            <a:pPr marL="432000" indent="-252000" defTabSz="914400">
              <a:spcBef>
                <a:spcPts val="600"/>
              </a:spcBef>
              <a:buFont typeface="Wingdings" panose="05000000000000000000" pitchFamily="2" charset="2"/>
              <a:buChar char="Ø"/>
            </a:pPr>
            <a:r>
              <a:rPr lang="ja-JP" altLang="en-US" sz="1400" kern="0" dirty="0">
                <a:solidFill>
                  <a:schemeClr val="tx1"/>
                </a:solidFill>
                <a:latin typeface="Meiryo UI" panose="020B0604030504040204" pitchFamily="50" charset="-128"/>
                <a:ea typeface="Meiryo UI"/>
              </a:rPr>
              <a:t>データ項目の検討にあたっては、各団体から国や都道府県等に報告しているデータについては、可能な限り項目等をそろえる形でデータ項目を定義。</a:t>
            </a:r>
            <a:endParaRPr lang="en-US" altLang="ja-JP" sz="1400" kern="0" dirty="0">
              <a:solidFill>
                <a:schemeClr val="tx1"/>
              </a:solidFill>
              <a:latin typeface="Meiryo UI" panose="020B0604030504040204" pitchFamily="50" charset="-128"/>
              <a:ea typeface="Meiryo UI"/>
            </a:endParaRPr>
          </a:p>
        </p:txBody>
      </p:sp>
      <p:sp>
        <p:nvSpPr>
          <p:cNvPr id="7" name="角丸四角形 6"/>
          <p:cNvSpPr/>
          <p:nvPr/>
        </p:nvSpPr>
        <p:spPr>
          <a:xfrm>
            <a:off x="228600" y="648000"/>
            <a:ext cx="2731008" cy="402336"/>
          </a:xfrm>
          <a:prstGeom prst="roundRect">
            <a:avLst/>
          </a:prstGeom>
          <a:solidFill>
            <a:schemeClr val="accent1">
              <a:lumMod val="75000"/>
            </a:schemeClr>
          </a:solidFill>
          <a:ln>
            <a:solidFill>
              <a:schemeClr val="accent1"/>
            </a:solidFill>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lIns="0" tIns="0" rIns="0" bIns="0" rtlCol="0" anchor="ctr"/>
          <a:lstStyle/>
          <a:p>
            <a:pPr algn="ctr" defTabSz="914400"/>
            <a:r>
              <a:rPr lang="ja-JP" altLang="en-US" sz="1600" kern="0" noProof="0" dirty="0">
                <a:solidFill>
                  <a:schemeClr val="bg1"/>
                </a:solidFill>
                <a:latin typeface="Meiryo UI" panose="020B0604030504040204" pitchFamily="50" charset="-128"/>
                <a:ea typeface="Meiryo UI"/>
              </a:rPr>
              <a:t>推奨データセットの検討</a:t>
            </a:r>
            <a:r>
              <a:rPr lang="ja-JP" altLang="en-US" sz="1600" kern="0" dirty="0">
                <a:solidFill>
                  <a:schemeClr val="bg1"/>
                </a:solidFill>
                <a:latin typeface="Meiryo UI" panose="020B0604030504040204" pitchFamily="50" charset="-128"/>
                <a:ea typeface="Meiryo UI"/>
              </a:rPr>
              <a:t>について</a:t>
            </a:r>
            <a:endParaRPr kumimoji="0" lang="ja-JP" altLang="en-US" sz="1600" i="0" u="none" strike="noStrike" kern="0" cap="none" spc="0" normalizeH="0" baseline="0" noProof="0" dirty="0">
              <a:ln>
                <a:noFill/>
              </a:ln>
              <a:solidFill>
                <a:schemeClr val="bg1"/>
              </a:solidFill>
              <a:effectLst/>
              <a:uLnTx/>
              <a:uFillTx/>
              <a:latin typeface="Meiryo UI" panose="020B0604030504040204" pitchFamily="50" charset="-128"/>
              <a:ea typeface="Meiryo UI"/>
            </a:endParaRPr>
          </a:p>
        </p:txBody>
      </p:sp>
      <p:sp>
        <p:nvSpPr>
          <p:cNvPr id="8" name="正方形/長方形 7"/>
          <p:cNvSpPr/>
          <p:nvPr/>
        </p:nvSpPr>
        <p:spPr>
          <a:xfrm>
            <a:off x="228600" y="4911532"/>
            <a:ext cx="9448800" cy="1836000"/>
          </a:xfrm>
          <a:prstGeom prst="rect">
            <a:avLst/>
          </a:prstGeom>
          <a:solidFill>
            <a:schemeClr val="bg1"/>
          </a:solidFill>
          <a:ln>
            <a:solidFill>
              <a:schemeClr val="accent1"/>
            </a:solidFill>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lIns="72000" tIns="252000" rIns="72000" bIns="36000" rtlCol="0" anchor="t"/>
          <a:lstStyle/>
          <a:p>
            <a:pPr marL="432000" indent="-252000" defTabSz="914400">
              <a:spcBef>
                <a:spcPts val="600"/>
              </a:spcBef>
              <a:buFont typeface="Wingdings" panose="05000000000000000000" pitchFamily="2" charset="2"/>
              <a:buChar char="Ø"/>
            </a:pPr>
            <a:r>
              <a:rPr lang="ja-JP" altLang="en-US" sz="1400" kern="0" dirty="0">
                <a:solidFill>
                  <a:schemeClr val="tx1"/>
                </a:solidFill>
                <a:latin typeface="Meiryo UI" panose="020B0604030504040204" pitchFamily="50" charset="-128"/>
                <a:ea typeface="Meiryo UI"/>
              </a:rPr>
              <a:t>推奨データセットは、オープンデータに取り組むにあたって、共通化して公開することが望ましいデータ項目を定めており、各団体が保有するデータについて、公開するものを推奨するものであり、保有していないデータの収集・公開を義務付けるものではありません。また、住民サービス向上等の一環として、各団体が独自にデータを収集・公開することを妨げるものではありません。なお、各団体は、必要に応じて項目を追加することが可能です。</a:t>
            </a:r>
            <a:endParaRPr lang="en-US" altLang="ja-JP" sz="1400" kern="0" dirty="0">
              <a:solidFill>
                <a:schemeClr val="tx1"/>
              </a:solidFill>
              <a:latin typeface="Meiryo UI" panose="020B0604030504040204" pitchFamily="50" charset="-128"/>
              <a:ea typeface="Meiryo UI"/>
            </a:endParaRPr>
          </a:p>
          <a:p>
            <a:pPr marL="432000" indent="-252000" defTabSz="914400">
              <a:spcBef>
                <a:spcPts val="600"/>
              </a:spcBef>
              <a:buFont typeface="Wingdings" panose="05000000000000000000" pitchFamily="2" charset="2"/>
              <a:buChar char="Ø"/>
            </a:pPr>
            <a:r>
              <a:rPr lang="ja-JP" altLang="en-US" sz="1400" kern="0" dirty="0">
                <a:solidFill>
                  <a:schemeClr val="tx1"/>
                </a:solidFill>
                <a:latin typeface="Meiryo UI" panose="020B0604030504040204" pitchFamily="50" charset="-128"/>
                <a:ea typeface="Meiryo UI"/>
              </a:rPr>
              <a:t>推奨データセットの使用にあたっては、必ずデータの項目名を設定したうえで公開してください。</a:t>
            </a:r>
            <a:endParaRPr lang="en-US" altLang="ja-JP" sz="1400" kern="0" dirty="0">
              <a:solidFill>
                <a:schemeClr val="tx1"/>
              </a:solidFill>
              <a:latin typeface="Meiryo UI" panose="020B0604030504040204" pitchFamily="50" charset="-128"/>
              <a:ea typeface="Meiryo UI"/>
            </a:endParaRPr>
          </a:p>
          <a:p>
            <a:pPr marL="432000" indent="-252000" defTabSz="914400">
              <a:spcBef>
                <a:spcPts val="600"/>
              </a:spcBef>
              <a:buFont typeface="Wingdings" panose="05000000000000000000" pitchFamily="2" charset="2"/>
              <a:buChar char="Ø"/>
            </a:pPr>
            <a:r>
              <a:rPr lang="ja-JP" altLang="en-US" sz="1400" kern="0" dirty="0">
                <a:solidFill>
                  <a:schemeClr val="tx1"/>
                </a:solidFill>
                <a:latin typeface="Meiryo UI" panose="020B0604030504040204" pitchFamily="50" charset="-128"/>
                <a:ea typeface="Meiryo UI"/>
              </a:rPr>
              <a:t>将来的にデータが充実していくとより良いですが、まずは保有している情報から公開を進めてください。</a:t>
            </a:r>
            <a:endParaRPr lang="en-US" altLang="ja-JP" sz="1400" kern="0" dirty="0">
              <a:solidFill>
                <a:schemeClr val="tx1"/>
              </a:solidFill>
              <a:latin typeface="Meiryo UI" panose="020B0604030504040204" pitchFamily="50" charset="-128"/>
              <a:ea typeface="Meiryo UI"/>
            </a:endParaRPr>
          </a:p>
        </p:txBody>
      </p:sp>
      <p:sp>
        <p:nvSpPr>
          <p:cNvPr id="9" name="角丸四角形 8"/>
          <p:cNvSpPr/>
          <p:nvPr/>
        </p:nvSpPr>
        <p:spPr>
          <a:xfrm>
            <a:off x="228600" y="4710364"/>
            <a:ext cx="2731008" cy="402336"/>
          </a:xfrm>
          <a:prstGeom prst="roundRect">
            <a:avLst/>
          </a:prstGeom>
          <a:solidFill>
            <a:schemeClr val="accent1">
              <a:lumMod val="75000"/>
            </a:schemeClr>
          </a:solidFill>
          <a:ln>
            <a:solidFill>
              <a:schemeClr val="accent1"/>
            </a:solidFill>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lIns="0" tIns="0" rIns="0" bIns="0" rtlCol="0" anchor="ctr"/>
          <a:lstStyle/>
          <a:p>
            <a:pPr algn="ctr" defTabSz="914400"/>
            <a:r>
              <a:rPr lang="ja-JP" altLang="en-US" sz="1600" kern="0" dirty="0">
                <a:solidFill>
                  <a:schemeClr val="bg1"/>
                </a:solidFill>
                <a:latin typeface="Meiryo UI" panose="020B0604030504040204" pitchFamily="50" charset="-128"/>
                <a:ea typeface="Meiryo UI"/>
              </a:rPr>
              <a:t>使用に当たっての留意事項</a:t>
            </a:r>
            <a:endParaRPr kumimoji="0" lang="ja-JP" altLang="en-US" sz="1600" i="0" u="none" strike="noStrike" kern="0" cap="none" spc="0" normalizeH="0" baseline="0" noProof="0" dirty="0">
              <a:ln>
                <a:noFill/>
              </a:ln>
              <a:solidFill>
                <a:schemeClr val="bg1"/>
              </a:solidFill>
              <a:effectLst/>
              <a:uLnTx/>
              <a:uFillTx/>
              <a:latin typeface="Meiryo UI" panose="020B0604030504040204" pitchFamily="50" charset="-128"/>
              <a:ea typeface="Meiryo UI"/>
            </a:endParaRPr>
          </a:p>
        </p:txBody>
      </p:sp>
    </p:spTree>
    <p:extLst>
      <p:ext uri="{BB962C8B-B14F-4D97-AF65-F5344CB8AC3E}">
        <p14:creationId xmlns:p14="http://schemas.microsoft.com/office/powerpoint/2010/main" val="435281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42848" y="1516788"/>
            <a:ext cx="9620304" cy="5099912"/>
          </a:xfrm>
          <a:prstGeom prst="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タイトル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6" tIns="45704" rIns="91406" bIns="45704" numCol="1" anchor="ctr" anchorCtr="0" compatLnSpc="1">
            <a:prstTxWarp prst="textNoShape">
              <a:avLst/>
            </a:prstTxWarp>
          </a:bodyPr>
          <a:lstStyle/>
          <a:p>
            <a:r>
              <a:rPr lang="ja-JP" altLang="en-US" sz="2000" dirty="0">
                <a:latin typeface="Meiryo UI" panose="020B0604030504040204" pitchFamily="50" charset="-128"/>
                <a:ea typeface="Meiryo UI" panose="020B0604030504040204" pitchFamily="50" charset="-128"/>
                <a:cs typeface="Meiryo UI" panose="020B0604030504040204" pitchFamily="50" charset="-128"/>
              </a:rPr>
              <a:t>（参考）データ体系の全体像</a:t>
            </a:r>
          </a:p>
        </p:txBody>
      </p:sp>
      <p:sp>
        <p:nvSpPr>
          <p:cNvPr id="3" name="コンテンツ プレースホルダー 2"/>
          <p:cNvSpPr>
            <a:spLocks noGrp="1"/>
          </p:cNvSpPr>
          <p:nvPr>
            <p:ph idx="1"/>
          </p:nvPr>
        </p:nvSpPr>
        <p:spPr>
          <a:xfrm>
            <a:off x="273044" y="750815"/>
            <a:ext cx="9404764" cy="369300"/>
          </a:xfrm>
        </p:spPr>
        <p:txBody>
          <a:bodyPr wrap="square">
            <a:spAutoFit/>
          </a:bodyPr>
          <a:lstStyle/>
          <a:p>
            <a:pPr marL="288000" indent="-457200">
              <a:buNone/>
            </a:pPr>
            <a:r>
              <a:rPr lang="en-US" altLang="ja-JP" sz="1800" dirty="0">
                <a:latin typeface="Meiryo UI" panose="020B0604030504040204" pitchFamily="50" charset="-128"/>
                <a:ea typeface="Meiryo UI" panose="020B0604030504040204" pitchFamily="50" charset="-128"/>
                <a:cs typeface="Meiryo UI" panose="020B0604030504040204" pitchFamily="50" charset="-128"/>
              </a:rPr>
              <a:t>ο</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　データの利活用に向け、相互運用性を確保していくために、標準に基づき管理していくことが重要です。</a:t>
            </a:r>
          </a:p>
        </p:txBody>
      </p:sp>
      <p:grpSp>
        <p:nvGrpSpPr>
          <p:cNvPr id="15" name="グループ化 14"/>
          <p:cNvGrpSpPr/>
          <p:nvPr/>
        </p:nvGrpSpPr>
        <p:grpSpPr>
          <a:xfrm>
            <a:off x="256032" y="1821945"/>
            <a:ext cx="9407574" cy="4700211"/>
            <a:chOff x="632520" y="1970275"/>
            <a:chExt cx="9158472" cy="4276180"/>
          </a:xfrm>
        </p:grpSpPr>
        <p:sp>
          <p:nvSpPr>
            <p:cNvPr id="29" name="正方形/長方形 28"/>
            <p:cNvSpPr/>
            <p:nvPr/>
          </p:nvSpPr>
          <p:spPr>
            <a:xfrm>
              <a:off x="2566033" y="2634568"/>
              <a:ext cx="2472430" cy="432048"/>
            </a:xfrm>
            <a:prstGeom prst="rect">
              <a:avLst/>
            </a:prstGeom>
            <a:solidFill>
              <a:schemeClr val="bg1"/>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kumimoji="1"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5" name="正方形/長方形 4"/>
            <p:cNvSpPr/>
            <p:nvPr/>
          </p:nvSpPr>
          <p:spPr>
            <a:xfrm>
              <a:off x="2210111" y="5157192"/>
              <a:ext cx="2612329" cy="64807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kumimoji="1"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行政データ連携標準（仮称）</a:t>
              </a:r>
              <a:endParaRPr kumimoji="1"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914400" fontAlgn="base">
                <a:spcBef>
                  <a:spcPct val="0"/>
                </a:spcBef>
                <a:spcAft>
                  <a:spcPct val="0"/>
                </a:spcAft>
              </a:pPr>
              <a:r>
                <a:rPr kumimoji="1"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α</a:t>
              </a:r>
              <a:r>
                <a:rPr kumimoji="1"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版</a:t>
              </a:r>
            </a:p>
          </p:txBody>
        </p:sp>
        <p:sp>
          <p:nvSpPr>
            <p:cNvPr id="6" name="正方形/長方形 5"/>
            <p:cNvSpPr/>
            <p:nvPr/>
          </p:nvSpPr>
          <p:spPr>
            <a:xfrm>
              <a:off x="2210111" y="4365104"/>
              <a:ext cx="3816424" cy="64807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kumimoji="1"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共通語彙基盤</a:t>
              </a:r>
            </a:p>
          </p:txBody>
        </p:sp>
        <p:sp>
          <p:nvSpPr>
            <p:cNvPr id="7" name="正方形/長方形 6"/>
            <p:cNvSpPr/>
            <p:nvPr/>
          </p:nvSpPr>
          <p:spPr>
            <a:xfrm>
              <a:off x="4678424" y="3573016"/>
              <a:ext cx="1348110" cy="64807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kumimoji="1"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実装モデル群</a:t>
              </a:r>
              <a:endParaRPr kumimoji="1"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914400" fontAlgn="base">
                <a:spcBef>
                  <a:spcPct val="0"/>
                </a:spcBef>
                <a:spcAft>
                  <a:spcPct val="0"/>
                </a:spcAft>
              </a:pPr>
              <a:r>
                <a:rPr kumimoji="1"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（策定中）</a:t>
              </a:r>
            </a:p>
          </p:txBody>
        </p:sp>
        <p:sp>
          <p:nvSpPr>
            <p:cNvPr id="8" name="正方形/長方形 7"/>
            <p:cNvSpPr/>
            <p:nvPr/>
          </p:nvSpPr>
          <p:spPr>
            <a:xfrm>
              <a:off x="4534408" y="2420888"/>
              <a:ext cx="1492127" cy="432048"/>
            </a:xfrm>
            <a:prstGeom prst="rect">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kumimoji="1"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推奨データセット</a:t>
              </a:r>
            </a:p>
          </p:txBody>
        </p:sp>
        <p:sp>
          <p:nvSpPr>
            <p:cNvPr id="9" name="テキスト ボックス 8"/>
            <p:cNvSpPr txBox="1"/>
            <p:nvPr/>
          </p:nvSpPr>
          <p:spPr bwMode="auto">
            <a:xfrm>
              <a:off x="2374168" y="5805265"/>
              <a:ext cx="2270694" cy="419987"/>
            </a:xfrm>
            <a:prstGeom prst="rect">
              <a:avLst/>
            </a:prstGeom>
            <a:noFill/>
            <a:ln w="9525" algn="ctr">
              <a:noFill/>
              <a:miter lim="800000"/>
              <a:headEnd/>
              <a:tailEnd/>
            </a:ln>
            <a:effectLst/>
          </p:spPr>
          <p:txBody>
            <a:bodyPr wrap="square" lIns="91406" tIns="45704" rIns="91406" bIns="45704" rtlCol="0">
              <a:spAutoFit/>
            </a:bodyPr>
            <a:lstStyle/>
            <a:p>
              <a:pPr defTabSz="914400" fontAlgn="base">
                <a:spcBef>
                  <a:spcPct val="0"/>
                </a:spcBef>
                <a:spcAft>
                  <a:spcPct val="0"/>
                </a:spcAft>
              </a:pPr>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コンピュータ上で表現する基本情報に関するデータ形式を規定</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bwMode="auto">
            <a:xfrm>
              <a:off x="6029710" y="4372418"/>
              <a:ext cx="3673722" cy="587992"/>
            </a:xfrm>
            <a:prstGeom prst="rect">
              <a:avLst/>
            </a:prstGeom>
            <a:noFill/>
            <a:ln w="9525" algn="ctr">
              <a:noFill/>
              <a:miter lim="800000"/>
              <a:headEnd/>
              <a:tailEnd/>
            </a:ln>
            <a:effectLst/>
          </p:spPr>
          <p:txBody>
            <a:bodyPr wrap="square" lIns="91406" tIns="45704" rIns="91406" bIns="45704" rtlCol="0">
              <a:spAutoFit/>
            </a:bodyPr>
            <a:lstStyle/>
            <a:p>
              <a:pPr defTabSz="914400" fontAlgn="base">
                <a:spcBef>
                  <a:spcPct val="0"/>
                </a:spcBef>
                <a:spcAft>
                  <a:spcPct val="0"/>
                </a:spcAft>
              </a:pPr>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法人、連絡先等、社会で共通に使われるデータ項目と構造を定義</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44500" fontAlgn="base">
                <a:spcBef>
                  <a:spcPct val="0"/>
                </a:spcBef>
                <a:spcAft>
                  <a:spcPct val="0"/>
                </a:spcAft>
              </a:pPr>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（社会の情報化、デジタル・ガバメントのために整備中）</a:t>
              </a:r>
              <a:endParaRPr kumimoji="1"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bwMode="auto">
            <a:xfrm>
              <a:off x="6026536" y="3583265"/>
              <a:ext cx="3764456" cy="587992"/>
            </a:xfrm>
            <a:prstGeom prst="rect">
              <a:avLst/>
            </a:prstGeom>
            <a:noFill/>
            <a:ln w="9525" algn="ctr">
              <a:noFill/>
              <a:miter lim="800000"/>
              <a:headEnd/>
              <a:tailEnd/>
            </a:ln>
            <a:effectLst/>
          </p:spPr>
          <p:txBody>
            <a:bodyPr wrap="square" lIns="91406" tIns="45704" rIns="91406" bIns="45704" rtlCol="0">
              <a:spAutoFit/>
            </a:bodyPr>
            <a:lstStyle/>
            <a:p>
              <a:pPr defTabSz="914400" fontAlgn="base">
                <a:spcBef>
                  <a:spcPct val="0"/>
                </a:spcBef>
                <a:spcAft>
                  <a:spcPct val="0"/>
                </a:spcAft>
              </a:pPr>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施設、イベント等、社会で実際に使うためのデータセットを定義（実装モデル群と</a:t>
              </a:r>
              <a:r>
                <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DMD</a:t>
              </a:r>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は将来融合）</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44500" fontAlgn="base">
                <a:spcBef>
                  <a:spcPct val="0"/>
                </a:spcBef>
                <a:spcAft>
                  <a:spcPct val="0"/>
                </a:spcAft>
              </a:pPr>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（社会の情報化、デジタル・ガバメントのために整備中）</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4146748" y="2914216"/>
              <a:ext cx="1512168" cy="43204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kumimoji="1"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公開ドラフト</a:t>
              </a:r>
            </a:p>
          </p:txBody>
        </p:sp>
        <p:sp>
          <p:nvSpPr>
            <p:cNvPr id="13" name="正方形/長方形 12"/>
            <p:cNvSpPr/>
            <p:nvPr/>
          </p:nvSpPr>
          <p:spPr>
            <a:xfrm>
              <a:off x="2210111" y="3573016"/>
              <a:ext cx="1584176" cy="64807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kumimoji="1"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データモデル記述（</a:t>
              </a:r>
              <a:r>
                <a:rPr kumimoji="1"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DMD</a:t>
              </a:r>
              <a:r>
                <a:rPr kumimoji="1"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4" name="テキスト ボックス 13"/>
            <p:cNvSpPr txBox="1"/>
            <p:nvPr/>
          </p:nvSpPr>
          <p:spPr bwMode="auto">
            <a:xfrm>
              <a:off x="6026535" y="2348880"/>
              <a:ext cx="2539272" cy="419987"/>
            </a:xfrm>
            <a:prstGeom prst="rect">
              <a:avLst/>
            </a:prstGeom>
            <a:noFill/>
            <a:ln w="9525" algn="ctr">
              <a:noFill/>
              <a:miter lim="800000"/>
              <a:headEnd/>
              <a:tailEnd/>
            </a:ln>
            <a:effectLst/>
          </p:spPr>
          <p:txBody>
            <a:bodyPr wrap="none" lIns="91406" tIns="45704" rIns="91406" bIns="45704" rtlCol="0">
              <a:spAutoFit/>
            </a:bodyPr>
            <a:lstStyle/>
            <a:p>
              <a:pPr defTabSz="914400" fontAlgn="base">
                <a:spcBef>
                  <a:spcPct val="0"/>
                </a:spcBef>
                <a:spcAft>
                  <a:spcPct val="0"/>
                </a:spcAft>
              </a:pPr>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具体的対象物に関するデータセット</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44500" fontAlgn="base">
                <a:spcBef>
                  <a:spcPct val="0"/>
                </a:spcBef>
                <a:spcAft>
                  <a:spcPct val="0"/>
                </a:spcAft>
              </a:pPr>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（官民データ法の推進の一環で作成）</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4902832" y="5157192"/>
              <a:ext cx="1123703" cy="64807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kumimoji="1"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文字情報</a:t>
              </a:r>
              <a:endParaRPr kumimoji="1"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914400" fontAlgn="base">
                <a:spcBef>
                  <a:spcPct val="0"/>
                </a:spcBef>
                <a:spcAft>
                  <a:spcPct val="0"/>
                </a:spcAft>
              </a:pPr>
              <a:r>
                <a:rPr kumimoji="1"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基盤</a:t>
              </a:r>
            </a:p>
          </p:txBody>
        </p:sp>
        <p:cxnSp>
          <p:nvCxnSpPr>
            <p:cNvPr id="19" name="直線コネクタ 18"/>
            <p:cNvCxnSpPr/>
            <p:nvPr/>
          </p:nvCxnSpPr>
          <p:spPr>
            <a:xfrm>
              <a:off x="789992" y="3428840"/>
              <a:ext cx="5596582" cy="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sp>
          <p:nvSpPr>
            <p:cNvPr id="16" name="正方形/長方形 15"/>
            <p:cNvSpPr/>
            <p:nvPr/>
          </p:nvSpPr>
          <p:spPr>
            <a:xfrm>
              <a:off x="1418023" y="3573016"/>
              <a:ext cx="639688" cy="223224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kumimoji="1"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コード</a:t>
              </a:r>
              <a:endParaRPr kumimoji="1"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914400" fontAlgn="base">
                <a:spcBef>
                  <a:spcPct val="0"/>
                </a:spcBef>
                <a:spcAft>
                  <a:spcPct val="0"/>
                </a:spcAft>
              </a:pPr>
              <a:r>
                <a:rPr kumimoji="1"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体系</a:t>
              </a:r>
            </a:p>
          </p:txBody>
        </p:sp>
        <p:cxnSp>
          <p:nvCxnSpPr>
            <p:cNvPr id="21" name="直線矢印コネクタ 20"/>
            <p:cNvCxnSpPr/>
            <p:nvPr/>
          </p:nvCxnSpPr>
          <p:spPr>
            <a:xfrm>
              <a:off x="1078024" y="2924944"/>
              <a:ext cx="0" cy="108012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bwMode="auto">
            <a:xfrm>
              <a:off x="632520" y="2401756"/>
              <a:ext cx="583895" cy="475988"/>
            </a:xfrm>
            <a:prstGeom prst="rect">
              <a:avLst/>
            </a:prstGeom>
            <a:noFill/>
            <a:ln w="9525" algn="ctr">
              <a:noFill/>
              <a:miter lim="800000"/>
              <a:headEnd/>
              <a:tailEnd/>
            </a:ln>
            <a:effectLst/>
          </p:spPr>
          <p:txBody>
            <a:bodyPr wrap="none" lIns="91406" tIns="45704" rIns="91406" bIns="45704" rtlCol="0">
              <a:spAutoFit/>
            </a:bodyPr>
            <a:lstStyle/>
            <a:p>
              <a:pPr defTabSz="914400" fontAlgn="base">
                <a:spcBef>
                  <a:spcPct val="0"/>
                </a:spcBef>
                <a:spcAft>
                  <a:spcPct val="0"/>
                </a:spcAft>
              </a:pPr>
              <a:r>
                <a:rPr kumimoji="1" lang="ja-JP" altLang="en-US" sz="1400"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応用</a:t>
              </a:r>
              <a:endParaRPr kumimoji="1" lang="en-US" altLang="ja-JP" sz="1400" dirty="0">
                <a:solidFill>
                  <a:srgbClr val="4F81BD"/>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pPr>
              <a:r>
                <a:rPr kumimoji="1" lang="ja-JP" altLang="en-US" sz="1400"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データ</a:t>
              </a:r>
            </a:p>
          </p:txBody>
        </p:sp>
        <p:sp>
          <p:nvSpPr>
            <p:cNvPr id="23" name="テキスト ボックス 22"/>
            <p:cNvSpPr txBox="1"/>
            <p:nvPr/>
          </p:nvSpPr>
          <p:spPr bwMode="auto">
            <a:xfrm>
              <a:off x="632520" y="3985613"/>
              <a:ext cx="583895" cy="475988"/>
            </a:xfrm>
            <a:prstGeom prst="rect">
              <a:avLst/>
            </a:prstGeom>
            <a:noFill/>
            <a:ln w="9525" algn="ctr">
              <a:noFill/>
              <a:miter lim="800000"/>
              <a:headEnd/>
              <a:tailEnd/>
            </a:ln>
            <a:effectLst/>
          </p:spPr>
          <p:txBody>
            <a:bodyPr wrap="none" lIns="91406" tIns="45704" rIns="91406" bIns="45704" rtlCol="0">
              <a:spAutoFit/>
            </a:bodyPr>
            <a:lstStyle/>
            <a:p>
              <a:pPr defTabSz="914400" fontAlgn="base">
                <a:spcBef>
                  <a:spcPct val="0"/>
                </a:spcBef>
                <a:spcAft>
                  <a:spcPct val="0"/>
                </a:spcAft>
              </a:pPr>
              <a:r>
                <a:rPr kumimoji="1" lang="ja-JP" altLang="en-US" sz="1400"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共通</a:t>
              </a:r>
              <a:endParaRPr kumimoji="1" lang="en-US" altLang="ja-JP" sz="1400" dirty="0">
                <a:solidFill>
                  <a:srgbClr val="4F81BD"/>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pPr>
              <a:r>
                <a:rPr kumimoji="1" lang="ja-JP" altLang="en-US" sz="1400"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データ</a:t>
              </a:r>
            </a:p>
          </p:txBody>
        </p:sp>
        <p:sp>
          <p:nvSpPr>
            <p:cNvPr id="24" name="テキスト ボックス 23"/>
            <p:cNvSpPr txBox="1"/>
            <p:nvPr/>
          </p:nvSpPr>
          <p:spPr bwMode="auto">
            <a:xfrm>
              <a:off x="5634756" y="2870975"/>
              <a:ext cx="2272417" cy="419987"/>
            </a:xfrm>
            <a:prstGeom prst="rect">
              <a:avLst/>
            </a:prstGeom>
            <a:noFill/>
            <a:ln w="9525" algn="ctr">
              <a:noFill/>
              <a:miter lim="800000"/>
              <a:headEnd/>
              <a:tailEnd/>
            </a:ln>
            <a:effectLst/>
          </p:spPr>
          <p:txBody>
            <a:bodyPr wrap="none" lIns="91406" tIns="45704" rIns="91406" bIns="45704" rtlCol="0">
              <a:spAutoFit/>
            </a:bodyPr>
            <a:lstStyle/>
            <a:p>
              <a:pPr defTabSz="914400" fontAlgn="base">
                <a:spcBef>
                  <a:spcPct val="0"/>
                </a:spcBef>
                <a:spcAft>
                  <a:spcPct val="0"/>
                </a:spcAft>
              </a:pPr>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具体的対象物に関するデータセット</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44500" fontAlgn="base">
                <a:spcBef>
                  <a:spcPct val="0"/>
                </a:spcBef>
                <a:spcAft>
                  <a:spcPct val="0"/>
                </a:spcAft>
              </a:pPr>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（コミュニティやプロジェクトで作成）</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bwMode="auto">
            <a:xfrm>
              <a:off x="4860973" y="5805264"/>
              <a:ext cx="1947477" cy="419987"/>
            </a:xfrm>
            <a:prstGeom prst="rect">
              <a:avLst/>
            </a:prstGeom>
            <a:noFill/>
            <a:ln w="9525" algn="ctr">
              <a:noFill/>
              <a:miter lim="800000"/>
              <a:headEnd/>
              <a:tailEnd/>
            </a:ln>
            <a:effectLst/>
          </p:spPr>
          <p:txBody>
            <a:bodyPr wrap="square" lIns="91406" tIns="45704" rIns="91406" bIns="45704" rtlCol="0">
              <a:spAutoFit/>
            </a:bodyPr>
            <a:lstStyle/>
            <a:p>
              <a:pPr defTabSz="914400" fontAlgn="base">
                <a:spcBef>
                  <a:spcPct val="0"/>
                </a:spcBef>
                <a:spcAft>
                  <a:spcPct val="0"/>
                </a:spcAft>
              </a:pPr>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コンピュータ上で使用する文字に関する規程</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bwMode="auto">
            <a:xfrm>
              <a:off x="966872" y="5826468"/>
              <a:ext cx="1314549" cy="419987"/>
            </a:xfrm>
            <a:prstGeom prst="rect">
              <a:avLst/>
            </a:prstGeom>
            <a:noFill/>
            <a:ln w="9525" algn="ctr">
              <a:noFill/>
              <a:miter lim="800000"/>
              <a:headEnd/>
              <a:tailEnd/>
            </a:ln>
            <a:effectLst/>
          </p:spPr>
          <p:txBody>
            <a:bodyPr wrap="square" lIns="91406" tIns="45704" rIns="91406" bIns="45704" rtlCol="0">
              <a:spAutoFit/>
            </a:bodyPr>
            <a:lstStyle/>
            <a:p>
              <a:pPr defTabSz="914400" fontAlgn="base">
                <a:spcBef>
                  <a:spcPct val="0"/>
                </a:spcBef>
                <a:spcAft>
                  <a:spcPct val="0"/>
                </a:spcAft>
              </a:pPr>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社会全体で使うコードを規定</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1418023" y="2431909"/>
              <a:ext cx="639688" cy="84250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kumimoji="1"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独自コード</a:t>
              </a:r>
              <a:endParaRPr kumimoji="1"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bwMode="auto">
            <a:xfrm>
              <a:off x="1182810" y="1970275"/>
              <a:ext cx="1579709" cy="419987"/>
            </a:xfrm>
            <a:prstGeom prst="rect">
              <a:avLst/>
            </a:prstGeom>
            <a:noFill/>
            <a:ln w="9525" algn="ctr">
              <a:noFill/>
              <a:miter lim="800000"/>
              <a:headEnd/>
              <a:tailEnd/>
            </a:ln>
            <a:effectLst/>
          </p:spPr>
          <p:txBody>
            <a:bodyPr wrap="square" lIns="91406" tIns="45704" rIns="91406" bIns="45704" rtlCol="0">
              <a:spAutoFit/>
            </a:bodyPr>
            <a:lstStyle/>
            <a:p>
              <a:pPr defTabSz="914400" fontAlgn="base">
                <a:spcBef>
                  <a:spcPct val="0"/>
                </a:spcBef>
                <a:spcAft>
                  <a:spcPct val="0"/>
                </a:spcAft>
              </a:pPr>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応用サービスに必要で追加したコード</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006614" y="3561870"/>
              <a:ext cx="455786" cy="659217"/>
            </a:xfrm>
            <a:prstGeom prst="rect">
              <a:avLst/>
            </a:prstGeom>
            <a:solidFill>
              <a:schemeClr val="bg1"/>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kumimoji="1"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grpSp>
      <p:sp>
        <p:nvSpPr>
          <p:cNvPr id="31" name="角丸四角形 30"/>
          <p:cNvSpPr/>
          <p:nvPr/>
        </p:nvSpPr>
        <p:spPr>
          <a:xfrm>
            <a:off x="142848" y="1328537"/>
            <a:ext cx="2380896" cy="402336"/>
          </a:xfrm>
          <a:prstGeom prst="roundRect">
            <a:avLst/>
          </a:prstGeom>
          <a:solidFill>
            <a:schemeClr val="accent1">
              <a:lumMod val="75000"/>
            </a:schemeClr>
          </a:solidFill>
          <a:ln>
            <a:solidFill>
              <a:schemeClr val="accent1"/>
            </a:solidFill>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lIns="0" tIns="0" rIns="0" bIns="0" rtlCol="0" anchor="ctr"/>
          <a:lstStyle/>
          <a:p>
            <a:pPr algn="ctr" defTabSz="914400"/>
            <a:r>
              <a:rPr lang="ja-JP" altLang="en-US" sz="1600"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データ体系の全体像</a:t>
            </a:r>
            <a:endParaRPr kumimoji="0" lang="ja-JP" altLang="en-US" sz="1600" i="0" u="none" strike="noStrike" kern="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スライド番号プレースホルダー 19"/>
          <p:cNvSpPr>
            <a:spLocks noGrp="1"/>
          </p:cNvSpPr>
          <p:nvPr>
            <p:ph type="sldNum" sz="quarter" idx="12"/>
          </p:nvPr>
        </p:nvSpPr>
        <p:spPr/>
        <p:txBody>
          <a:bodyPr vert="horz" lIns="91406" tIns="45704" rIns="91406" bIns="45704" rtlCol="0" anchor="ctr"/>
          <a:lstStyle/>
          <a:p>
            <a:fld id="{10AC68E9-93AC-4EE7-A0E0-E98C161A901A}" type="slidenum">
              <a:rPr lang="ja-JP" altLang="en-US" sz="1292" b="0">
                <a:latin typeface="メイリオ" panose="020B0604030504040204" pitchFamily="50" charset="-128"/>
                <a:ea typeface="メイリオ" panose="020B0604030504040204" pitchFamily="50" charset="-128"/>
                <a:cs typeface="メイリオ" panose="020B0604030504040204" pitchFamily="50" charset="-128"/>
              </a:rPr>
              <a:pPr/>
              <a:t>4</a:t>
            </a:fld>
            <a:endParaRPr lang="ja-JP" altLang="en-US" sz="1292" b="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010829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（参考）実装モデルと推奨データセットの関係（公共施設</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の例）</a:t>
            </a:r>
          </a:p>
        </p:txBody>
      </p:sp>
      <p:sp>
        <p:nvSpPr>
          <p:cNvPr id="11" name="テキスト ボックス 10"/>
          <p:cNvSpPr txBox="1"/>
          <p:nvPr/>
        </p:nvSpPr>
        <p:spPr bwMode="auto">
          <a:xfrm>
            <a:off x="3142927" y="6105522"/>
            <a:ext cx="5321004" cy="738631"/>
          </a:xfrm>
          <a:prstGeom prst="rect">
            <a:avLst/>
          </a:prstGeom>
          <a:noFill/>
          <a:ln w="9525" algn="ctr">
            <a:noFill/>
            <a:miter lim="800000"/>
            <a:headEnd/>
            <a:tailEnd/>
          </a:ln>
          <a:effectLst/>
        </p:spPr>
        <p:txBody>
          <a:bodyPr wrap="square" lIns="91406" tIns="45704" rIns="91406" bIns="45704" rtlCol="0">
            <a:spAutoFit/>
          </a:bodyPr>
          <a:lstStyle/>
          <a:p>
            <a:r>
              <a:rPr kumimoji="1" lang="ja-JP" altLang="en-US" sz="1200" u="sng" dirty="0">
                <a:latin typeface="Meiryo UI" panose="020B0604030504040204" pitchFamily="50" charset="-128"/>
                <a:ea typeface="Meiryo UI" panose="020B0604030504040204" pitchFamily="50" charset="-128"/>
                <a:cs typeface="Meiryo UI" panose="020B0604030504040204" pitchFamily="50" charset="-128"/>
              </a:rPr>
              <a:t>行政データ連携標準</a:t>
            </a:r>
            <a:endParaRPr kumimoji="1" lang="en-US" altLang="ja-JP" sz="1200" u="sng" dirty="0">
              <a:latin typeface="Meiryo UI" panose="020B0604030504040204" pitchFamily="50" charset="-128"/>
              <a:ea typeface="Meiryo UI" panose="020B0604030504040204" pitchFamily="50" charset="-128"/>
              <a:cs typeface="Meiryo UI" panose="020B0604030504040204" pitchFamily="50" charset="-128"/>
            </a:endParaRPr>
          </a:p>
          <a:p>
            <a:pPr defTabSz="1016000">
              <a:tabLst>
                <a:tab pos="3225800" algn="l"/>
              </a:tabLst>
            </a:pP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　日付（「</a:t>
            </a:r>
            <a:r>
              <a:rPr lang="en-US" altLang="ja-JP" sz="1000" b="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」区切）：</a:t>
            </a:r>
            <a:r>
              <a:rPr lang="en-US" altLang="ja-JP" sz="1000" b="0" dirty="0">
                <a:latin typeface="Meiryo UI" panose="020B0604030504040204" pitchFamily="50" charset="-128"/>
                <a:ea typeface="Meiryo UI" panose="020B0604030504040204" pitchFamily="50" charset="-128"/>
                <a:cs typeface="Meiryo UI" panose="020B0604030504040204" pitchFamily="50" charset="-128"/>
              </a:rPr>
              <a:t>2017-10-10	</a:t>
            </a:r>
            <a:r>
              <a:rPr kumimoji="1" lang="ja-JP" altLang="en-US" sz="1000" b="0" dirty="0">
                <a:latin typeface="Meiryo UI" panose="020B0604030504040204" pitchFamily="50" charset="-128"/>
                <a:ea typeface="Meiryo UI" panose="020B0604030504040204" pitchFamily="50" charset="-128"/>
                <a:cs typeface="Meiryo UI" panose="020B0604030504040204" pitchFamily="50" charset="-128"/>
              </a:rPr>
              <a:t>時刻（「：」区切）：</a:t>
            </a:r>
            <a:r>
              <a:rPr kumimoji="1" lang="en-US" altLang="ja-JP" sz="1000" b="0" dirty="0">
                <a:latin typeface="Meiryo UI" panose="020B0604030504040204" pitchFamily="50" charset="-128"/>
                <a:ea typeface="Meiryo UI" panose="020B0604030504040204" pitchFamily="50" charset="-128"/>
                <a:cs typeface="Meiryo UI" panose="020B0604030504040204" pitchFamily="50" charset="-128"/>
              </a:rPr>
              <a:t>10:00</a:t>
            </a:r>
          </a:p>
          <a:p>
            <a:pPr defTabSz="1016000">
              <a:tabLst>
                <a:tab pos="3225800" algn="l"/>
              </a:tabLst>
            </a:pP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　住所（丁目以下数字）：東京都</a:t>
            </a:r>
            <a:r>
              <a:rPr lang="zh-CN" altLang="en-US" sz="1000" b="0" dirty="0">
                <a:latin typeface="Meiryo UI" panose="020B0604030504040204" pitchFamily="50" charset="-128"/>
                <a:ea typeface="Meiryo UI" panose="020B0604030504040204" pitchFamily="50" charset="-128"/>
                <a:cs typeface="Meiryo UI" panose="020B0604030504040204" pitchFamily="50" charset="-128"/>
              </a:rPr>
              <a:t>千代田区永田町</a:t>
            </a:r>
            <a:r>
              <a:rPr lang="en-US" altLang="zh-CN" sz="1000" b="0" dirty="0">
                <a:latin typeface="Meiryo UI" panose="020B0604030504040204" pitchFamily="50" charset="-128"/>
                <a:ea typeface="Meiryo UI" panose="020B0604030504040204" pitchFamily="50" charset="-128"/>
                <a:cs typeface="Meiryo UI" panose="020B0604030504040204" pitchFamily="50" charset="-128"/>
              </a:rPr>
              <a:t>1-10-1	</a:t>
            </a: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郵便番号（区切なし）：</a:t>
            </a:r>
            <a:r>
              <a:rPr lang="en-US" altLang="zh-CN" sz="1000" b="0" dirty="0">
                <a:latin typeface="Meiryo UI" panose="020B0604030504040204" pitchFamily="50" charset="-128"/>
                <a:ea typeface="Meiryo UI" panose="020B0604030504040204" pitchFamily="50" charset="-128"/>
                <a:cs typeface="Meiryo UI" panose="020B0604030504040204" pitchFamily="50" charset="-128"/>
              </a:rPr>
              <a:t>1008924</a:t>
            </a:r>
          </a:p>
          <a:p>
            <a:r>
              <a:rPr lang="ja-JP" altLang="en-US" sz="1000" b="0" dirty="0">
                <a:latin typeface="Meiryo UI" panose="020B0604030504040204" pitchFamily="50" charset="-128"/>
                <a:ea typeface="Meiryo UI" panose="020B0604030504040204" pitchFamily="50" charset="-128"/>
                <a:cs typeface="Meiryo UI" panose="020B0604030504040204" pitchFamily="50" charset="-128"/>
              </a:rPr>
              <a:t>　電話番号（スペース区切）：</a:t>
            </a:r>
            <a:r>
              <a:rPr lang="en-US" altLang="ja-JP" sz="1000" b="0" dirty="0">
                <a:latin typeface="Meiryo UI" panose="020B0604030504040204" pitchFamily="50" charset="-128"/>
                <a:ea typeface="Meiryo UI" panose="020B0604030504040204" pitchFamily="50" charset="-128"/>
                <a:cs typeface="Meiryo UI" panose="020B0604030504040204" pitchFamily="50" charset="-128"/>
              </a:rPr>
              <a:t>03 3581 2331</a:t>
            </a:r>
            <a:endParaRPr kumimoji="1" lang="ja-JP" altLang="en-US" sz="1000" b="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bwMode="auto">
          <a:xfrm>
            <a:off x="2067611" y="6105522"/>
            <a:ext cx="1398748" cy="415466"/>
          </a:xfrm>
          <a:prstGeom prst="rect">
            <a:avLst/>
          </a:prstGeom>
          <a:noFill/>
          <a:ln w="9525" algn="ctr">
            <a:noFill/>
            <a:miter lim="800000"/>
            <a:headEnd/>
            <a:tailEnd/>
          </a:ln>
          <a:effectLst/>
        </p:spPr>
        <p:txBody>
          <a:bodyPr wrap="square" lIns="91406" tIns="45704" rIns="91406" bIns="45704" rtlCol="0">
            <a:spAutoFit/>
          </a:bodyPr>
          <a:lstStyle/>
          <a:p>
            <a:r>
              <a:rPr lang="ja-JP" altLang="en-US" sz="1100" u="sng" dirty="0">
                <a:latin typeface="Meiryo UI" panose="020B0604030504040204" pitchFamily="50" charset="-128"/>
                <a:ea typeface="Meiryo UI" panose="020B0604030504040204" pitchFamily="50" charset="-128"/>
                <a:cs typeface="Meiryo UI" panose="020B0604030504040204" pitchFamily="50" charset="-128"/>
              </a:rPr>
              <a:t>公共施設コード</a:t>
            </a:r>
            <a:endParaRPr kumimoji="1" lang="en-US" altLang="ja-JP" sz="1100"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0" dirty="0">
                <a:latin typeface="Meiryo UI" panose="020B0604030504040204" pitchFamily="50" charset="-128"/>
                <a:ea typeface="Meiryo UI" panose="020B0604030504040204" pitchFamily="50" charset="-128"/>
                <a:cs typeface="Meiryo UI" panose="020B0604030504040204" pitchFamily="50" charset="-128"/>
              </a:rPr>
              <a:t>　検討中</a:t>
            </a:r>
            <a:endParaRPr lang="en-US" altLang="ja-JP" sz="1000" b="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bwMode="auto">
          <a:xfrm>
            <a:off x="8463931" y="6105522"/>
            <a:ext cx="1097581" cy="584743"/>
          </a:xfrm>
          <a:prstGeom prst="rect">
            <a:avLst/>
          </a:prstGeom>
          <a:noFill/>
          <a:ln w="9525" algn="ctr">
            <a:noFill/>
            <a:miter lim="800000"/>
            <a:headEnd/>
            <a:tailEnd/>
          </a:ln>
          <a:effectLst/>
        </p:spPr>
        <p:txBody>
          <a:bodyPr wrap="square" lIns="91406" tIns="45704" rIns="91406" bIns="45704" rtlCol="0">
            <a:spAutoFit/>
          </a:bodyPr>
          <a:lstStyle/>
          <a:p>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文字</a:t>
            </a:r>
            <a:endParaRPr kumimoji="1" lang="en-US" altLang="ja-JP" sz="1200"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b="0" dirty="0">
                <a:latin typeface="Meiryo UI" panose="020B0604030504040204" pitchFamily="50" charset="-128"/>
                <a:ea typeface="Meiryo UI" panose="020B0604030504040204" pitchFamily="50" charset="-128"/>
                <a:cs typeface="Meiryo UI" panose="020B0604030504040204" pitchFamily="50" charset="-128"/>
              </a:rPr>
              <a:t>JIS</a:t>
            </a: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b="0" dirty="0">
                <a:latin typeface="Meiryo UI" panose="020B0604030504040204" pitchFamily="50" charset="-128"/>
                <a:ea typeface="Meiryo UI" panose="020B0604030504040204" pitchFamily="50" charset="-128"/>
                <a:cs typeface="Meiryo UI" panose="020B0604030504040204" pitchFamily="50" charset="-128"/>
              </a:rPr>
              <a:t>X</a:t>
            </a: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b="0" dirty="0">
                <a:latin typeface="Meiryo UI" panose="020B0604030504040204" pitchFamily="50" charset="-128"/>
                <a:ea typeface="Meiryo UI" panose="020B0604030504040204" pitchFamily="50" charset="-128"/>
                <a:cs typeface="Meiryo UI" panose="020B0604030504040204" pitchFamily="50" charset="-128"/>
              </a:rPr>
              <a:t>0213</a:t>
            </a: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b="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b="0" dirty="0">
                <a:latin typeface="Meiryo UI" panose="020B0604030504040204" pitchFamily="50" charset="-128"/>
                <a:ea typeface="Meiryo UI" panose="020B0604030504040204" pitchFamily="50" charset="-128"/>
                <a:cs typeface="Meiryo UI" panose="020B0604030504040204" pitchFamily="50" charset="-128"/>
              </a:rPr>
              <a:t>UTF-8</a:t>
            </a:r>
          </a:p>
        </p:txBody>
      </p:sp>
      <p:sp>
        <p:nvSpPr>
          <p:cNvPr id="14" name="テキスト ボックス 13"/>
          <p:cNvSpPr txBox="1"/>
          <p:nvPr/>
        </p:nvSpPr>
        <p:spPr bwMode="auto">
          <a:xfrm>
            <a:off x="632520" y="5320474"/>
            <a:ext cx="8856984" cy="738631"/>
          </a:xfrm>
          <a:prstGeom prst="rect">
            <a:avLst/>
          </a:prstGeom>
          <a:noFill/>
          <a:ln w="9525" algn="ctr">
            <a:solidFill>
              <a:schemeClr val="tx1"/>
            </a:solidFill>
            <a:miter lim="800000"/>
            <a:headEnd/>
            <a:tailEnd/>
          </a:ln>
          <a:effectLst/>
        </p:spPr>
        <p:txBody>
          <a:bodyPr wrap="square" lIns="91406" tIns="45704" rIns="91406" bIns="45704" rtlCol="0">
            <a:spAutoFit/>
          </a:bodyPr>
          <a:lstStyle/>
          <a:p>
            <a:r>
              <a:rPr kumimoji="1" lang="ja-JP" altLang="en-US" sz="1200" u="sng" dirty="0">
                <a:latin typeface="Meiryo UI" panose="020B0604030504040204" pitchFamily="50" charset="-128"/>
                <a:ea typeface="Meiryo UI" panose="020B0604030504040204" pitchFamily="50" charset="-128"/>
                <a:cs typeface="Meiryo UI" panose="020B0604030504040204" pitchFamily="50" charset="-128"/>
              </a:rPr>
              <a:t>共通語彙基盤</a:t>
            </a:r>
            <a:endParaRPr kumimoji="1" lang="en-US" altLang="ja-JP" sz="1200" u="sng"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b="0" dirty="0">
                <a:latin typeface="Meiryo UI" panose="020B0604030504040204" pitchFamily="50" charset="-128"/>
                <a:ea typeface="Meiryo UI" panose="020B0604030504040204" pitchFamily="50" charset="-128"/>
                <a:cs typeface="Meiryo UI" panose="020B0604030504040204" pitchFamily="50" charset="-128"/>
              </a:rPr>
              <a:t>ID</a:t>
            </a: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b="0" dirty="0">
                <a:latin typeface="Meiryo UI" panose="020B0604030504040204" pitchFamily="50" charset="-128"/>
                <a:ea typeface="Meiryo UI" panose="020B0604030504040204" pitchFamily="50" charset="-128"/>
                <a:cs typeface="Meiryo UI" panose="020B0604030504040204" pitchFamily="50" charset="-128"/>
              </a:rPr>
              <a:t>ID</a:t>
            </a: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体系　アクセス　アクセス区間　イベント　イベントスケジュール　コード　コードリスト　コード制約　サービス　事物　人　人数　住所　価格　制約　単位コード　参照　名称　土地　地物　場所　定期スケジュール　実体　対象　座標　建物　数量　文書　施設　施設関連　日付　日時　期間　期間スケジュール　期間制約　業務組織　概念　氏名　法人　活動　状況　範囲制約　組織　組織関連　設備　詳細スケジュール　詳細スケジュール規則　連絡先　金額　関与　電話番号　面積　駐車場</a:t>
            </a:r>
            <a:endParaRPr kumimoji="1" lang="ja-JP" altLang="en-US" sz="1000" b="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6" name="図 15"/>
          <p:cNvPicPr>
            <a:picLocks noChangeAspect="1"/>
          </p:cNvPicPr>
          <p:nvPr/>
        </p:nvPicPr>
        <p:blipFill rotWithShape="1">
          <a:blip r:embed="rId2" cstate="email">
            <a:extLst>
              <a:ext uri="{28A0092B-C50C-407E-A947-70E740481C1C}">
                <a14:useLocalDpi xmlns:a14="http://schemas.microsoft.com/office/drawing/2010/main"/>
              </a:ext>
            </a:extLst>
          </a:blip>
          <a:srcRect l="25544" r="24527"/>
          <a:stretch/>
        </p:blipFill>
        <p:spPr>
          <a:xfrm>
            <a:off x="1136576" y="1248283"/>
            <a:ext cx="2175221" cy="3980917"/>
          </a:xfrm>
          <a:prstGeom prst="rect">
            <a:avLst/>
          </a:prstGeom>
        </p:spPr>
      </p:pic>
      <p:graphicFrame>
        <p:nvGraphicFramePr>
          <p:cNvPr id="18" name="表 17"/>
          <p:cNvGraphicFramePr>
            <a:graphicFrameLocks noGrp="1"/>
          </p:cNvGraphicFramePr>
          <p:nvPr>
            <p:extLst>
              <p:ext uri="{D42A27DB-BD31-4B8C-83A1-F6EECF244321}">
                <p14:modId xmlns:p14="http://schemas.microsoft.com/office/powerpoint/2010/main" val="159338570"/>
              </p:ext>
            </p:extLst>
          </p:nvPr>
        </p:nvGraphicFramePr>
        <p:xfrm>
          <a:off x="4448942" y="1438915"/>
          <a:ext cx="5203058" cy="3813402"/>
        </p:xfrm>
        <a:graphic>
          <a:graphicData uri="http://schemas.openxmlformats.org/drawingml/2006/table">
            <a:tbl>
              <a:tblPr>
                <a:tableStyleId>{5940675A-B579-460E-94D1-54222C63F5DA}</a:tableStyleId>
              </a:tblPr>
              <a:tblGrid>
                <a:gridCol w="2016226">
                  <a:extLst>
                    <a:ext uri="{9D8B030D-6E8A-4147-A177-3AD203B41FA5}">
                      <a16:colId xmlns:a16="http://schemas.microsoft.com/office/drawing/2014/main" val="20000"/>
                    </a:ext>
                  </a:extLst>
                </a:gridCol>
                <a:gridCol w="3186832">
                  <a:extLst>
                    <a:ext uri="{9D8B030D-6E8A-4147-A177-3AD203B41FA5}">
                      <a16:colId xmlns:a16="http://schemas.microsoft.com/office/drawing/2014/main" val="20001"/>
                    </a:ext>
                  </a:extLst>
                </a:gridCol>
              </a:tblGrid>
              <a:tr h="126533">
                <a:tc>
                  <a:txBody>
                    <a:bodyPr/>
                    <a:lstStyle/>
                    <a:p>
                      <a:pPr algn="l" fontAlgn="ctr"/>
                      <a:r>
                        <a:rPr lang="ja-JP" altLang="en-US" sz="1000" u="none" strike="noStrike" dirty="0">
                          <a:effectLst/>
                          <a:latin typeface="+mn-ea"/>
                          <a:ea typeface="+mn-ea"/>
                        </a:rPr>
                        <a:t>都道府県コード又は市区町村コード</a:t>
                      </a:r>
                      <a:endParaRPr lang="ja-JP" altLang="en-US" sz="1000" b="0" i="0" u="none" strike="noStrike" dirty="0">
                        <a:solidFill>
                          <a:srgbClr val="000000"/>
                        </a:solidFill>
                        <a:effectLst/>
                        <a:latin typeface="+mn-ea"/>
                        <a:ea typeface="+mn-ea"/>
                      </a:endParaRPr>
                    </a:p>
                  </a:txBody>
                  <a:tcPr marL="36000" marR="36000" marT="3174" marB="3600" anchor="ctr">
                    <a:solidFill>
                      <a:schemeClr val="accent6">
                        <a:lumMod val="20000"/>
                        <a:lumOff val="80000"/>
                      </a:schemeClr>
                    </a:solidFill>
                  </a:tcPr>
                </a:tc>
                <a:tc>
                  <a:txBody>
                    <a:bodyPr/>
                    <a:lstStyle/>
                    <a:p>
                      <a:pPr algn="l" fontAlgn="ctr"/>
                      <a:r>
                        <a:rPr lang="en-US" altLang="ja-JP" sz="1000" b="0" i="0" u="none" strike="noStrike" dirty="0">
                          <a:solidFill>
                            <a:srgbClr val="000000"/>
                          </a:solidFill>
                          <a:effectLst/>
                          <a:latin typeface="+mn-ea"/>
                          <a:ea typeface="+mn-ea"/>
                        </a:rPr>
                        <a:t>13101</a:t>
                      </a:r>
                      <a:endParaRPr lang="ja-JP" altLang="en-US" sz="1000" b="0" i="0" u="none" strike="noStrike" dirty="0">
                        <a:solidFill>
                          <a:srgbClr val="000000"/>
                        </a:solidFill>
                        <a:effectLst/>
                        <a:latin typeface="+mn-ea"/>
                        <a:ea typeface="+mn-ea"/>
                      </a:endParaRPr>
                    </a:p>
                  </a:txBody>
                  <a:tcPr marL="36000" marR="36000" marT="3174" marB="3600" anchor="ctr">
                    <a:solidFill>
                      <a:schemeClr val="accent6">
                        <a:lumMod val="20000"/>
                        <a:lumOff val="80000"/>
                      </a:schemeClr>
                    </a:solidFill>
                  </a:tcPr>
                </a:tc>
                <a:extLst>
                  <a:ext uri="{0D108BD9-81ED-4DB2-BD59-A6C34878D82A}">
                    <a16:rowId xmlns:a16="http://schemas.microsoft.com/office/drawing/2014/main" val="10000"/>
                  </a:ext>
                </a:extLst>
              </a:tr>
              <a:tr h="126533">
                <a:tc>
                  <a:txBody>
                    <a:bodyPr/>
                    <a:lstStyle/>
                    <a:p>
                      <a:pPr algn="l" fontAlgn="ctr"/>
                      <a:r>
                        <a:rPr lang="en-US" sz="1000" u="none" strike="noStrike" dirty="0">
                          <a:effectLst/>
                          <a:latin typeface="+mn-ea"/>
                          <a:ea typeface="+mn-ea"/>
                        </a:rPr>
                        <a:t>NO</a:t>
                      </a:r>
                      <a:endParaRPr lang="en-US" sz="1000" b="0" i="0" u="none" strike="noStrike" dirty="0">
                        <a:solidFill>
                          <a:srgbClr val="000000"/>
                        </a:solidFill>
                        <a:effectLst/>
                        <a:latin typeface="+mn-ea"/>
                        <a:ea typeface="+mn-ea"/>
                      </a:endParaRPr>
                    </a:p>
                  </a:txBody>
                  <a:tcPr marL="36000" marR="36000" marT="3174" marB="3600" anchor="ctr">
                    <a:solidFill>
                      <a:schemeClr val="accent5">
                        <a:lumMod val="20000"/>
                        <a:lumOff val="80000"/>
                      </a:schemeClr>
                    </a:solidFill>
                  </a:tcPr>
                </a:tc>
                <a:tc>
                  <a:txBody>
                    <a:bodyPr/>
                    <a:lstStyle/>
                    <a:p>
                      <a:pPr algn="l" fontAlgn="ctr"/>
                      <a:r>
                        <a:rPr lang="ja-JP" altLang="en-US" sz="1000" b="0" i="0" u="none" strike="noStrike" dirty="0">
                          <a:solidFill>
                            <a:srgbClr val="000000"/>
                          </a:solidFill>
                          <a:effectLst/>
                          <a:latin typeface="+mn-ea"/>
                          <a:ea typeface="+mn-ea"/>
                        </a:rPr>
                        <a:t>（ユニーク</a:t>
                      </a:r>
                      <a:r>
                        <a:rPr lang="en-US" altLang="ja-JP" sz="1000" b="0" i="0" u="none" strike="noStrike" dirty="0">
                          <a:solidFill>
                            <a:srgbClr val="000000"/>
                          </a:solidFill>
                          <a:effectLst/>
                          <a:latin typeface="+mn-ea"/>
                          <a:ea typeface="+mn-ea"/>
                        </a:rPr>
                        <a:t>ID</a:t>
                      </a:r>
                      <a:r>
                        <a:rPr lang="ja-JP" altLang="en-US" sz="1000" b="0" i="0" u="none" strike="noStrike" dirty="0" err="1">
                          <a:solidFill>
                            <a:srgbClr val="000000"/>
                          </a:solidFill>
                          <a:effectLst/>
                          <a:latin typeface="+mn-ea"/>
                          <a:ea typeface="+mn-ea"/>
                        </a:rPr>
                        <a:t>を附</a:t>
                      </a:r>
                      <a:r>
                        <a:rPr lang="ja-JP" altLang="en-US" sz="1000" b="0" i="0" u="none" strike="noStrike" dirty="0">
                          <a:solidFill>
                            <a:srgbClr val="000000"/>
                          </a:solidFill>
                          <a:effectLst/>
                          <a:latin typeface="+mn-ea"/>
                          <a:ea typeface="+mn-ea"/>
                        </a:rPr>
                        <a:t>番）</a:t>
                      </a:r>
                      <a:endParaRPr lang="en-US" sz="1000" b="0" i="0" u="none" strike="noStrike" dirty="0">
                        <a:solidFill>
                          <a:srgbClr val="000000"/>
                        </a:solidFill>
                        <a:effectLst/>
                        <a:latin typeface="+mn-ea"/>
                        <a:ea typeface="+mn-ea"/>
                      </a:endParaRPr>
                    </a:p>
                  </a:txBody>
                  <a:tcPr marL="36000" marR="36000" marT="3174" marB="3600" anchor="ctr">
                    <a:solidFill>
                      <a:schemeClr val="accent5">
                        <a:lumMod val="20000"/>
                        <a:lumOff val="80000"/>
                      </a:schemeClr>
                    </a:solidFill>
                  </a:tcPr>
                </a:tc>
                <a:extLst>
                  <a:ext uri="{0D108BD9-81ED-4DB2-BD59-A6C34878D82A}">
                    <a16:rowId xmlns:a16="http://schemas.microsoft.com/office/drawing/2014/main" val="10001"/>
                  </a:ext>
                </a:extLst>
              </a:tr>
              <a:tr h="126533">
                <a:tc>
                  <a:txBody>
                    <a:bodyPr/>
                    <a:lstStyle/>
                    <a:p>
                      <a:pPr algn="l" fontAlgn="ctr"/>
                      <a:r>
                        <a:rPr lang="ja-JP" altLang="en-US" sz="1000" u="none" strike="noStrike">
                          <a:effectLst/>
                          <a:latin typeface="+mn-ea"/>
                          <a:ea typeface="+mn-ea"/>
                        </a:rPr>
                        <a:t>都道府県名</a:t>
                      </a:r>
                      <a:endParaRPr lang="ja-JP" altLang="en-US" sz="1000" b="0" i="0" u="none" strike="noStrike">
                        <a:solidFill>
                          <a:srgbClr val="000000"/>
                        </a:solidFill>
                        <a:effectLst/>
                        <a:latin typeface="+mn-ea"/>
                        <a:ea typeface="+mn-ea"/>
                      </a:endParaRPr>
                    </a:p>
                  </a:txBody>
                  <a:tcPr marL="36000" marR="36000" marT="3174" marB="3600" anchor="ctr">
                    <a:solidFill>
                      <a:schemeClr val="accent6">
                        <a:lumMod val="20000"/>
                        <a:lumOff val="80000"/>
                      </a:schemeClr>
                    </a:solidFill>
                  </a:tcPr>
                </a:tc>
                <a:tc>
                  <a:txBody>
                    <a:bodyPr/>
                    <a:lstStyle/>
                    <a:p>
                      <a:pPr algn="l" fontAlgn="ctr"/>
                      <a:r>
                        <a:rPr lang="ja-JP" altLang="en-US" sz="1000" b="0" i="0" u="none" strike="noStrike" dirty="0">
                          <a:solidFill>
                            <a:srgbClr val="000000"/>
                          </a:solidFill>
                          <a:effectLst/>
                          <a:latin typeface="+mn-ea"/>
                          <a:ea typeface="+mn-ea"/>
                        </a:rPr>
                        <a:t>東京都</a:t>
                      </a:r>
                    </a:p>
                  </a:txBody>
                  <a:tcPr marL="36000" marR="36000" marT="3174" marB="3600" anchor="ctr">
                    <a:solidFill>
                      <a:schemeClr val="accent6">
                        <a:lumMod val="20000"/>
                        <a:lumOff val="80000"/>
                      </a:schemeClr>
                    </a:solidFill>
                  </a:tcPr>
                </a:tc>
                <a:extLst>
                  <a:ext uri="{0D108BD9-81ED-4DB2-BD59-A6C34878D82A}">
                    <a16:rowId xmlns:a16="http://schemas.microsoft.com/office/drawing/2014/main" val="10002"/>
                  </a:ext>
                </a:extLst>
              </a:tr>
              <a:tr h="126533">
                <a:tc>
                  <a:txBody>
                    <a:bodyPr/>
                    <a:lstStyle/>
                    <a:p>
                      <a:pPr algn="l" fontAlgn="ctr"/>
                      <a:r>
                        <a:rPr lang="ja-JP" altLang="en-US" sz="1000" u="none" strike="noStrike" dirty="0">
                          <a:effectLst/>
                          <a:latin typeface="+mn-ea"/>
                          <a:ea typeface="+mn-ea"/>
                        </a:rPr>
                        <a:t>市区町村名</a:t>
                      </a:r>
                      <a:endParaRPr lang="ja-JP" altLang="en-US" sz="1000" b="0" i="0" u="none" strike="noStrike" dirty="0">
                        <a:solidFill>
                          <a:srgbClr val="000000"/>
                        </a:solidFill>
                        <a:effectLst/>
                        <a:latin typeface="+mn-ea"/>
                        <a:ea typeface="+mn-ea"/>
                      </a:endParaRPr>
                    </a:p>
                  </a:txBody>
                  <a:tcPr marL="36000" marR="36000" marT="3174" marB="3600" anchor="ctr">
                    <a:solidFill>
                      <a:schemeClr val="accent6">
                        <a:lumMod val="20000"/>
                        <a:lumOff val="80000"/>
                      </a:schemeClr>
                    </a:solidFill>
                  </a:tcPr>
                </a:tc>
                <a:tc>
                  <a:txBody>
                    <a:bodyPr/>
                    <a:lstStyle/>
                    <a:p>
                      <a:pPr algn="l" fontAlgn="ctr"/>
                      <a:r>
                        <a:rPr lang="ja-JP" altLang="en-US" sz="1000" b="0" i="0" u="none" strike="noStrike" dirty="0">
                          <a:solidFill>
                            <a:srgbClr val="000000"/>
                          </a:solidFill>
                          <a:effectLst/>
                          <a:latin typeface="+mn-ea"/>
                          <a:ea typeface="+mn-ea"/>
                        </a:rPr>
                        <a:t>千代田区</a:t>
                      </a:r>
                    </a:p>
                  </a:txBody>
                  <a:tcPr marL="36000" marR="36000" marT="3174" marB="3600" anchor="ctr">
                    <a:solidFill>
                      <a:schemeClr val="accent6">
                        <a:lumMod val="20000"/>
                        <a:lumOff val="80000"/>
                      </a:schemeClr>
                    </a:solidFill>
                  </a:tcPr>
                </a:tc>
                <a:extLst>
                  <a:ext uri="{0D108BD9-81ED-4DB2-BD59-A6C34878D82A}">
                    <a16:rowId xmlns:a16="http://schemas.microsoft.com/office/drawing/2014/main" val="10003"/>
                  </a:ext>
                </a:extLst>
              </a:tr>
              <a:tr h="126533">
                <a:tc>
                  <a:txBody>
                    <a:bodyPr/>
                    <a:lstStyle/>
                    <a:p>
                      <a:pPr algn="l" fontAlgn="ctr"/>
                      <a:r>
                        <a:rPr lang="ja-JP" altLang="en-US" sz="1000" u="none" strike="noStrike" dirty="0">
                          <a:effectLst/>
                          <a:latin typeface="+mn-ea"/>
                          <a:ea typeface="+mn-ea"/>
                        </a:rPr>
                        <a:t>名称</a:t>
                      </a:r>
                      <a:endParaRPr lang="ja-JP" altLang="en-US" sz="1000" b="0" i="0" u="none" strike="noStrike" dirty="0">
                        <a:solidFill>
                          <a:srgbClr val="000000"/>
                        </a:solidFill>
                        <a:effectLst/>
                        <a:latin typeface="+mn-ea"/>
                        <a:ea typeface="+mn-ea"/>
                      </a:endParaRPr>
                    </a:p>
                  </a:txBody>
                  <a:tcPr marL="36000" marR="36000" marT="3174" marB="3600" anchor="ctr">
                    <a:solidFill>
                      <a:schemeClr val="accent5">
                        <a:lumMod val="20000"/>
                        <a:lumOff val="80000"/>
                      </a:schemeClr>
                    </a:solidFill>
                  </a:tcPr>
                </a:tc>
                <a:tc>
                  <a:txBody>
                    <a:bodyPr/>
                    <a:lstStyle/>
                    <a:p>
                      <a:pPr algn="l" fontAlgn="ctr"/>
                      <a:r>
                        <a:rPr lang="zh-CN" altLang="en-US" sz="1000" dirty="0">
                          <a:latin typeface="ＭＳ Ｐゴシック" panose="020B0600070205080204" pitchFamily="50" charset="-128"/>
                          <a:ea typeface="ＭＳ Ｐゴシック" panose="020B0600070205080204" pitchFamily="50" charset="-128"/>
                        </a:rPr>
                        <a:t>国立国会図書館</a:t>
                      </a: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174" marB="3600" anchor="ctr">
                    <a:solidFill>
                      <a:schemeClr val="accent5">
                        <a:lumMod val="20000"/>
                        <a:lumOff val="80000"/>
                      </a:schemeClr>
                    </a:solidFill>
                  </a:tcPr>
                </a:tc>
                <a:extLst>
                  <a:ext uri="{0D108BD9-81ED-4DB2-BD59-A6C34878D82A}">
                    <a16:rowId xmlns:a16="http://schemas.microsoft.com/office/drawing/2014/main" val="10004"/>
                  </a:ext>
                </a:extLst>
              </a:tr>
              <a:tr h="126533">
                <a:tc>
                  <a:txBody>
                    <a:bodyPr/>
                    <a:lstStyle/>
                    <a:p>
                      <a:pPr algn="l" fontAlgn="ctr"/>
                      <a:r>
                        <a:rPr lang="ja-JP" altLang="en-US" sz="1000" u="none" strike="noStrike" dirty="0">
                          <a:effectLst/>
                          <a:latin typeface="+mn-ea"/>
                          <a:ea typeface="+mn-ea"/>
                        </a:rPr>
                        <a:t>名称</a:t>
                      </a:r>
                      <a:r>
                        <a:rPr lang="en-US" altLang="ja-JP" sz="1000" u="none" strike="noStrike" dirty="0">
                          <a:effectLst/>
                          <a:latin typeface="+mn-ea"/>
                          <a:ea typeface="+mn-ea"/>
                        </a:rPr>
                        <a:t>_</a:t>
                      </a:r>
                      <a:r>
                        <a:rPr lang="ja-JP" altLang="en-US" sz="1000" u="none" strike="noStrike" dirty="0">
                          <a:effectLst/>
                          <a:latin typeface="+mn-ea"/>
                          <a:ea typeface="+mn-ea"/>
                        </a:rPr>
                        <a:t>カナ</a:t>
                      </a:r>
                      <a:endParaRPr lang="ja-JP" altLang="en-US" sz="1000" b="0" i="0" u="none" strike="noStrike" dirty="0">
                        <a:solidFill>
                          <a:srgbClr val="000000"/>
                        </a:solidFill>
                        <a:effectLst/>
                        <a:latin typeface="+mn-ea"/>
                        <a:ea typeface="+mn-ea"/>
                      </a:endParaRPr>
                    </a:p>
                  </a:txBody>
                  <a:tcPr marL="36000" marR="36000" marT="3174" marB="3600" anchor="ctr">
                    <a:solidFill>
                      <a:schemeClr val="accent5">
                        <a:lumMod val="20000"/>
                        <a:lumOff val="80000"/>
                      </a:schemeClr>
                    </a:solidFill>
                  </a:tcPr>
                </a:tc>
                <a:tc>
                  <a:txBody>
                    <a:bodyPr/>
                    <a:lstStyle/>
                    <a:p>
                      <a:pPr algn="l" fontAlgn="ctr"/>
                      <a:r>
                        <a:rPr lang="ja-JP" altLang="en-US" sz="1000" b="0" i="0" u="none" strike="noStrike" dirty="0">
                          <a:solidFill>
                            <a:srgbClr val="000000"/>
                          </a:solidFill>
                          <a:effectLst/>
                          <a:latin typeface="+mn-ea"/>
                          <a:ea typeface="+mn-ea"/>
                        </a:rPr>
                        <a:t>コクリツコッカイトショカン</a:t>
                      </a:r>
                    </a:p>
                  </a:txBody>
                  <a:tcPr marL="36000" marR="36000" marT="3174" marB="3600" anchor="ctr">
                    <a:solidFill>
                      <a:schemeClr val="accent5">
                        <a:lumMod val="20000"/>
                        <a:lumOff val="80000"/>
                      </a:schemeClr>
                    </a:solidFill>
                  </a:tcPr>
                </a:tc>
                <a:extLst>
                  <a:ext uri="{0D108BD9-81ED-4DB2-BD59-A6C34878D82A}">
                    <a16:rowId xmlns:a16="http://schemas.microsoft.com/office/drawing/2014/main" val="10005"/>
                  </a:ext>
                </a:extLst>
              </a:tr>
              <a:tr h="126533">
                <a:tc>
                  <a:txBody>
                    <a:bodyPr/>
                    <a:lstStyle/>
                    <a:p>
                      <a:pPr algn="l" fontAlgn="ctr"/>
                      <a:r>
                        <a:rPr lang="ja-JP" altLang="en-US" sz="1000" u="none" strike="noStrike" dirty="0">
                          <a:effectLst/>
                          <a:latin typeface="+mn-ea"/>
                          <a:ea typeface="+mn-ea"/>
                        </a:rPr>
                        <a:t>名称</a:t>
                      </a:r>
                      <a:r>
                        <a:rPr lang="en-US" altLang="ja-JP" sz="1000" u="none" strike="noStrike" dirty="0">
                          <a:effectLst/>
                          <a:latin typeface="+mn-ea"/>
                          <a:ea typeface="+mn-ea"/>
                        </a:rPr>
                        <a:t>_</a:t>
                      </a:r>
                      <a:r>
                        <a:rPr lang="ja-JP" altLang="en-US" sz="1000" u="none" strike="noStrike" dirty="0">
                          <a:effectLst/>
                          <a:latin typeface="+mn-ea"/>
                          <a:ea typeface="+mn-ea"/>
                        </a:rPr>
                        <a:t>通称</a:t>
                      </a:r>
                      <a:endParaRPr lang="ja-JP" altLang="en-US" sz="1000" b="0" i="0" u="none" strike="noStrike" dirty="0">
                        <a:solidFill>
                          <a:srgbClr val="000000"/>
                        </a:solidFill>
                        <a:effectLst/>
                        <a:latin typeface="+mn-ea"/>
                        <a:ea typeface="+mn-ea"/>
                      </a:endParaRPr>
                    </a:p>
                  </a:txBody>
                  <a:tcPr marL="36000" marR="36000" marT="3174" marB="3600" anchor="ctr">
                    <a:solidFill>
                      <a:schemeClr val="accent5">
                        <a:lumMod val="20000"/>
                        <a:lumOff val="80000"/>
                      </a:schemeClr>
                    </a:solidFill>
                  </a:tcPr>
                </a:tc>
                <a:tc>
                  <a:txBody>
                    <a:bodyPr/>
                    <a:lstStyle/>
                    <a:p>
                      <a:pPr algn="l" fontAlgn="ctr"/>
                      <a:r>
                        <a:rPr lang="zh-CN" altLang="en-US" sz="1000" dirty="0">
                          <a:latin typeface="ＭＳ Ｐゴシック" panose="020B0600070205080204" pitchFamily="50" charset="-128"/>
                          <a:ea typeface="ＭＳ Ｐゴシック" panose="020B0600070205080204" pitchFamily="50" charset="-128"/>
                        </a:rPr>
                        <a:t>国会図書館</a:t>
                      </a: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174" marB="3600" anchor="ctr">
                    <a:solidFill>
                      <a:schemeClr val="accent5">
                        <a:lumMod val="20000"/>
                        <a:lumOff val="80000"/>
                      </a:schemeClr>
                    </a:solidFill>
                  </a:tcPr>
                </a:tc>
                <a:extLst>
                  <a:ext uri="{0D108BD9-81ED-4DB2-BD59-A6C34878D82A}">
                    <a16:rowId xmlns:a16="http://schemas.microsoft.com/office/drawing/2014/main" val="10006"/>
                  </a:ext>
                </a:extLst>
              </a:tr>
              <a:tr h="126533">
                <a:tc>
                  <a:txBody>
                    <a:bodyPr/>
                    <a:lstStyle/>
                    <a:p>
                      <a:pPr algn="l" fontAlgn="ctr"/>
                      <a:r>
                        <a:rPr lang="ja-JP" altLang="en-US" sz="1000" u="none" strike="noStrike" dirty="0">
                          <a:effectLst/>
                          <a:latin typeface="+mn-ea"/>
                          <a:ea typeface="+mn-ea"/>
                        </a:rPr>
                        <a:t>公共施設小分類コード</a:t>
                      </a:r>
                      <a:endParaRPr lang="ja-JP" altLang="en-US" sz="1000" b="0" i="0" u="none" strike="noStrike" dirty="0">
                        <a:solidFill>
                          <a:srgbClr val="000000"/>
                        </a:solidFill>
                        <a:effectLst/>
                        <a:latin typeface="+mn-ea"/>
                        <a:ea typeface="+mn-ea"/>
                      </a:endParaRPr>
                    </a:p>
                  </a:txBody>
                  <a:tcPr marL="36000" marR="36000" marT="3174" marB="3600" anchor="ctr">
                    <a:solidFill>
                      <a:schemeClr val="accent5">
                        <a:lumMod val="20000"/>
                        <a:lumOff val="80000"/>
                      </a:schemeClr>
                    </a:solidFill>
                  </a:tcPr>
                </a:tc>
                <a:tc>
                  <a:txBody>
                    <a:bodyPr/>
                    <a:lstStyle/>
                    <a:p>
                      <a:pPr algn="l" fontAlgn="ctr"/>
                      <a:r>
                        <a:rPr lang="ja-JP" altLang="en-US" sz="1000" b="0" i="0" u="none" strike="noStrike" dirty="0">
                          <a:solidFill>
                            <a:srgbClr val="000000"/>
                          </a:solidFill>
                          <a:effectLst/>
                          <a:latin typeface="+mn-ea"/>
                          <a:ea typeface="+mn-ea"/>
                        </a:rPr>
                        <a:t>（施設コードは策定中（年内を予定））</a:t>
                      </a:r>
                    </a:p>
                  </a:txBody>
                  <a:tcPr marL="36000" marR="36000" marT="3174" marB="3600" anchor="ctr">
                    <a:solidFill>
                      <a:schemeClr val="accent5">
                        <a:lumMod val="20000"/>
                        <a:lumOff val="80000"/>
                      </a:schemeClr>
                    </a:solidFill>
                  </a:tcPr>
                </a:tc>
                <a:extLst>
                  <a:ext uri="{0D108BD9-81ED-4DB2-BD59-A6C34878D82A}">
                    <a16:rowId xmlns:a16="http://schemas.microsoft.com/office/drawing/2014/main" val="10007"/>
                  </a:ext>
                </a:extLst>
              </a:tr>
              <a:tr h="126533">
                <a:tc>
                  <a:txBody>
                    <a:bodyPr/>
                    <a:lstStyle/>
                    <a:p>
                      <a:pPr algn="l" fontAlgn="ctr"/>
                      <a:r>
                        <a:rPr lang="ja-JP" altLang="en-US" sz="1000" u="none" strike="noStrike" dirty="0">
                          <a:effectLst/>
                          <a:latin typeface="+mn-ea"/>
                          <a:ea typeface="+mn-ea"/>
                        </a:rPr>
                        <a:t>住所</a:t>
                      </a:r>
                      <a:endParaRPr lang="ja-JP" altLang="en-US" sz="1000" b="0" i="0" u="none" strike="noStrike" dirty="0">
                        <a:solidFill>
                          <a:srgbClr val="000000"/>
                        </a:solidFill>
                        <a:effectLst/>
                        <a:latin typeface="+mn-ea"/>
                        <a:ea typeface="+mn-ea"/>
                      </a:endParaRPr>
                    </a:p>
                  </a:txBody>
                  <a:tcPr marL="36000" marR="36000" marT="3174" marB="3600" anchor="ctr">
                    <a:solidFill>
                      <a:schemeClr val="accent6">
                        <a:lumMod val="20000"/>
                        <a:lumOff val="80000"/>
                      </a:schemeClr>
                    </a:solidFill>
                  </a:tcPr>
                </a:tc>
                <a:tc>
                  <a:txBody>
                    <a:bodyPr/>
                    <a:lstStyle/>
                    <a:p>
                      <a:pPr marL="0" marR="0" lvl="0" indent="0" algn="l" defTabSz="914063" rtl="0" eaLnBrk="1" fontAlgn="ctr" latinLnBrk="0" hangingPunct="1">
                        <a:lnSpc>
                          <a:spcPct val="100000"/>
                        </a:lnSpc>
                        <a:spcBef>
                          <a:spcPts val="0"/>
                        </a:spcBef>
                        <a:spcAft>
                          <a:spcPts val="0"/>
                        </a:spcAft>
                        <a:buClrTx/>
                        <a:buSzTx/>
                        <a:buFontTx/>
                        <a:buNone/>
                        <a:tabLst/>
                        <a:defRPr/>
                      </a:pPr>
                      <a:r>
                        <a:rPr lang="ja-JP" altLang="en-US" sz="1000" b="0" dirty="0">
                          <a:latin typeface="+mn-ea"/>
                          <a:ea typeface="+mn-ea"/>
                        </a:rPr>
                        <a:t>東京都</a:t>
                      </a:r>
                      <a:r>
                        <a:rPr lang="zh-CN" altLang="en-US" sz="1000" b="0" dirty="0">
                          <a:latin typeface="ＭＳ Ｐゴシック" panose="020B0600070205080204" pitchFamily="50" charset="-128"/>
                          <a:ea typeface="ＭＳ Ｐゴシック" panose="020B0600070205080204" pitchFamily="50" charset="-128"/>
                        </a:rPr>
                        <a:t>千代田区永田町</a:t>
                      </a:r>
                      <a:r>
                        <a:rPr lang="en-US" altLang="zh-CN" sz="1000" b="0" dirty="0">
                          <a:latin typeface="+mn-ea"/>
                          <a:ea typeface="+mn-ea"/>
                        </a:rPr>
                        <a:t>1-10-1</a:t>
                      </a:r>
                      <a:endParaRPr lang="en-US" altLang="ja-JP" sz="1000" b="0" dirty="0">
                        <a:latin typeface="+mn-ea"/>
                        <a:ea typeface="+mn-ea"/>
                      </a:endParaRPr>
                    </a:p>
                  </a:txBody>
                  <a:tcPr marL="36000" marR="36000" marT="3174" marB="3600" anchor="ctr">
                    <a:solidFill>
                      <a:schemeClr val="accent6">
                        <a:lumMod val="20000"/>
                        <a:lumOff val="80000"/>
                      </a:schemeClr>
                    </a:solidFill>
                  </a:tcPr>
                </a:tc>
                <a:extLst>
                  <a:ext uri="{0D108BD9-81ED-4DB2-BD59-A6C34878D82A}">
                    <a16:rowId xmlns:a16="http://schemas.microsoft.com/office/drawing/2014/main" val="10008"/>
                  </a:ext>
                </a:extLst>
              </a:tr>
              <a:tr h="126533">
                <a:tc>
                  <a:txBody>
                    <a:bodyPr/>
                    <a:lstStyle/>
                    <a:p>
                      <a:pPr algn="l" fontAlgn="ctr"/>
                      <a:r>
                        <a:rPr lang="ja-JP" altLang="en-US" sz="1000" u="none" strike="noStrike" dirty="0">
                          <a:effectLst/>
                          <a:latin typeface="+mn-ea"/>
                          <a:ea typeface="+mn-ea"/>
                        </a:rPr>
                        <a:t>方書</a:t>
                      </a:r>
                      <a:endParaRPr lang="ja-JP" altLang="en-US" sz="1000" b="0" i="0" u="none" strike="noStrike" dirty="0">
                        <a:solidFill>
                          <a:srgbClr val="000000"/>
                        </a:solidFill>
                        <a:effectLst/>
                        <a:latin typeface="+mn-ea"/>
                        <a:ea typeface="+mn-ea"/>
                      </a:endParaRPr>
                    </a:p>
                  </a:txBody>
                  <a:tcPr marL="36000" marR="36000" marT="3174" marB="3600" anchor="ctr">
                    <a:solidFill>
                      <a:schemeClr val="accent6">
                        <a:lumMod val="20000"/>
                        <a:lumOff val="80000"/>
                      </a:schemeClr>
                    </a:solidFill>
                  </a:tcPr>
                </a:tc>
                <a:tc>
                  <a:txBody>
                    <a:bodyPr/>
                    <a:lstStyle/>
                    <a:p>
                      <a:pPr algn="l" fontAlgn="ctr"/>
                      <a:endParaRPr lang="ja-JP" altLang="en-US" sz="1000" b="0" i="0" u="none" strike="noStrike" dirty="0">
                        <a:solidFill>
                          <a:srgbClr val="000000"/>
                        </a:solidFill>
                        <a:effectLst/>
                        <a:latin typeface="+mn-ea"/>
                        <a:ea typeface="+mn-ea"/>
                      </a:endParaRPr>
                    </a:p>
                  </a:txBody>
                  <a:tcPr marL="36000" marR="36000" marT="3174" marB="3600" anchor="ctr">
                    <a:solidFill>
                      <a:schemeClr val="accent6">
                        <a:lumMod val="20000"/>
                        <a:lumOff val="80000"/>
                      </a:schemeClr>
                    </a:solidFill>
                  </a:tcPr>
                </a:tc>
                <a:extLst>
                  <a:ext uri="{0D108BD9-81ED-4DB2-BD59-A6C34878D82A}">
                    <a16:rowId xmlns:a16="http://schemas.microsoft.com/office/drawing/2014/main" val="10009"/>
                  </a:ext>
                </a:extLst>
              </a:tr>
              <a:tr h="126533">
                <a:tc>
                  <a:txBody>
                    <a:bodyPr/>
                    <a:lstStyle/>
                    <a:p>
                      <a:pPr algn="l" fontAlgn="ctr"/>
                      <a:r>
                        <a:rPr lang="ja-JP" altLang="en-US" sz="1000" u="none" strike="noStrike" dirty="0">
                          <a:effectLst/>
                          <a:latin typeface="+mn-ea"/>
                          <a:ea typeface="+mn-ea"/>
                        </a:rPr>
                        <a:t>緯度</a:t>
                      </a:r>
                      <a:endParaRPr lang="ja-JP" altLang="en-US" sz="1000" b="0" i="0" u="none" strike="noStrike" dirty="0">
                        <a:solidFill>
                          <a:srgbClr val="000000"/>
                        </a:solidFill>
                        <a:effectLst/>
                        <a:latin typeface="+mn-ea"/>
                        <a:ea typeface="+mn-ea"/>
                      </a:endParaRPr>
                    </a:p>
                  </a:txBody>
                  <a:tcPr marL="36000" marR="36000" marT="3174" marB="3600" anchor="ctr">
                    <a:solidFill>
                      <a:schemeClr val="accent6">
                        <a:lumMod val="20000"/>
                        <a:lumOff val="80000"/>
                      </a:schemeClr>
                    </a:solidFill>
                  </a:tcPr>
                </a:tc>
                <a:tc>
                  <a:txBody>
                    <a:bodyPr/>
                    <a:lstStyle/>
                    <a:p>
                      <a:pPr algn="l" fontAlgn="ctr"/>
                      <a:r>
                        <a:rPr lang="ja-JP" altLang="en-US" sz="1000" dirty="0">
                          <a:latin typeface="+mn-ea"/>
                          <a:ea typeface="+mn-ea"/>
                        </a:rPr>
                        <a:t>35.6784151</a:t>
                      </a:r>
                      <a:endParaRPr lang="ja-JP" altLang="en-US" sz="1000" b="0" i="0" u="none" strike="noStrike" dirty="0">
                        <a:solidFill>
                          <a:srgbClr val="000000"/>
                        </a:solidFill>
                        <a:effectLst/>
                        <a:latin typeface="+mn-ea"/>
                        <a:ea typeface="+mn-ea"/>
                      </a:endParaRPr>
                    </a:p>
                  </a:txBody>
                  <a:tcPr marL="36000" marR="36000" marT="3174" marB="3600" anchor="ctr">
                    <a:solidFill>
                      <a:schemeClr val="accent6">
                        <a:lumMod val="20000"/>
                        <a:lumOff val="80000"/>
                      </a:schemeClr>
                    </a:solidFill>
                  </a:tcPr>
                </a:tc>
                <a:extLst>
                  <a:ext uri="{0D108BD9-81ED-4DB2-BD59-A6C34878D82A}">
                    <a16:rowId xmlns:a16="http://schemas.microsoft.com/office/drawing/2014/main" val="10010"/>
                  </a:ext>
                </a:extLst>
              </a:tr>
              <a:tr h="118825">
                <a:tc>
                  <a:txBody>
                    <a:bodyPr/>
                    <a:lstStyle/>
                    <a:p>
                      <a:pPr algn="l" fontAlgn="ctr"/>
                      <a:r>
                        <a:rPr lang="ja-JP" altLang="en-US" sz="1000" u="none" strike="noStrike" dirty="0">
                          <a:effectLst/>
                          <a:latin typeface="+mn-ea"/>
                          <a:ea typeface="+mn-ea"/>
                        </a:rPr>
                        <a:t>経度</a:t>
                      </a:r>
                      <a:endParaRPr lang="ja-JP" altLang="en-US" sz="1000" b="0" i="0" u="none" strike="noStrike" dirty="0">
                        <a:solidFill>
                          <a:srgbClr val="000000"/>
                        </a:solidFill>
                        <a:effectLst/>
                        <a:latin typeface="+mn-ea"/>
                        <a:ea typeface="+mn-ea"/>
                      </a:endParaRPr>
                    </a:p>
                  </a:txBody>
                  <a:tcPr marL="36000" marR="36000" marT="3174" marB="3600" anchor="ctr">
                    <a:solidFill>
                      <a:schemeClr val="accent6">
                        <a:lumMod val="20000"/>
                        <a:lumOff val="80000"/>
                      </a:schemeClr>
                    </a:solidFill>
                  </a:tcPr>
                </a:tc>
                <a:tc>
                  <a:txBody>
                    <a:bodyPr/>
                    <a:lstStyle/>
                    <a:p>
                      <a:pPr marL="0" marR="0" lvl="0" indent="0" algn="l" defTabSz="914063" rtl="0" eaLnBrk="1" fontAlgn="ctr" latinLnBrk="0" hangingPunct="1">
                        <a:lnSpc>
                          <a:spcPct val="100000"/>
                        </a:lnSpc>
                        <a:spcBef>
                          <a:spcPts val="0"/>
                        </a:spcBef>
                        <a:spcAft>
                          <a:spcPts val="0"/>
                        </a:spcAft>
                        <a:buClrTx/>
                        <a:buSzTx/>
                        <a:buFontTx/>
                        <a:buNone/>
                        <a:tabLst/>
                        <a:defRPr/>
                      </a:pPr>
                      <a:r>
                        <a:rPr lang="ja-JP" altLang="en-US" sz="1000" dirty="0">
                          <a:latin typeface="+mn-ea"/>
                          <a:ea typeface="+mn-ea"/>
                        </a:rPr>
                        <a:t>139.7398418</a:t>
                      </a:r>
                    </a:p>
                  </a:txBody>
                  <a:tcPr marL="36000" marR="36000" marT="3174" marB="3600" anchor="ctr">
                    <a:solidFill>
                      <a:schemeClr val="accent6">
                        <a:lumMod val="20000"/>
                        <a:lumOff val="80000"/>
                      </a:schemeClr>
                    </a:solidFill>
                  </a:tcPr>
                </a:tc>
                <a:extLst>
                  <a:ext uri="{0D108BD9-81ED-4DB2-BD59-A6C34878D82A}">
                    <a16:rowId xmlns:a16="http://schemas.microsoft.com/office/drawing/2014/main" val="10011"/>
                  </a:ext>
                </a:extLst>
              </a:tr>
              <a:tr h="126533">
                <a:tc>
                  <a:txBody>
                    <a:bodyPr/>
                    <a:lstStyle/>
                    <a:p>
                      <a:pPr algn="l" fontAlgn="ctr"/>
                      <a:r>
                        <a:rPr lang="ja-JP" altLang="en-US" sz="1000" u="none" strike="noStrike" dirty="0">
                          <a:effectLst/>
                          <a:latin typeface="+mn-ea"/>
                          <a:ea typeface="+mn-ea"/>
                        </a:rPr>
                        <a:t>電話番号</a:t>
                      </a:r>
                      <a:endParaRPr lang="ja-JP" altLang="en-US" sz="1000" b="0" i="0" u="none" strike="noStrike" dirty="0">
                        <a:solidFill>
                          <a:srgbClr val="000000"/>
                        </a:solidFill>
                        <a:effectLst/>
                        <a:latin typeface="+mn-ea"/>
                        <a:ea typeface="+mn-ea"/>
                      </a:endParaRPr>
                    </a:p>
                  </a:txBody>
                  <a:tcPr marL="36000" marR="36000" marT="3174" marB="3600" anchor="ctr">
                    <a:solidFill>
                      <a:schemeClr val="accent4">
                        <a:lumMod val="20000"/>
                        <a:lumOff val="80000"/>
                      </a:schemeClr>
                    </a:solidFill>
                  </a:tcPr>
                </a:tc>
                <a:tc>
                  <a:txBody>
                    <a:bodyPr/>
                    <a:lstStyle/>
                    <a:p>
                      <a:pPr marL="0" marR="0" lvl="0" indent="0" algn="l" defTabSz="914063" rtl="0" eaLnBrk="1" fontAlgn="ctr" latinLnBrk="0" hangingPunct="1">
                        <a:lnSpc>
                          <a:spcPct val="100000"/>
                        </a:lnSpc>
                        <a:spcBef>
                          <a:spcPts val="0"/>
                        </a:spcBef>
                        <a:spcAft>
                          <a:spcPts val="0"/>
                        </a:spcAft>
                        <a:buClrTx/>
                        <a:buSzTx/>
                        <a:buFontTx/>
                        <a:buNone/>
                        <a:tabLst/>
                        <a:defRPr/>
                      </a:pPr>
                      <a:r>
                        <a:rPr lang="en-US" altLang="ja-JP" sz="1000" b="0" dirty="0">
                          <a:latin typeface="+mn-ea"/>
                          <a:ea typeface="+mn-ea"/>
                        </a:rPr>
                        <a:t>03 3581 2331</a:t>
                      </a:r>
                      <a:endParaRPr kumimoji="1" lang="ja-JP" altLang="en-US" sz="1000" b="0" dirty="0">
                        <a:latin typeface="+mn-ea"/>
                        <a:ea typeface="+mn-ea"/>
                      </a:endParaRPr>
                    </a:p>
                  </a:txBody>
                  <a:tcPr marL="36000" marR="36000" marT="3174" marB="3600" anchor="ctr">
                    <a:solidFill>
                      <a:schemeClr val="accent4">
                        <a:lumMod val="20000"/>
                        <a:lumOff val="80000"/>
                      </a:schemeClr>
                    </a:solidFill>
                  </a:tcPr>
                </a:tc>
                <a:extLst>
                  <a:ext uri="{0D108BD9-81ED-4DB2-BD59-A6C34878D82A}">
                    <a16:rowId xmlns:a16="http://schemas.microsoft.com/office/drawing/2014/main" val="10012"/>
                  </a:ext>
                </a:extLst>
              </a:tr>
              <a:tr h="126533">
                <a:tc>
                  <a:txBody>
                    <a:bodyPr/>
                    <a:lstStyle/>
                    <a:p>
                      <a:pPr algn="l" fontAlgn="ctr"/>
                      <a:r>
                        <a:rPr lang="ja-JP" altLang="en-US" sz="1000" u="none" strike="noStrike">
                          <a:effectLst/>
                          <a:latin typeface="+mn-ea"/>
                          <a:ea typeface="+mn-ea"/>
                        </a:rPr>
                        <a:t>法人番号</a:t>
                      </a:r>
                      <a:endParaRPr lang="ja-JP" altLang="en-US" sz="1000" b="0" i="0" u="none" strike="noStrike">
                        <a:solidFill>
                          <a:srgbClr val="000000"/>
                        </a:solidFill>
                        <a:effectLst/>
                        <a:latin typeface="+mn-ea"/>
                        <a:ea typeface="+mn-ea"/>
                      </a:endParaRPr>
                    </a:p>
                  </a:txBody>
                  <a:tcPr marL="36000" marR="36000" marT="3174" marB="3600" anchor="ctr">
                    <a:solidFill>
                      <a:schemeClr val="accent5">
                        <a:lumMod val="20000"/>
                        <a:lumOff val="80000"/>
                      </a:schemeClr>
                    </a:solidFill>
                  </a:tcPr>
                </a:tc>
                <a:tc>
                  <a:txBody>
                    <a:bodyPr/>
                    <a:lstStyle/>
                    <a:p>
                      <a:pPr algn="l" fontAlgn="ctr"/>
                      <a:r>
                        <a:rPr lang="en-US" altLang="ja-JP" sz="1000" dirty="0">
                          <a:effectLst/>
                          <a:latin typeface="+mn-ea"/>
                          <a:ea typeface="+mn-ea"/>
                        </a:rPr>
                        <a:t>1000011000005 </a:t>
                      </a:r>
                      <a:endParaRPr lang="ja-JP" altLang="en-US" sz="1000" b="0" i="0" u="none" strike="noStrike" dirty="0">
                        <a:solidFill>
                          <a:srgbClr val="000000"/>
                        </a:solidFill>
                        <a:effectLst/>
                        <a:latin typeface="+mn-ea"/>
                        <a:ea typeface="+mn-ea"/>
                      </a:endParaRPr>
                    </a:p>
                  </a:txBody>
                  <a:tcPr marL="36000" marR="36000" marT="3174" marB="3600" anchor="ctr">
                    <a:solidFill>
                      <a:schemeClr val="accent5">
                        <a:lumMod val="20000"/>
                        <a:lumOff val="80000"/>
                      </a:schemeClr>
                    </a:solidFill>
                  </a:tcPr>
                </a:tc>
                <a:extLst>
                  <a:ext uri="{0D108BD9-81ED-4DB2-BD59-A6C34878D82A}">
                    <a16:rowId xmlns:a16="http://schemas.microsoft.com/office/drawing/2014/main" val="10013"/>
                  </a:ext>
                </a:extLst>
              </a:tr>
              <a:tr h="126533">
                <a:tc>
                  <a:txBody>
                    <a:bodyPr/>
                    <a:lstStyle/>
                    <a:p>
                      <a:pPr algn="l" fontAlgn="ctr"/>
                      <a:r>
                        <a:rPr lang="ja-JP" altLang="en-US" sz="1000" u="none" strike="noStrike" dirty="0">
                          <a:effectLst/>
                          <a:latin typeface="+mn-ea"/>
                          <a:ea typeface="+mn-ea"/>
                        </a:rPr>
                        <a:t>団体名</a:t>
                      </a:r>
                      <a:endParaRPr lang="ja-JP" altLang="en-US" sz="1000" b="0" i="0" u="none" strike="noStrike" dirty="0">
                        <a:solidFill>
                          <a:srgbClr val="000000"/>
                        </a:solidFill>
                        <a:effectLst/>
                        <a:latin typeface="+mn-ea"/>
                        <a:ea typeface="+mn-ea"/>
                      </a:endParaRPr>
                    </a:p>
                  </a:txBody>
                  <a:tcPr marL="36000" marR="36000" marT="3174" marB="3600" anchor="ctr">
                    <a:solidFill>
                      <a:schemeClr val="accent5">
                        <a:lumMod val="20000"/>
                        <a:lumOff val="80000"/>
                      </a:schemeClr>
                    </a:solidFill>
                  </a:tcPr>
                </a:tc>
                <a:tc>
                  <a:txBody>
                    <a:bodyPr/>
                    <a:lstStyle/>
                    <a:p>
                      <a:pPr algn="l" fontAlgn="ctr"/>
                      <a:r>
                        <a:rPr lang="ja-JP" altLang="en-US" sz="1000" b="0" i="0" u="none" strike="noStrike" dirty="0">
                          <a:solidFill>
                            <a:srgbClr val="000000"/>
                          </a:solidFill>
                          <a:effectLst/>
                          <a:latin typeface="+mn-ea"/>
                          <a:ea typeface="+mn-ea"/>
                        </a:rPr>
                        <a:t>国立国会図書館</a:t>
                      </a:r>
                    </a:p>
                  </a:txBody>
                  <a:tcPr marL="36000" marR="36000" marT="3174" marB="3600" anchor="ctr">
                    <a:solidFill>
                      <a:schemeClr val="accent5">
                        <a:lumMod val="20000"/>
                        <a:lumOff val="80000"/>
                      </a:schemeClr>
                    </a:solidFill>
                  </a:tcPr>
                </a:tc>
                <a:extLst>
                  <a:ext uri="{0D108BD9-81ED-4DB2-BD59-A6C34878D82A}">
                    <a16:rowId xmlns:a16="http://schemas.microsoft.com/office/drawing/2014/main" val="10014"/>
                  </a:ext>
                </a:extLst>
              </a:tr>
              <a:tr h="126533">
                <a:tc>
                  <a:txBody>
                    <a:bodyPr/>
                    <a:lstStyle/>
                    <a:p>
                      <a:pPr algn="l" fontAlgn="ctr"/>
                      <a:r>
                        <a:rPr lang="ja-JP" altLang="en-US" sz="1000" u="none" strike="noStrike" dirty="0">
                          <a:effectLst/>
                          <a:latin typeface="+mn-ea"/>
                          <a:ea typeface="+mn-ea"/>
                        </a:rPr>
                        <a:t>利用可能曜日</a:t>
                      </a:r>
                      <a:endParaRPr lang="ja-JP" altLang="en-US" sz="1000" b="0" i="0" u="none" strike="noStrike" dirty="0">
                        <a:solidFill>
                          <a:srgbClr val="000000"/>
                        </a:solidFill>
                        <a:effectLst/>
                        <a:latin typeface="+mn-ea"/>
                        <a:ea typeface="+mn-ea"/>
                      </a:endParaRPr>
                    </a:p>
                  </a:txBody>
                  <a:tcPr marL="36000" marR="36000" marT="3174" marB="3600" anchor="ctr">
                    <a:solidFill>
                      <a:schemeClr val="accent3">
                        <a:lumMod val="20000"/>
                        <a:lumOff val="80000"/>
                      </a:schemeClr>
                    </a:solidFill>
                  </a:tcPr>
                </a:tc>
                <a:tc>
                  <a:txBody>
                    <a:bodyPr/>
                    <a:lstStyle/>
                    <a:p>
                      <a:pPr algn="l" fontAlgn="ctr"/>
                      <a:endParaRPr lang="ja-JP" altLang="en-US" sz="1000" b="0" i="0" u="none" strike="noStrike" dirty="0">
                        <a:solidFill>
                          <a:srgbClr val="000000"/>
                        </a:solidFill>
                        <a:effectLst/>
                        <a:latin typeface="+mn-ea"/>
                        <a:ea typeface="+mn-ea"/>
                      </a:endParaRPr>
                    </a:p>
                  </a:txBody>
                  <a:tcPr marL="36000" marR="36000" marT="3174" marB="3600" anchor="ctr">
                    <a:solidFill>
                      <a:schemeClr val="accent3">
                        <a:lumMod val="20000"/>
                        <a:lumOff val="80000"/>
                      </a:schemeClr>
                    </a:solidFill>
                  </a:tcPr>
                </a:tc>
                <a:extLst>
                  <a:ext uri="{0D108BD9-81ED-4DB2-BD59-A6C34878D82A}">
                    <a16:rowId xmlns:a16="http://schemas.microsoft.com/office/drawing/2014/main" val="10015"/>
                  </a:ext>
                </a:extLst>
              </a:tr>
              <a:tr h="126533">
                <a:tc>
                  <a:txBody>
                    <a:bodyPr/>
                    <a:lstStyle/>
                    <a:p>
                      <a:pPr algn="l" fontAlgn="ctr"/>
                      <a:r>
                        <a:rPr lang="ja-JP" altLang="en-US" sz="1000" u="none" strike="noStrike" dirty="0">
                          <a:effectLst/>
                          <a:latin typeface="+mn-ea"/>
                          <a:ea typeface="+mn-ea"/>
                        </a:rPr>
                        <a:t>開始時間</a:t>
                      </a:r>
                      <a:endParaRPr lang="ja-JP" altLang="en-US" sz="1000" b="0" i="0" u="none" strike="noStrike" dirty="0">
                        <a:solidFill>
                          <a:srgbClr val="000000"/>
                        </a:solidFill>
                        <a:effectLst/>
                        <a:latin typeface="+mn-ea"/>
                        <a:ea typeface="+mn-ea"/>
                      </a:endParaRPr>
                    </a:p>
                  </a:txBody>
                  <a:tcPr marL="36000" marR="36000" marT="3174" marB="3600" anchor="ctr">
                    <a:solidFill>
                      <a:schemeClr val="accent3">
                        <a:lumMod val="20000"/>
                        <a:lumOff val="80000"/>
                      </a:schemeClr>
                    </a:solidFill>
                  </a:tcPr>
                </a:tc>
                <a:tc>
                  <a:txBody>
                    <a:bodyPr/>
                    <a:lstStyle/>
                    <a:p>
                      <a:pPr algn="l" fontAlgn="ctr"/>
                      <a:r>
                        <a:rPr lang="en-US" altLang="ja-JP" sz="1000" b="0" i="0" u="none" strike="noStrike" dirty="0">
                          <a:solidFill>
                            <a:srgbClr val="000000"/>
                          </a:solidFill>
                          <a:effectLst/>
                          <a:latin typeface="+mn-ea"/>
                          <a:ea typeface="+mn-ea"/>
                        </a:rPr>
                        <a:t>9:30</a:t>
                      </a:r>
                      <a:endParaRPr lang="ja-JP" altLang="en-US" sz="1000" b="0" i="0" u="none" strike="noStrike" dirty="0">
                        <a:solidFill>
                          <a:srgbClr val="000000"/>
                        </a:solidFill>
                        <a:effectLst/>
                        <a:latin typeface="+mn-ea"/>
                        <a:ea typeface="+mn-ea"/>
                      </a:endParaRPr>
                    </a:p>
                  </a:txBody>
                  <a:tcPr marL="36000" marR="36000" marT="3174" marB="3600" anchor="ctr">
                    <a:solidFill>
                      <a:schemeClr val="accent3">
                        <a:lumMod val="20000"/>
                        <a:lumOff val="80000"/>
                      </a:schemeClr>
                    </a:solidFill>
                  </a:tcPr>
                </a:tc>
                <a:extLst>
                  <a:ext uri="{0D108BD9-81ED-4DB2-BD59-A6C34878D82A}">
                    <a16:rowId xmlns:a16="http://schemas.microsoft.com/office/drawing/2014/main" val="10016"/>
                  </a:ext>
                </a:extLst>
              </a:tr>
              <a:tr h="126533">
                <a:tc>
                  <a:txBody>
                    <a:bodyPr/>
                    <a:lstStyle/>
                    <a:p>
                      <a:pPr algn="l" fontAlgn="ctr"/>
                      <a:r>
                        <a:rPr lang="ja-JP" altLang="en-US" sz="1000" u="none" strike="noStrike" dirty="0">
                          <a:effectLst/>
                          <a:latin typeface="+mn-ea"/>
                          <a:ea typeface="+mn-ea"/>
                        </a:rPr>
                        <a:t>終了時間</a:t>
                      </a:r>
                      <a:endParaRPr lang="ja-JP" altLang="en-US" sz="1000" b="0" i="0" u="none" strike="noStrike" dirty="0">
                        <a:solidFill>
                          <a:srgbClr val="000000"/>
                        </a:solidFill>
                        <a:effectLst/>
                        <a:latin typeface="+mn-ea"/>
                        <a:ea typeface="+mn-ea"/>
                      </a:endParaRPr>
                    </a:p>
                  </a:txBody>
                  <a:tcPr marL="36000" marR="36000" marT="3174" marB="3600" anchor="ctr">
                    <a:solidFill>
                      <a:schemeClr val="accent3">
                        <a:lumMod val="20000"/>
                        <a:lumOff val="80000"/>
                      </a:schemeClr>
                    </a:solidFill>
                  </a:tcPr>
                </a:tc>
                <a:tc>
                  <a:txBody>
                    <a:bodyPr/>
                    <a:lstStyle/>
                    <a:p>
                      <a:pPr algn="l" fontAlgn="ctr"/>
                      <a:r>
                        <a:rPr lang="en-US" altLang="ja-JP" sz="1000" b="0" i="0" u="none" strike="noStrike" dirty="0">
                          <a:solidFill>
                            <a:srgbClr val="000000"/>
                          </a:solidFill>
                          <a:effectLst/>
                          <a:latin typeface="+mn-ea"/>
                          <a:ea typeface="+mn-ea"/>
                        </a:rPr>
                        <a:t>19:00</a:t>
                      </a:r>
                      <a:endParaRPr lang="ja-JP" altLang="en-US" sz="1000" b="0" i="0" u="none" strike="noStrike" dirty="0">
                        <a:solidFill>
                          <a:srgbClr val="000000"/>
                        </a:solidFill>
                        <a:effectLst/>
                        <a:latin typeface="+mn-ea"/>
                        <a:ea typeface="+mn-ea"/>
                      </a:endParaRPr>
                    </a:p>
                  </a:txBody>
                  <a:tcPr marL="36000" marR="36000" marT="3174" marB="3600" anchor="ctr">
                    <a:solidFill>
                      <a:schemeClr val="accent3">
                        <a:lumMod val="20000"/>
                        <a:lumOff val="80000"/>
                      </a:schemeClr>
                    </a:solidFill>
                  </a:tcPr>
                </a:tc>
                <a:extLst>
                  <a:ext uri="{0D108BD9-81ED-4DB2-BD59-A6C34878D82A}">
                    <a16:rowId xmlns:a16="http://schemas.microsoft.com/office/drawing/2014/main" val="10017"/>
                  </a:ext>
                </a:extLst>
              </a:tr>
              <a:tr h="126533">
                <a:tc>
                  <a:txBody>
                    <a:bodyPr/>
                    <a:lstStyle/>
                    <a:p>
                      <a:pPr algn="l" fontAlgn="ctr"/>
                      <a:r>
                        <a:rPr kumimoji="1" lang="zh-TW" altLang="en-US" sz="1000" u="none" strike="noStrike" kern="1200" dirty="0">
                          <a:solidFill>
                            <a:schemeClr val="tx1"/>
                          </a:solidFill>
                          <a:effectLst/>
                          <a:latin typeface="ＭＳ Ｐゴシック" panose="020B0600070205080204" pitchFamily="50" charset="-128"/>
                          <a:ea typeface="ＭＳ Ｐゴシック" panose="020B0600070205080204" pitchFamily="50" charset="-128"/>
                          <a:cs typeface="+mn-cs"/>
                        </a:rPr>
                        <a:t>利用可能日時特記事項</a:t>
                      </a:r>
                    </a:p>
                  </a:txBody>
                  <a:tcPr marL="36000" marR="36000" marT="3174" marB="3600" anchor="ctr">
                    <a:solidFill>
                      <a:schemeClr val="accent3">
                        <a:lumMod val="20000"/>
                        <a:lumOff val="80000"/>
                      </a:schemeClr>
                    </a:solidFill>
                  </a:tcPr>
                </a:tc>
                <a:tc>
                  <a:txBody>
                    <a:bodyPr/>
                    <a:lstStyle/>
                    <a:p>
                      <a:pPr algn="l" fontAlgn="ctr"/>
                      <a:r>
                        <a:rPr lang="ja-JP" altLang="en-US" sz="1000" b="0" i="0" u="none" strike="noStrike" dirty="0">
                          <a:solidFill>
                            <a:srgbClr val="000000"/>
                          </a:solidFill>
                          <a:effectLst/>
                          <a:latin typeface="+mn-ea"/>
                          <a:ea typeface="+mn-ea"/>
                        </a:rPr>
                        <a:t>土曜日は</a:t>
                      </a:r>
                      <a:r>
                        <a:rPr lang="en-US" altLang="ja-JP" sz="1000" b="0" i="0" u="none" strike="noStrike" dirty="0">
                          <a:solidFill>
                            <a:srgbClr val="000000"/>
                          </a:solidFill>
                          <a:effectLst/>
                          <a:latin typeface="+mn-ea"/>
                          <a:ea typeface="+mn-ea"/>
                        </a:rPr>
                        <a:t>17:00</a:t>
                      </a:r>
                    </a:p>
                    <a:p>
                      <a:pPr algn="l" fontAlgn="ctr"/>
                      <a:r>
                        <a:rPr lang="ja-JP" altLang="en-US" sz="1000" b="0" i="0" u="none" strike="noStrike" dirty="0">
                          <a:solidFill>
                            <a:srgbClr val="000000"/>
                          </a:solidFill>
                          <a:effectLst/>
                          <a:latin typeface="+mn-ea"/>
                          <a:ea typeface="+mn-ea"/>
                        </a:rPr>
                        <a:t>休館日：日曜日、国民の祝日・休日、年末年始、第</a:t>
                      </a:r>
                      <a:r>
                        <a:rPr lang="en-US" altLang="ja-JP" sz="1000" b="0" i="0" u="none" strike="noStrike" dirty="0">
                          <a:solidFill>
                            <a:srgbClr val="000000"/>
                          </a:solidFill>
                          <a:effectLst/>
                          <a:latin typeface="+mn-ea"/>
                          <a:ea typeface="+mn-ea"/>
                        </a:rPr>
                        <a:t>3</a:t>
                      </a:r>
                      <a:r>
                        <a:rPr lang="ja-JP" altLang="en-US" sz="1000" b="0" i="0" u="none" strike="noStrike" dirty="0">
                          <a:solidFill>
                            <a:srgbClr val="000000"/>
                          </a:solidFill>
                          <a:effectLst/>
                          <a:latin typeface="+mn-ea"/>
                          <a:ea typeface="+mn-ea"/>
                        </a:rPr>
                        <a:t>水曜日</a:t>
                      </a:r>
                      <a:endParaRPr lang="zh-TW" altLang="en-US" sz="1000" b="0" i="0" u="none" strike="noStrike" dirty="0">
                        <a:solidFill>
                          <a:srgbClr val="000000"/>
                        </a:solidFill>
                        <a:effectLst/>
                        <a:latin typeface="+mn-ea"/>
                        <a:ea typeface="+mn-ea"/>
                      </a:endParaRPr>
                    </a:p>
                  </a:txBody>
                  <a:tcPr marL="36000" marR="36000" marT="3174" marB="3600" anchor="ctr">
                    <a:solidFill>
                      <a:schemeClr val="accent3">
                        <a:lumMod val="20000"/>
                        <a:lumOff val="80000"/>
                      </a:schemeClr>
                    </a:solidFill>
                  </a:tcPr>
                </a:tc>
                <a:extLst>
                  <a:ext uri="{0D108BD9-81ED-4DB2-BD59-A6C34878D82A}">
                    <a16:rowId xmlns:a16="http://schemas.microsoft.com/office/drawing/2014/main" val="10018"/>
                  </a:ext>
                </a:extLst>
              </a:tr>
              <a:tr h="126533">
                <a:tc>
                  <a:txBody>
                    <a:bodyPr/>
                    <a:lstStyle/>
                    <a:p>
                      <a:pPr algn="l" fontAlgn="ctr"/>
                      <a:r>
                        <a:rPr lang="ja-JP" altLang="en-US" sz="1000" u="none" strike="noStrike" dirty="0">
                          <a:effectLst/>
                          <a:latin typeface="+mn-ea"/>
                          <a:ea typeface="+mn-ea"/>
                        </a:rPr>
                        <a:t>説明</a:t>
                      </a:r>
                      <a:endParaRPr lang="ja-JP" altLang="en-US" sz="1000" b="0" i="0" u="none" strike="noStrike" dirty="0">
                        <a:solidFill>
                          <a:srgbClr val="000000"/>
                        </a:solidFill>
                        <a:effectLst/>
                        <a:latin typeface="+mn-ea"/>
                        <a:ea typeface="+mn-ea"/>
                      </a:endParaRPr>
                    </a:p>
                  </a:txBody>
                  <a:tcPr marL="36000" marR="36000" marT="3174" marB="3600" anchor="ctr">
                    <a:solidFill>
                      <a:schemeClr val="accent5">
                        <a:lumMod val="20000"/>
                        <a:lumOff val="80000"/>
                      </a:schemeClr>
                    </a:solidFill>
                  </a:tcPr>
                </a:tc>
                <a:tc>
                  <a:txBody>
                    <a:bodyPr/>
                    <a:lstStyle/>
                    <a:p>
                      <a:pPr algn="l" fontAlgn="ctr"/>
                      <a:r>
                        <a:rPr lang="ja-JP" altLang="en-US" sz="1000" b="0" i="0" u="none" strike="noStrike" dirty="0">
                          <a:solidFill>
                            <a:srgbClr val="000000"/>
                          </a:solidFill>
                          <a:effectLst/>
                          <a:latin typeface="+mn-ea"/>
                          <a:ea typeface="+mn-ea"/>
                        </a:rPr>
                        <a:t>図書館資料の閲覧、貸出し、複写などの図書館サービス</a:t>
                      </a:r>
                    </a:p>
                  </a:txBody>
                  <a:tcPr marL="36000" marR="36000" marT="3174" marB="3600" anchor="ctr">
                    <a:solidFill>
                      <a:schemeClr val="accent5">
                        <a:lumMod val="20000"/>
                        <a:lumOff val="80000"/>
                      </a:schemeClr>
                    </a:solidFill>
                  </a:tcPr>
                </a:tc>
                <a:extLst>
                  <a:ext uri="{0D108BD9-81ED-4DB2-BD59-A6C34878D82A}">
                    <a16:rowId xmlns:a16="http://schemas.microsoft.com/office/drawing/2014/main" val="10019"/>
                  </a:ext>
                </a:extLst>
              </a:tr>
              <a:tr h="126533">
                <a:tc>
                  <a:txBody>
                    <a:bodyPr/>
                    <a:lstStyle/>
                    <a:p>
                      <a:pPr algn="l" fontAlgn="ctr"/>
                      <a:r>
                        <a:rPr lang="ja-JP" altLang="en-US" sz="1000" u="none" strike="noStrike" dirty="0">
                          <a:effectLst/>
                          <a:latin typeface="+mn-ea"/>
                          <a:ea typeface="+mn-ea"/>
                        </a:rPr>
                        <a:t>バリアフリー情報</a:t>
                      </a:r>
                      <a:endParaRPr lang="ja-JP" altLang="en-US" sz="1000" b="0" i="0" u="none" strike="noStrike" dirty="0">
                        <a:solidFill>
                          <a:srgbClr val="000000"/>
                        </a:solidFill>
                        <a:effectLst/>
                        <a:latin typeface="+mn-ea"/>
                        <a:ea typeface="+mn-ea"/>
                      </a:endParaRPr>
                    </a:p>
                  </a:txBody>
                  <a:tcPr marL="36000" marR="36000" marT="3174" marB="3600" anchor="ctr">
                    <a:solidFill>
                      <a:schemeClr val="accent2">
                        <a:lumMod val="20000"/>
                        <a:lumOff val="80000"/>
                      </a:schemeClr>
                    </a:solidFill>
                  </a:tcPr>
                </a:tc>
                <a:tc>
                  <a:txBody>
                    <a:bodyPr/>
                    <a:lstStyle/>
                    <a:p>
                      <a:pPr algn="l" fontAlgn="ctr"/>
                      <a:endParaRPr lang="ja-JP" altLang="en-US" sz="1000" b="0" i="0" u="none" strike="noStrike" dirty="0">
                        <a:solidFill>
                          <a:srgbClr val="000000"/>
                        </a:solidFill>
                        <a:effectLst/>
                        <a:latin typeface="+mn-ea"/>
                        <a:ea typeface="+mn-ea"/>
                      </a:endParaRPr>
                    </a:p>
                  </a:txBody>
                  <a:tcPr marL="36000" marR="36000" marT="3174" marB="3600" anchor="ctr">
                    <a:solidFill>
                      <a:schemeClr val="accent2">
                        <a:lumMod val="20000"/>
                        <a:lumOff val="80000"/>
                      </a:schemeClr>
                    </a:solidFill>
                  </a:tcPr>
                </a:tc>
                <a:extLst>
                  <a:ext uri="{0D108BD9-81ED-4DB2-BD59-A6C34878D82A}">
                    <a16:rowId xmlns:a16="http://schemas.microsoft.com/office/drawing/2014/main" val="10020"/>
                  </a:ext>
                </a:extLst>
              </a:tr>
              <a:tr h="126533">
                <a:tc>
                  <a:txBody>
                    <a:bodyPr/>
                    <a:lstStyle/>
                    <a:p>
                      <a:pPr algn="l" fontAlgn="ctr"/>
                      <a:r>
                        <a:rPr lang="en-US" sz="1000" u="none" strike="noStrike" dirty="0">
                          <a:effectLst/>
                          <a:latin typeface="+mn-ea"/>
                          <a:ea typeface="+mn-ea"/>
                        </a:rPr>
                        <a:t>URL</a:t>
                      </a:r>
                      <a:endParaRPr lang="en-US" sz="1000" b="0" i="0" u="none" strike="noStrike" dirty="0">
                        <a:solidFill>
                          <a:srgbClr val="000000"/>
                        </a:solidFill>
                        <a:effectLst/>
                        <a:latin typeface="+mn-ea"/>
                        <a:ea typeface="+mn-ea"/>
                      </a:endParaRPr>
                    </a:p>
                  </a:txBody>
                  <a:tcPr marL="36000" marR="36000" marT="3174" marB="3600" anchor="ctr">
                    <a:solidFill>
                      <a:schemeClr val="accent5">
                        <a:lumMod val="20000"/>
                        <a:lumOff val="80000"/>
                      </a:schemeClr>
                    </a:solidFill>
                  </a:tcPr>
                </a:tc>
                <a:tc>
                  <a:txBody>
                    <a:bodyPr/>
                    <a:lstStyle/>
                    <a:p>
                      <a:pPr algn="l" fontAlgn="ctr"/>
                      <a:r>
                        <a:rPr lang="en-US" sz="1000" b="0" i="0" u="none" strike="noStrike" dirty="0">
                          <a:solidFill>
                            <a:srgbClr val="000000"/>
                          </a:solidFill>
                          <a:effectLst/>
                          <a:latin typeface="+mn-ea"/>
                          <a:ea typeface="+mn-ea"/>
                        </a:rPr>
                        <a:t>http://www.ndl.go.jp/index.html</a:t>
                      </a:r>
                    </a:p>
                  </a:txBody>
                  <a:tcPr marL="36000" marR="36000" marT="3174" marB="3600" anchor="ctr">
                    <a:solidFill>
                      <a:schemeClr val="accent5">
                        <a:lumMod val="20000"/>
                        <a:lumOff val="80000"/>
                      </a:schemeClr>
                    </a:solidFill>
                  </a:tcPr>
                </a:tc>
                <a:extLst>
                  <a:ext uri="{0D108BD9-81ED-4DB2-BD59-A6C34878D82A}">
                    <a16:rowId xmlns:a16="http://schemas.microsoft.com/office/drawing/2014/main" val="10021"/>
                  </a:ext>
                </a:extLst>
              </a:tr>
              <a:tr h="126533">
                <a:tc>
                  <a:txBody>
                    <a:bodyPr/>
                    <a:lstStyle/>
                    <a:p>
                      <a:pPr algn="l" fontAlgn="ctr"/>
                      <a:r>
                        <a:rPr lang="ja-JP" altLang="en-US" sz="1000" u="none" strike="noStrike" dirty="0">
                          <a:effectLst/>
                          <a:latin typeface="+mn-ea"/>
                          <a:ea typeface="+mn-ea"/>
                        </a:rPr>
                        <a:t>備考</a:t>
                      </a:r>
                      <a:endParaRPr lang="ja-JP" altLang="en-US" sz="1000" b="0" i="0" u="none" strike="noStrike" dirty="0">
                        <a:solidFill>
                          <a:srgbClr val="000000"/>
                        </a:solidFill>
                        <a:effectLst/>
                        <a:latin typeface="+mn-ea"/>
                        <a:ea typeface="+mn-ea"/>
                      </a:endParaRPr>
                    </a:p>
                  </a:txBody>
                  <a:tcPr marL="36000" marR="36000" marT="3174" marB="3600" anchor="ctr">
                    <a:solidFill>
                      <a:schemeClr val="accent5">
                        <a:lumMod val="20000"/>
                        <a:lumOff val="80000"/>
                      </a:schemeClr>
                    </a:solidFill>
                  </a:tcPr>
                </a:tc>
                <a:tc>
                  <a:txBody>
                    <a:bodyPr/>
                    <a:lstStyle/>
                    <a:p>
                      <a:pPr algn="l" fontAlgn="ctr"/>
                      <a:r>
                        <a:rPr lang="en-US" altLang="ja-JP" sz="1000" b="0" i="0" u="none" strike="noStrike" dirty="0">
                          <a:solidFill>
                            <a:srgbClr val="000000"/>
                          </a:solidFill>
                          <a:effectLst/>
                          <a:latin typeface="+mn-ea"/>
                          <a:ea typeface="+mn-ea"/>
                        </a:rPr>
                        <a:t>18</a:t>
                      </a:r>
                      <a:r>
                        <a:rPr lang="ja-JP" altLang="en-US" sz="1000" b="0" i="0" u="none" strike="noStrike" dirty="0">
                          <a:solidFill>
                            <a:srgbClr val="000000"/>
                          </a:solidFill>
                          <a:effectLst/>
                          <a:latin typeface="+mn-ea"/>
                          <a:ea typeface="+mn-ea"/>
                        </a:rPr>
                        <a:t>歳以上の方であればどなたでも利用できます。</a:t>
                      </a:r>
                    </a:p>
                  </a:txBody>
                  <a:tcPr marL="36000" marR="36000" marT="3174" marB="3600" anchor="ctr">
                    <a:solidFill>
                      <a:schemeClr val="accent5">
                        <a:lumMod val="20000"/>
                        <a:lumOff val="80000"/>
                      </a:schemeClr>
                    </a:solidFill>
                  </a:tcPr>
                </a:tc>
                <a:extLst>
                  <a:ext uri="{0D108BD9-81ED-4DB2-BD59-A6C34878D82A}">
                    <a16:rowId xmlns:a16="http://schemas.microsoft.com/office/drawing/2014/main" val="10022"/>
                  </a:ext>
                </a:extLst>
              </a:tr>
            </a:tbl>
          </a:graphicData>
        </a:graphic>
      </p:graphicFrame>
      <p:sp>
        <p:nvSpPr>
          <p:cNvPr id="19" name="右中かっこ 18"/>
          <p:cNvSpPr/>
          <p:nvPr/>
        </p:nvSpPr>
        <p:spPr>
          <a:xfrm>
            <a:off x="3152800" y="2617789"/>
            <a:ext cx="158997" cy="43204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右中かっこ 19"/>
          <p:cNvSpPr/>
          <p:nvPr/>
        </p:nvSpPr>
        <p:spPr>
          <a:xfrm>
            <a:off x="3152800" y="2041725"/>
            <a:ext cx="158997" cy="50405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左中かっこ 20"/>
          <p:cNvSpPr/>
          <p:nvPr/>
        </p:nvSpPr>
        <p:spPr>
          <a:xfrm>
            <a:off x="4268924" y="3753242"/>
            <a:ext cx="180020" cy="79398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3" name="直線矢印コネクタ 22"/>
          <p:cNvCxnSpPr>
            <a:stCxn id="20" idx="1"/>
            <a:endCxn id="21" idx="1"/>
          </p:cNvCxnSpPr>
          <p:nvPr/>
        </p:nvCxnSpPr>
        <p:spPr>
          <a:xfrm>
            <a:off x="3311797" y="2293753"/>
            <a:ext cx="957127" cy="1856483"/>
          </a:xfrm>
          <a:prstGeom prst="straightConnector1">
            <a:avLst/>
          </a:prstGeom>
          <a:ln>
            <a:solidFill>
              <a:schemeClr val="accent3">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4" name="左中かっこ 23"/>
          <p:cNvSpPr/>
          <p:nvPr/>
        </p:nvSpPr>
        <p:spPr>
          <a:xfrm>
            <a:off x="4268924" y="2708920"/>
            <a:ext cx="180020" cy="57606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左中かっこ 24"/>
          <p:cNvSpPr/>
          <p:nvPr/>
        </p:nvSpPr>
        <p:spPr>
          <a:xfrm>
            <a:off x="4268924" y="3284984"/>
            <a:ext cx="180020" cy="18022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6" name="直線矢印コネクタ 25"/>
          <p:cNvCxnSpPr>
            <a:endCxn id="25" idx="1"/>
          </p:cNvCxnSpPr>
          <p:nvPr/>
        </p:nvCxnSpPr>
        <p:spPr>
          <a:xfrm flipV="1">
            <a:off x="2288704" y="3375097"/>
            <a:ext cx="1980220" cy="756086"/>
          </a:xfrm>
          <a:prstGeom prst="straightConnector1">
            <a:avLst/>
          </a:prstGeom>
          <a:ln>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endCxn id="65" idx="1"/>
          </p:cNvCxnSpPr>
          <p:nvPr/>
        </p:nvCxnSpPr>
        <p:spPr>
          <a:xfrm>
            <a:off x="3142927" y="4294526"/>
            <a:ext cx="1125997" cy="478385"/>
          </a:xfrm>
          <a:prstGeom prst="straightConnector1">
            <a:avLst/>
          </a:prstGeom>
          <a:ln>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a:stCxn id="19" idx="1"/>
            <a:endCxn id="24" idx="1"/>
          </p:cNvCxnSpPr>
          <p:nvPr/>
        </p:nvCxnSpPr>
        <p:spPr>
          <a:xfrm>
            <a:off x="3311797" y="2833813"/>
            <a:ext cx="957127" cy="163139"/>
          </a:xfrm>
          <a:prstGeom prst="straightConnector1">
            <a:avLst/>
          </a:prstGeom>
          <a:ln>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8" name="左中かっこ 37"/>
          <p:cNvSpPr/>
          <p:nvPr/>
        </p:nvSpPr>
        <p:spPr>
          <a:xfrm>
            <a:off x="4268924" y="1735795"/>
            <a:ext cx="180020" cy="31587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左中かっこ 38"/>
          <p:cNvSpPr/>
          <p:nvPr/>
        </p:nvSpPr>
        <p:spPr>
          <a:xfrm>
            <a:off x="4277109" y="1417207"/>
            <a:ext cx="180020" cy="15667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0" name="直線矢印コネクタ 39"/>
          <p:cNvCxnSpPr>
            <a:stCxn id="19" idx="1"/>
            <a:endCxn id="38" idx="1"/>
          </p:cNvCxnSpPr>
          <p:nvPr/>
        </p:nvCxnSpPr>
        <p:spPr>
          <a:xfrm flipV="1">
            <a:off x="3311797" y="1893730"/>
            <a:ext cx="957127" cy="940083"/>
          </a:xfrm>
          <a:prstGeom prst="straightConnector1">
            <a:avLst/>
          </a:prstGeom>
          <a:ln>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a:stCxn id="19" idx="1"/>
            <a:endCxn id="39" idx="1"/>
          </p:cNvCxnSpPr>
          <p:nvPr/>
        </p:nvCxnSpPr>
        <p:spPr>
          <a:xfrm flipV="1">
            <a:off x="3311797" y="1495543"/>
            <a:ext cx="965312" cy="1338270"/>
          </a:xfrm>
          <a:prstGeom prst="straightConnector1">
            <a:avLst/>
          </a:prstGeom>
          <a:ln>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7" name="左中かっこ 46"/>
          <p:cNvSpPr/>
          <p:nvPr/>
        </p:nvSpPr>
        <p:spPr>
          <a:xfrm>
            <a:off x="4268924" y="2074189"/>
            <a:ext cx="180020" cy="57606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8" name="直線矢印コネクタ 47"/>
          <p:cNvCxnSpPr>
            <a:endCxn id="47" idx="1"/>
          </p:cNvCxnSpPr>
          <p:nvPr/>
        </p:nvCxnSpPr>
        <p:spPr>
          <a:xfrm>
            <a:off x="3152800" y="1337877"/>
            <a:ext cx="1116124" cy="10243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1" name="左中かっこ 50"/>
          <p:cNvSpPr/>
          <p:nvPr/>
        </p:nvSpPr>
        <p:spPr>
          <a:xfrm>
            <a:off x="4268924" y="1569607"/>
            <a:ext cx="180020" cy="15667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2" name="直線矢印コネクタ 51"/>
          <p:cNvCxnSpPr>
            <a:endCxn id="51" idx="1"/>
          </p:cNvCxnSpPr>
          <p:nvPr/>
        </p:nvCxnSpPr>
        <p:spPr>
          <a:xfrm>
            <a:off x="3144615" y="1348507"/>
            <a:ext cx="1124309" cy="2994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5" name="左中かっこ 54"/>
          <p:cNvSpPr/>
          <p:nvPr/>
        </p:nvSpPr>
        <p:spPr>
          <a:xfrm>
            <a:off x="4268924" y="4536396"/>
            <a:ext cx="180020" cy="15667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6" name="直線矢印コネクタ 55"/>
          <p:cNvCxnSpPr>
            <a:endCxn id="55" idx="1"/>
          </p:cNvCxnSpPr>
          <p:nvPr/>
        </p:nvCxnSpPr>
        <p:spPr>
          <a:xfrm>
            <a:off x="3152800" y="1348507"/>
            <a:ext cx="1116124" cy="32662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9" name="左中かっこ 58"/>
          <p:cNvSpPr/>
          <p:nvPr/>
        </p:nvSpPr>
        <p:spPr>
          <a:xfrm>
            <a:off x="4268924" y="4865219"/>
            <a:ext cx="180020" cy="291973"/>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0" name="直線矢印コネクタ 59"/>
          <p:cNvCxnSpPr>
            <a:endCxn id="59" idx="1"/>
          </p:cNvCxnSpPr>
          <p:nvPr/>
        </p:nvCxnSpPr>
        <p:spPr>
          <a:xfrm>
            <a:off x="3152800" y="1343544"/>
            <a:ext cx="1116124" cy="36676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5" name="左中かっこ 64"/>
          <p:cNvSpPr/>
          <p:nvPr/>
        </p:nvSpPr>
        <p:spPr>
          <a:xfrm>
            <a:off x="4268924" y="4682798"/>
            <a:ext cx="180020" cy="18022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左中かっこ 66"/>
          <p:cNvSpPr/>
          <p:nvPr/>
        </p:nvSpPr>
        <p:spPr>
          <a:xfrm>
            <a:off x="4270612" y="3470856"/>
            <a:ext cx="180020" cy="291973"/>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9" name="直線矢印コネクタ 68"/>
          <p:cNvCxnSpPr>
            <a:endCxn id="67" idx="1"/>
          </p:cNvCxnSpPr>
          <p:nvPr/>
        </p:nvCxnSpPr>
        <p:spPr>
          <a:xfrm>
            <a:off x="3144615" y="1355869"/>
            <a:ext cx="1125997" cy="22609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7" name="角丸四角形 76"/>
          <p:cNvSpPr/>
          <p:nvPr/>
        </p:nvSpPr>
        <p:spPr>
          <a:xfrm>
            <a:off x="2003476" y="6105522"/>
            <a:ext cx="7486028" cy="70785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78" name="屈折矢印 77"/>
          <p:cNvSpPr/>
          <p:nvPr/>
        </p:nvSpPr>
        <p:spPr>
          <a:xfrm flipH="1">
            <a:off x="1136459" y="6131609"/>
            <a:ext cx="458652" cy="394539"/>
          </a:xfrm>
          <a:prstGeom prst="bentUpArrow">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右矢印 78"/>
          <p:cNvSpPr/>
          <p:nvPr/>
        </p:nvSpPr>
        <p:spPr>
          <a:xfrm rot="18194209">
            <a:off x="942400" y="4805646"/>
            <a:ext cx="410517" cy="248292"/>
          </a:xfrm>
          <a:prstGeom prst="rightArrow">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右矢印 79"/>
          <p:cNvSpPr/>
          <p:nvPr/>
        </p:nvSpPr>
        <p:spPr>
          <a:xfrm>
            <a:off x="3633427" y="1164484"/>
            <a:ext cx="410517" cy="248292"/>
          </a:xfrm>
          <a:prstGeom prst="rightArrow">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テキスト ボックス 80"/>
          <p:cNvSpPr txBox="1"/>
          <p:nvPr/>
        </p:nvSpPr>
        <p:spPr bwMode="auto">
          <a:xfrm>
            <a:off x="33408" y="6525344"/>
            <a:ext cx="1943092" cy="323133"/>
          </a:xfrm>
          <a:prstGeom prst="rect">
            <a:avLst/>
          </a:prstGeom>
          <a:noFill/>
          <a:ln w="9525" algn="ctr">
            <a:noFill/>
            <a:miter lim="800000"/>
            <a:headEnd/>
            <a:tailEnd/>
          </a:ln>
          <a:effectLst/>
        </p:spPr>
        <p:txBody>
          <a:bodyPr wrap="none" lIns="91406" tIns="45704" rIns="91406" bIns="45704" rtlCol="0">
            <a:spAutoFit/>
          </a:bodyPr>
          <a:lstStyle/>
          <a:p>
            <a:r>
              <a:rPr kumimoji="1" lang="ja-JP" altLang="en-US" sz="15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１．データ記述の原則</a:t>
            </a:r>
          </a:p>
        </p:txBody>
      </p:sp>
      <p:sp>
        <p:nvSpPr>
          <p:cNvPr id="82" name="テキスト ボックス 81"/>
          <p:cNvSpPr txBox="1"/>
          <p:nvPr/>
        </p:nvSpPr>
        <p:spPr bwMode="auto">
          <a:xfrm>
            <a:off x="-569" y="3961669"/>
            <a:ext cx="1595680" cy="784798"/>
          </a:xfrm>
          <a:prstGeom prst="rect">
            <a:avLst/>
          </a:prstGeom>
          <a:noFill/>
          <a:ln w="9525" algn="ctr">
            <a:noFill/>
            <a:miter lim="800000"/>
            <a:headEnd/>
            <a:tailEnd/>
          </a:ln>
          <a:effectLst/>
        </p:spPr>
        <p:txBody>
          <a:bodyPr wrap="square" lIns="91406" tIns="45704" rIns="91406" bIns="45704" rtlCol="0">
            <a:spAutoFit/>
          </a:bodyPr>
          <a:lstStyle/>
          <a:p>
            <a:pPr marL="266700" indent="-266700"/>
            <a:r>
              <a:rPr kumimoji="1" lang="ja-JP" altLang="en-US" sz="15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２．基本データ項目を目的に合わせて選択</a:t>
            </a:r>
          </a:p>
        </p:txBody>
      </p:sp>
      <p:sp>
        <p:nvSpPr>
          <p:cNvPr id="83" name="テキスト ボックス 82"/>
          <p:cNvSpPr txBox="1"/>
          <p:nvPr/>
        </p:nvSpPr>
        <p:spPr bwMode="auto">
          <a:xfrm>
            <a:off x="1423550" y="622087"/>
            <a:ext cx="5751124" cy="323133"/>
          </a:xfrm>
          <a:prstGeom prst="rect">
            <a:avLst/>
          </a:prstGeom>
          <a:noFill/>
          <a:ln w="9525" algn="ctr">
            <a:noFill/>
            <a:miter lim="800000"/>
            <a:headEnd/>
            <a:tailEnd/>
          </a:ln>
          <a:effectLst/>
        </p:spPr>
        <p:txBody>
          <a:bodyPr wrap="square" lIns="91406" tIns="45704" rIns="91406" bIns="45704" rtlCol="0">
            <a:spAutoFit/>
          </a:bodyPr>
          <a:lstStyle/>
          <a:p>
            <a:pPr marL="266700" indent="-266700"/>
            <a:r>
              <a:rPr kumimoji="1" lang="ja-JP" altLang="en-US" sz="15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３．汎用的なモデルを、現場で使うモデルにして展開</a:t>
            </a:r>
          </a:p>
        </p:txBody>
      </p:sp>
      <p:sp>
        <p:nvSpPr>
          <p:cNvPr id="84" name="テキスト ボックス 83"/>
          <p:cNvSpPr txBox="1"/>
          <p:nvPr/>
        </p:nvSpPr>
        <p:spPr bwMode="auto">
          <a:xfrm>
            <a:off x="33408" y="851195"/>
            <a:ext cx="2894412" cy="707854"/>
          </a:xfrm>
          <a:prstGeom prst="rect">
            <a:avLst/>
          </a:prstGeom>
          <a:noFill/>
          <a:ln w="9525" algn="ctr">
            <a:noFill/>
            <a:miter lim="800000"/>
            <a:headEnd/>
            <a:tailEnd/>
          </a:ln>
          <a:effectLst/>
        </p:spPr>
        <p:txBody>
          <a:bodyPr wrap="square" lIns="91406" tIns="45704" rIns="91406" bIns="45704" rtlCol="0">
            <a:spAutoFit/>
          </a:bodyPr>
          <a:lstStyle/>
          <a:p>
            <a:pPr marL="266700" indent="-266700"/>
            <a:r>
              <a:rPr kumimoji="1" lang="ja-JP" altLang="en-US" sz="1600" u="sng" dirty="0">
                <a:latin typeface="Meiryo UI" panose="020B0604030504040204" pitchFamily="50" charset="-128"/>
                <a:ea typeface="Meiryo UI" panose="020B0604030504040204" pitchFamily="50" charset="-128"/>
                <a:cs typeface="Meiryo UI" panose="020B0604030504040204" pitchFamily="50" charset="-128"/>
              </a:rPr>
              <a:t>施設実装モデル（テンプレート）</a:t>
            </a:r>
            <a:endParaRPr kumimoji="1" lang="en-US" altLang="ja-JP" sz="1600" u="sng" dirty="0">
              <a:latin typeface="Meiryo UI" panose="020B0604030504040204" pitchFamily="50" charset="-128"/>
              <a:ea typeface="Meiryo UI" panose="020B0604030504040204" pitchFamily="50" charset="-128"/>
              <a:cs typeface="Meiryo UI" panose="020B0604030504040204" pitchFamily="50" charset="-128"/>
            </a:endParaRPr>
          </a:p>
          <a:p>
            <a:pPr marL="266700" indent="-266700"/>
            <a:r>
              <a:rPr lang="ja-JP" altLang="en-US" sz="1200" b="0" dirty="0">
                <a:latin typeface="Meiryo UI" panose="020B0604030504040204" pitchFamily="50" charset="-128"/>
                <a:ea typeface="Meiryo UI" panose="020B0604030504040204" pitchFamily="50" charset="-128"/>
                <a:cs typeface="Meiryo UI" panose="020B0604030504040204" pitchFamily="50" charset="-128"/>
              </a:rPr>
              <a:t>一般に使われるモデルを</a:t>
            </a:r>
            <a:r>
              <a:rPr lang="en-US" altLang="ja-JP" sz="1200" b="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200" b="0" dirty="0">
                <a:latin typeface="Meiryo UI" panose="020B0604030504040204" pitchFamily="50" charset="-128"/>
                <a:ea typeface="Meiryo UI" panose="020B0604030504040204" pitchFamily="50" charset="-128"/>
                <a:cs typeface="Meiryo UI" panose="020B0604030504040204" pitchFamily="50" charset="-128"/>
              </a:rPr>
              <a:t>段階の</a:t>
            </a:r>
            <a:endParaRPr lang="en-US" altLang="ja-JP" sz="1200" b="0" dirty="0">
              <a:latin typeface="Meiryo UI" panose="020B0604030504040204" pitchFamily="50" charset="-128"/>
              <a:ea typeface="Meiryo UI" panose="020B0604030504040204" pitchFamily="50" charset="-128"/>
              <a:cs typeface="Meiryo UI" panose="020B0604030504040204" pitchFamily="50" charset="-128"/>
            </a:endParaRPr>
          </a:p>
          <a:p>
            <a:pPr marL="266700" indent="-266700"/>
            <a:r>
              <a:rPr kumimoji="1" lang="ja-JP" altLang="en-US" sz="1200" b="0" dirty="0">
                <a:latin typeface="Meiryo UI" panose="020B0604030504040204" pitchFamily="50" charset="-128"/>
                <a:ea typeface="Meiryo UI" panose="020B0604030504040204" pitchFamily="50" charset="-128"/>
                <a:cs typeface="Meiryo UI" panose="020B0604030504040204" pitchFamily="50" charset="-128"/>
              </a:rPr>
              <a:t>ステップでモデル</a:t>
            </a:r>
            <a:r>
              <a:rPr lang="ja-JP" altLang="en-US" sz="1200" b="0" dirty="0">
                <a:latin typeface="Meiryo UI" panose="020B0604030504040204" pitchFamily="50" charset="-128"/>
                <a:ea typeface="Meiryo UI" panose="020B0604030504040204" pitchFamily="50" charset="-128"/>
                <a:cs typeface="Meiryo UI" panose="020B0604030504040204" pitchFamily="50" charset="-128"/>
              </a:rPr>
              <a:t>を提示</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5" name="テキスト ボックス 84"/>
          <p:cNvSpPr txBox="1"/>
          <p:nvPr/>
        </p:nvSpPr>
        <p:spPr bwMode="auto">
          <a:xfrm>
            <a:off x="4329300" y="908720"/>
            <a:ext cx="5576700" cy="523188"/>
          </a:xfrm>
          <a:prstGeom prst="rect">
            <a:avLst/>
          </a:prstGeom>
          <a:noFill/>
          <a:ln w="9525" algn="ctr">
            <a:noFill/>
            <a:miter lim="800000"/>
            <a:headEnd/>
            <a:tailEnd/>
          </a:ln>
          <a:effectLst/>
        </p:spPr>
        <p:txBody>
          <a:bodyPr wrap="square" lIns="91406" tIns="45704" rIns="91406" bIns="45704" rtlCol="0">
            <a:spAutoFit/>
          </a:bodyPr>
          <a:lstStyle/>
          <a:p>
            <a:pPr marL="266700" indent="-266700"/>
            <a:r>
              <a:rPr kumimoji="1" lang="ja-JP" altLang="en-US" sz="1600" u="sng" dirty="0">
                <a:latin typeface="Meiryo UI" panose="020B0604030504040204" pitchFamily="50" charset="-128"/>
                <a:ea typeface="Meiryo UI" panose="020B0604030504040204" pitchFamily="50" charset="-128"/>
                <a:cs typeface="Meiryo UI" panose="020B0604030504040204" pitchFamily="50" charset="-128"/>
              </a:rPr>
              <a:t>推奨データセット</a:t>
            </a:r>
            <a:endParaRPr kumimoji="1" lang="en-US" altLang="ja-JP" sz="1600" u="sng" dirty="0">
              <a:latin typeface="Meiryo UI" panose="020B0604030504040204" pitchFamily="50" charset="-128"/>
              <a:ea typeface="Meiryo UI" panose="020B0604030504040204" pitchFamily="50" charset="-128"/>
              <a:cs typeface="Meiryo UI" panose="020B0604030504040204" pitchFamily="50" charset="-128"/>
            </a:endParaRPr>
          </a:p>
          <a:p>
            <a:pPr marL="266700" indent="-266700"/>
            <a:r>
              <a:rPr lang="ja-JP" altLang="en-US" sz="1200" b="0" dirty="0">
                <a:latin typeface="Meiryo UI" panose="020B0604030504040204" pitchFamily="50" charset="-128"/>
                <a:ea typeface="Meiryo UI" panose="020B0604030504040204" pitchFamily="50" charset="-128"/>
                <a:cs typeface="Meiryo UI" panose="020B0604030504040204" pitchFamily="50" charset="-128"/>
              </a:rPr>
              <a:t>官民データ法を推進するためにデータ項目を絞ったセット</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pPr>
              <a:defRPr/>
            </a:pPr>
            <a:fld id="{067EFC52-C34A-4A1B-879C-F7681BFACCAD}" type="slidenum">
              <a:rPr lang="ja-JP" altLang="en-US" smtClean="0"/>
              <a:pPr>
                <a:defRPr/>
              </a:pPr>
              <a:t>5</a:t>
            </a:fld>
            <a:endParaRPr lang="ja-JP" altLang="en-US" dirty="0"/>
          </a:p>
        </p:txBody>
      </p:sp>
    </p:spTree>
    <p:extLst>
      <p:ext uri="{BB962C8B-B14F-4D97-AF65-F5344CB8AC3E}">
        <p14:creationId xmlns:p14="http://schemas.microsoft.com/office/powerpoint/2010/main" val="1550824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eiryo UI" panose="020B0604030504040204" pitchFamily="50" charset="-128"/>
                <a:ea typeface="Meiryo UI" panose="020B0604030504040204" pitchFamily="50" charset="-128"/>
                <a:cs typeface="Meiryo UI" panose="020B0604030504040204" pitchFamily="50" charset="-128"/>
              </a:rPr>
              <a:t>推奨データセット一覧（１）</a:t>
            </a:r>
          </a:p>
        </p:txBody>
      </p:sp>
      <p:graphicFrame>
        <p:nvGraphicFramePr>
          <p:cNvPr id="7" name="表 6"/>
          <p:cNvGraphicFramePr>
            <a:graphicFrameLocks noGrp="1"/>
          </p:cNvGraphicFramePr>
          <p:nvPr>
            <p:extLst>
              <p:ext uri="{D42A27DB-BD31-4B8C-83A1-F6EECF244321}">
                <p14:modId xmlns:p14="http://schemas.microsoft.com/office/powerpoint/2010/main" val="2212737004"/>
              </p:ext>
            </p:extLst>
          </p:nvPr>
        </p:nvGraphicFramePr>
        <p:xfrm>
          <a:off x="57000" y="704920"/>
          <a:ext cx="9792000" cy="5864650"/>
        </p:xfrm>
        <a:graphic>
          <a:graphicData uri="http://schemas.openxmlformats.org/drawingml/2006/table">
            <a:tbl>
              <a:tblPr firstRow="1" bandRow="1">
                <a:tableStyleId>{5C22544A-7EE6-4342-B048-85BDC9FD1C3A}</a:tableStyleId>
              </a:tblPr>
              <a:tblGrid>
                <a:gridCol w="324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684000">
                  <a:extLst>
                    <a:ext uri="{9D8B030D-6E8A-4147-A177-3AD203B41FA5}">
                      <a16:colId xmlns:a16="http://schemas.microsoft.com/office/drawing/2014/main" val="20002"/>
                    </a:ext>
                  </a:extLst>
                </a:gridCol>
                <a:gridCol w="288000">
                  <a:extLst>
                    <a:ext uri="{9D8B030D-6E8A-4147-A177-3AD203B41FA5}">
                      <a16:colId xmlns:a16="http://schemas.microsoft.com/office/drawing/2014/main" val="20003"/>
                    </a:ext>
                  </a:extLst>
                </a:gridCol>
                <a:gridCol w="288000">
                  <a:extLst>
                    <a:ext uri="{9D8B030D-6E8A-4147-A177-3AD203B41FA5}">
                      <a16:colId xmlns:a16="http://schemas.microsoft.com/office/drawing/2014/main" val="20004"/>
                    </a:ext>
                  </a:extLst>
                </a:gridCol>
                <a:gridCol w="2808000">
                  <a:extLst>
                    <a:ext uri="{9D8B030D-6E8A-4147-A177-3AD203B41FA5}">
                      <a16:colId xmlns:a16="http://schemas.microsoft.com/office/drawing/2014/main" val="20005"/>
                    </a:ext>
                  </a:extLst>
                </a:gridCol>
                <a:gridCol w="648000">
                  <a:extLst>
                    <a:ext uri="{9D8B030D-6E8A-4147-A177-3AD203B41FA5}">
                      <a16:colId xmlns:a16="http://schemas.microsoft.com/office/drawing/2014/main" val="20006"/>
                    </a:ext>
                  </a:extLst>
                </a:gridCol>
                <a:gridCol w="1800000">
                  <a:extLst>
                    <a:ext uri="{9D8B030D-6E8A-4147-A177-3AD203B41FA5}">
                      <a16:colId xmlns:a16="http://schemas.microsoft.com/office/drawing/2014/main" val="20007"/>
                    </a:ext>
                  </a:extLst>
                </a:gridCol>
                <a:gridCol w="1656000">
                  <a:extLst>
                    <a:ext uri="{9D8B030D-6E8A-4147-A177-3AD203B41FA5}">
                      <a16:colId xmlns:a16="http://schemas.microsoft.com/office/drawing/2014/main" val="20008"/>
                    </a:ext>
                  </a:extLst>
                </a:gridCol>
                <a:gridCol w="720000">
                  <a:extLst>
                    <a:ext uri="{9D8B030D-6E8A-4147-A177-3AD203B41FA5}">
                      <a16:colId xmlns:a16="http://schemas.microsoft.com/office/drawing/2014/main" val="20009"/>
                    </a:ext>
                  </a:extLst>
                </a:gridCol>
              </a:tblGrid>
              <a:tr h="151815">
                <a:tc>
                  <a:txBody>
                    <a:bodyPr/>
                    <a:lstStyle/>
                    <a:p>
                      <a:pPr algn="l" fontAlgn="ctr"/>
                      <a:r>
                        <a:rPr lang="en-US" altLang="ja-JP" sz="1100" b="1" i="0" u="none" strike="noStrike" dirty="0">
                          <a:solidFill>
                            <a:schemeClr val="bg1"/>
                          </a:solidFill>
                          <a:effectLst/>
                          <a:latin typeface="Meiryo UI" panose="020B0604030504040204" pitchFamily="50" charset="-128"/>
                          <a:ea typeface="Meiryo UI" panose="020B0604030504040204" pitchFamily="50" charset="-128"/>
                        </a:rPr>
                        <a:t>#</a:t>
                      </a:r>
                      <a:endParaRPr lang="ja-JP" altLang="en-US" sz="1100" b="1" i="0" u="none" strike="noStrike" dirty="0">
                        <a:solidFill>
                          <a:schemeClr val="bg1"/>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基本編</a:t>
                      </a:r>
                      <a:br>
                        <a:rPr lang="en-US" altLang="ja-JP" sz="1100" b="1" i="0" u="none" strike="noStrike" dirty="0">
                          <a:solidFill>
                            <a:schemeClr val="bg1"/>
                          </a:solidFill>
                          <a:effectLst/>
                          <a:latin typeface="Meiryo UI" panose="020B0604030504040204" pitchFamily="50" charset="-128"/>
                          <a:ea typeface="Meiryo UI" panose="020B0604030504040204" pitchFamily="50" charset="-128"/>
                        </a:rPr>
                      </a:br>
                      <a:r>
                        <a:rPr lang="en-US" altLang="ja-JP" sz="1100" b="1" i="0" u="none" strike="noStrike" dirty="0">
                          <a:solidFill>
                            <a:schemeClr val="bg1"/>
                          </a:solidFill>
                          <a:effectLst/>
                          <a:latin typeface="Meiryo UI" panose="020B0604030504040204" pitchFamily="50" charset="-128"/>
                          <a:ea typeface="Meiryo UI" panose="020B0604030504040204" pitchFamily="50" charset="-128"/>
                        </a:rPr>
                        <a:t>/</a:t>
                      </a: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応用編</a:t>
                      </a:r>
                    </a:p>
                  </a:txBody>
                  <a:tcPr marL="36000" marR="36000" marT="36000" marB="36000" anchor="ctr"/>
                </a:tc>
                <a:tc>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データ名</a:t>
                      </a:r>
                    </a:p>
                  </a:txBody>
                  <a:tcPr marL="36000" marR="36000" marT="36000" marB="36000" anchor="ctr"/>
                </a:tc>
                <a:tc>
                  <a:txBody>
                    <a:bodyPr/>
                    <a:lstStyle/>
                    <a:p>
                      <a:pPr algn="ctr"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対象</a:t>
                      </a:r>
                    </a:p>
                  </a:txBody>
                  <a:tcPr marL="36000" marR="36000" marT="36000" marB="36000" vert="eaVert" anchor="ctr"/>
                </a:tc>
                <a:tc gridSpan="2">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作成にあたり準拠すべきルールやフォーマット等と</a:t>
                      </a:r>
                      <a:endParaRPr lang="en-US" altLang="ja-JP" sz="1100" b="1" i="0" u="none" strike="noStrike" dirty="0">
                        <a:solidFill>
                          <a:schemeClr val="bg1"/>
                        </a:solidFill>
                        <a:effectLst/>
                        <a:latin typeface="Meiryo UI" panose="020B0604030504040204" pitchFamily="50" charset="-128"/>
                        <a:ea typeface="Meiryo UI" panose="020B0604030504040204" pitchFamily="50" charset="-128"/>
                      </a:endParaRPr>
                    </a:p>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その内容</a:t>
                      </a:r>
                    </a:p>
                  </a:txBody>
                  <a:tcPr marL="36000" marR="36000" marT="36000" marB="36000" anchor="ctr"/>
                </a:tc>
                <a:tc hMerge="1">
                  <a:txBody>
                    <a:bodyPr/>
                    <a:lstStyle/>
                    <a:p>
                      <a:pPr algn="l" fontAlgn="ctr"/>
                      <a:endParaRPr lang="ja-JP" altLang="en-US" sz="1100" b="1" i="0" u="none" strike="noStrike" dirty="0">
                        <a:solidFill>
                          <a:srgbClr val="FFFFFF"/>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使用時の注意事項</a:t>
                      </a:r>
                    </a:p>
                  </a:txBody>
                  <a:tcPr marL="36000" marR="36000" marT="36000" marB="36000" anchor="ctr"/>
                </a:tc>
                <a:tc>
                  <a:txBody>
                    <a:bodyPr/>
                    <a:lstStyle/>
                    <a:p>
                      <a:pPr algn="l" fontAlgn="ct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オープンデータとして公開することによる効果</a:t>
                      </a:r>
                    </a:p>
                  </a:txBody>
                  <a:tcPr marL="36000" marR="36000" marT="36000" marB="36000" anchor="ctr"/>
                </a:tc>
                <a:tc>
                  <a:txBody>
                    <a:bodyPr/>
                    <a:lstStyle/>
                    <a:p>
                      <a:pPr algn="l" fontAlgn="ct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利活用の事例等</a:t>
                      </a:r>
                    </a:p>
                  </a:txBody>
                  <a:tcPr marL="36000" marR="36000" marT="36000" marB="36000" anchor="ctr"/>
                </a:tc>
                <a:tc>
                  <a:txBody>
                    <a:bodyPr/>
                    <a:lstStyle/>
                    <a:p>
                      <a:pPr algn="l" fontAlgn="ct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分類（</a:t>
                      </a:r>
                      <a:r>
                        <a:rPr lang="en-US" altLang="ja-JP" sz="1100" b="1" i="0" u="none" strike="noStrike" dirty="0">
                          <a:solidFill>
                            <a:srgbClr val="FFFFFF"/>
                          </a:solidFill>
                          <a:effectLst/>
                          <a:latin typeface="Meiryo UI" panose="020B0604030504040204" pitchFamily="50" charset="-128"/>
                          <a:ea typeface="Meiryo UI" panose="020B0604030504040204" pitchFamily="50" charset="-128"/>
                        </a:rPr>
                        <a:t>※1</a:t>
                      </a: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a:t>
                      </a:r>
                    </a:p>
                  </a:txBody>
                  <a:tcPr marL="36000" marR="36000" marT="36000" marB="36000" anchor="ctr"/>
                </a:tc>
                <a:extLst>
                  <a:ext uri="{0D108BD9-81ED-4DB2-BD59-A6C34878D82A}">
                    <a16:rowId xmlns:a16="http://schemas.microsoft.com/office/drawing/2014/main" val="10000"/>
                  </a:ext>
                </a:extLst>
              </a:tr>
              <a:tr h="2100822">
                <a:tc>
                  <a:txBody>
                    <a:bodyPr/>
                    <a:lstStyle/>
                    <a:p>
                      <a:pPr algn="r" fontAlgn="t"/>
                      <a:r>
                        <a:rPr lang="en-US" altLang="zh-TW" sz="1100" b="0" i="0" u="none" strike="noStrike" dirty="0">
                          <a:solidFill>
                            <a:srgbClr val="000000"/>
                          </a:solidFill>
                          <a:effectLst/>
                          <a:latin typeface="Meiryo UI" panose="020B0604030504040204" pitchFamily="50" charset="-128"/>
                          <a:ea typeface="Meiryo UI" panose="020B0604030504040204" pitchFamily="50" charset="-128"/>
                        </a:rPr>
                        <a:t>1</a:t>
                      </a:r>
                      <a:endParaRPr lang="zh-TW"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a:txBody>
                    <a:bodyPr/>
                    <a:lstStyle/>
                    <a:p>
                      <a:pPr algn="ctr"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基本編</a:t>
                      </a:r>
                      <a:endParaRPr lang="zh-TW"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a:txBody>
                    <a:bodyPr/>
                    <a:lstStyle/>
                    <a:p>
                      <a:pPr algn="l" fontAlgn="t"/>
                      <a:r>
                        <a:rPr lang="en-US" altLang="zh-TW" sz="1100" b="0" i="0" u="none" strike="noStrike" dirty="0">
                          <a:solidFill>
                            <a:srgbClr val="000000"/>
                          </a:solidFill>
                          <a:effectLst/>
                          <a:latin typeface="Meiryo UI" panose="020B0604030504040204" pitchFamily="50" charset="-128"/>
                          <a:ea typeface="Meiryo UI" panose="020B0604030504040204" pitchFamily="50" charset="-128"/>
                        </a:rPr>
                        <a:t>AED</a:t>
                      </a: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設置箇所一覧</a:t>
                      </a:r>
                    </a:p>
                  </a:txBody>
                  <a:tcPr marL="36000" marR="36000" marT="36000" marB="36000"/>
                </a:tc>
                <a:tc rowSpan="3">
                  <a:txBody>
                    <a:bodyPr/>
                    <a:lstStyle/>
                    <a:p>
                      <a:pPr algn="ctr"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オープンデータに取り組み始める地方公共団体</a:t>
                      </a:r>
                    </a:p>
                  </a:txBody>
                  <a:tcPr marL="36000" marR="36000" marT="36000" marB="36000" vert="eaVert" anchor="ctr"/>
                </a:tc>
                <a:tc rowSpan="3">
                  <a:txBody>
                    <a:bodyPr/>
                    <a:lstStyle/>
                    <a:p>
                      <a:pPr algn="ctr"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データ項目定義書、フォーマット標準例（記載例とフォーマット）</a:t>
                      </a:r>
                    </a:p>
                  </a:txBody>
                  <a:tcPr marL="36000" marR="36000" marT="36000" marB="36000" vert="eaVert" anchor="ctr"/>
                </a:tc>
                <a:tc>
                  <a:txBody>
                    <a:bodyPr/>
                    <a:lstStyle/>
                    <a:p>
                      <a:pPr algn="l" fontAlgn="t"/>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説明</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AED</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の設置箇所についての一覧</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データの単位</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AED</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単位で一意。</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同一の建物に複数の</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AED</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が設置されている場合には、</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AED</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ごとにデータを作成する。</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更新頻度の想定</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AED</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の新規設置、撤去、場所の変更等があったタイミングでの更新。</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rowSpan="3">
                  <a:txBody>
                    <a:bodyPr/>
                    <a:lstStyle/>
                    <a:p>
                      <a:pPr algn="ctr"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項目定義書の注意事項をご参照ください。</a:t>
                      </a:r>
                    </a:p>
                  </a:txBody>
                  <a:tcPr marL="36000" marR="36000" marT="36000" marB="36000" vert="eaVert" anchor="ctr"/>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多様な主体が</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AED</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設置状況を公開しているが、一元的な管理は行われていない。本データセットをオープンデータとして公開することにより、緊急時にアプリ等で現在地から最も近い</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AED</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を検索することが可能となる。また、本データをエリア人口等のデータと組み合わせて地図上にマッピングすることにより、効率的・効果的な</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AED</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設置を進めることが可能となる。</a:t>
                      </a:r>
                    </a:p>
                  </a:txBody>
                  <a:tcPr marL="36000" marR="36000" marT="36000" marB="36000"/>
                </a:tc>
                <a:tc>
                  <a:txBody>
                    <a:bodyPr/>
                    <a:lstStyle/>
                    <a:p>
                      <a:pPr algn="l" fontAlgn="t"/>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AED SOS</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等</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心肺停止した患者を発見した場合に起動すると</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GPS</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を使用して付近の</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AED</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の場所を教えてくれるアプリ。</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社会保障・衛生</a:t>
                      </a:r>
                    </a:p>
                  </a:txBody>
                  <a:tcPr marL="36000" marR="36000" marT="36000" marB="36000"/>
                </a:tc>
                <a:extLst>
                  <a:ext uri="{0D108BD9-81ED-4DB2-BD59-A6C34878D82A}">
                    <a16:rowId xmlns:a16="http://schemas.microsoft.com/office/drawing/2014/main" val="10001"/>
                  </a:ext>
                </a:extLst>
              </a:tr>
              <a:tr h="1931803">
                <a:tc>
                  <a:txBody>
                    <a:bodyPr/>
                    <a:lstStyle/>
                    <a:p>
                      <a:pPr algn="r" fontAlgn="t"/>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tc>
                <a:tc>
                  <a:txBody>
                    <a:bodyPr/>
                    <a:lstStyle/>
                    <a:p>
                      <a:pPr algn="ctr" fontAlgn="t"/>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基本編</a:t>
                      </a:r>
                    </a:p>
                  </a:txBody>
                  <a:tcPr marL="36000" marR="36000" marT="36000" marB="36000"/>
                </a:tc>
                <a:tc>
                  <a:txBody>
                    <a:bodyPr/>
                    <a:lstStyle/>
                    <a:p>
                      <a:pPr algn="l" fontAlgn="t"/>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介護サービス事業所一覧</a:t>
                      </a:r>
                    </a:p>
                  </a:txBody>
                  <a:tcPr marL="36000" marR="36000" marT="36000" marB="36000"/>
                </a:tc>
                <a:tc vMerge="1">
                  <a:txBody>
                    <a:bodyPr/>
                    <a:lstStyle/>
                    <a:p>
                      <a:pPr algn="l" fontAlgn="t"/>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tc>
                <a:tc vMerge="1">
                  <a:txBody>
                    <a:bodyPr/>
                    <a:lstStyle/>
                    <a:p>
                      <a:pPr algn="l" fontAlgn="t"/>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tc>
                <a:tc>
                  <a:txBody>
                    <a:bodyPr/>
                    <a:lstStyle/>
                    <a:p>
                      <a:pPr algn="l" fontAlgn="t"/>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r>
                        <a:rPr lang="ja-JP" altLang="en-US" sz="1100" b="1" i="0" u="sng" strike="noStrike" dirty="0">
                          <a:solidFill>
                            <a:schemeClr val="tx1"/>
                          </a:solidFill>
                          <a:effectLst/>
                          <a:latin typeface="Meiryo UI" panose="020B0604030504040204" pitchFamily="50" charset="-128"/>
                          <a:ea typeface="Meiryo UI" panose="020B0604030504040204" pitchFamily="50" charset="-128"/>
                        </a:rPr>
                        <a:t>説明</a:t>
                      </a:r>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br>
                        <a:rPr lang="ja-JP" altLang="en-US" sz="11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介護サービス事業所の一覧</a:t>
                      </a:r>
                      <a:br>
                        <a:rPr lang="ja-JP" altLang="en-US" sz="1100" b="0" i="0" u="none" strike="noStrike" dirty="0">
                          <a:solidFill>
                            <a:schemeClr val="tx1"/>
                          </a:solidFill>
                          <a:effectLst/>
                          <a:latin typeface="Meiryo UI" panose="020B0604030504040204" pitchFamily="50" charset="-128"/>
                          <a:ea typeface="Meiryo UI" panose="020B0604030504040204" pitchFamily="50" charset="-128"/>
                        </a:rPr>
                      </a:br>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r>
                        <a:rPr lang="ja-JP" altLang="en-US" sz="1100" b="1" i="0" u="sng" strike="noStrike" dirty="0">
                          <a:solidFill>
                            <a:schemeClr val="tx1"/>
                          </a:solidFill>
                          <a:effectLst/>
                          <a:latin typeface="Meiryo UI" panose="020B0604030504040204" pitchFamily="50" charset="-128"/>
                          <a:ea typeface="Meiryo UI" panose="020B0604030504040204" pitchFamily="50" charset="-128"/>
                        </a:rPr>
                        <a:t>データの単位</a:t>
                      </a:r>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br>
                        <a:rPr lang="ja-JP" altLang="en-US" sz="11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介護サービス事業所名称・実施サービス単位で一意。</a:t>
                      </a:r>
                      <a:br>
                        <a:rPr lang="ja-JP" altLang="en-US" sz="1100" b="0" i="0" u="none" strike="noStrike" dirty="0">
                          <a:solidFill>
                            <a:schemeClr val="tx1"/>
                          </a:solidFill>
                          <a:effectLst/>
                          <a:latin typeface="Meiryo UI" panose="020B0604030504040204" pitchFamily="50" charset="-128"/>
                          <a:ea typeface="Meiryo UI" panose="020B0604030504040204" pitchFamily="50" charset="-128"/>
                        </a:rPr>
                      </a:b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介護サービス事業所の数については、実施サービスごとに</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事業所と数えるため。</a:t>
                      </a:r>
                      <a:br>
                        <a:rPr lang="ja-JP" altLang="en-US" sz="1100" b="0" i="0" u="none" strike="noStrike" dirty="0">
                          <a:solidFill>
                            <a:schemeClr val="tx1"/>
                          </a:solidFill>
                          <a:effectLst/>
                          <a:latin typeface="Meiryo UI" panose="020B0604030504040204" pitchFamily="50" charset="-128"/>
                          <a:ea typeface="Meiryo UI" panose="020B0604030504040204" pitchFamily="50" charset="-128"/>
                        </a:rPr>
                      </a:br>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r>
                        <a:rPr lang="ja-JP" altLang="en-US" sz="1100" b="1" i="0" u="sng" strike="noStrike" dirty="0">
                          <a:solidFill>
                            <a:schemeClr val="tx1"/>
                          </a:solidFill>
                          <a:effectLst/>
                          <a:latin typeface="Meiryo UI" panose="020B0604030504040204" pitchFamily="50" charset="-128"/>
                          <a:ea typeface="Meiryo UI" panose="020B0604030504040204" pitchFamily="50" charset="-128"/>
                        </a:rPr>
                        <a:t>更新頻度の想定</a:t>
                      </a:r>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br>
                        <a:rPr lang="ja-JP" altLang="en-US" sz="11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厚生労働省が運営する介護サービス情報公開システムへの情報更新の申請タイミングと同時に更新。</a:t>
                      </a:r>
                    </a:p>
                  </a:txBody>
                  <a:tcPr marL="36000" marR="36000" marT="36000" marB="36000"/>
                </a:tc>
                <a:tc vMerge="1">
                  <a:txBody>
                    <a:bodyPr/>
                    <a:lstStyle/>
                    <a:p>
                      <a:pPr algn="l" fontAlgn="t"/>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tc>
                <a:tc>
                  <a:txBody>
                    <a:bodyPr/>
                    <a:lstStyle/>
                    <a:p>
                      <a:pPr algn="l" fontAlgn="t"/>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高齢化が進む中、介護施設に求められるニーズは様々である。</a:t>
                      </a:r>
                      <a:br>
                        <a:rPr lang="ja-JP" altLang="en-US" sz="11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本データセットをオープンデータとして公開し、地域の移動手段に関する情報と組み合わせて活用できるようにすることで、個人のニーズに対応した介護サービスを検索することが容易になる。</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ミルモネット等</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福祉に関する各種データを収集し、行政と連携をとって介護等に関する情報を簡便に検索することが出来るアプリ。</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社会保障・衛生</a:t>
                      </a:r>
                    </a:p>
                  </a:txBody>
                  <a:tcPr marL="36000" marR="36000" marT="36000" marB="36000"/>
                </a:tc>
                <a:extLst>
                  <a:ext uri="{0D108BD9-81ED-4DB2-BD59-A6C34878D82A}">
                    <a16:rowId xmlns:a16="http://schemas.microsoft.com/office/drawing/2014/main" val="10002"/>
                  </a:ext>
                </a:extLst>
              </a:tr>
              <a:tr h="1424745">
                <a:tc>
                  <a:txBody>
                    <a:bodyPr/>
                    <a:lstStyle/>
                    <a:p>
                      <a:pPr algn="r" fontAlgn="t"/>
                      <a:r>
                        <a:rPr lang="en-US" altLang="zh-TW" sz="1100" b="0" i="0" u="none" strike="noStrike" dirty="0">
                          <a:solidFill>
                            <a:srgbClr val="000000"/>
                          </a:solidFill>
                          <a:effectLst/>
                          <a:latin typeface="Meiryo UI" panose="020B0604030504040204" pitchFamily="50" charset="-128"/>
                          <a:ea typeface="Meiryo UI" panose="020B0604030504040204" pitchFamily="50" charset="-128"/>
                        </a:rPr>
                        <a:t>3</a:t>
                      </a:r>
                      <a:endParaRPr lang="zh-TW"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a:txBody>
                    <a:bodyPr/>
                    <a:lstStyle/>
                    <a:p>
                      <a:pPr algn="ctr" fontAlgn="t"/>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基本編</a:t>
                      </a:r>
                    </a:p>
                  </a:txBody>
                  <a:tcPr marL="36000" marR="36000" marT="36000" marB="36000"/>
                </a:tc>
                <a:tc>
                  <a:txBody>
                    <a:bodyPr/>
                    <a:lstStyle/>
                    <a:p>
                      <a:pPr algn="l" fontAlgn="t"/>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医療機関</a:t>
                      </a:r>
                      <a:br>
                        <a:rPr lang="en-US" altLang="zh-TW" sz="1100" b="0" i="0" u="none" strike="noStrike" dirty="0">
                          <a:solidFill>
                            <a:srgbClr val="000000"/>
                          </a:solidFill>
                          <a:effectLst/>
                          <a:latin typeface="Meiryo UI" panose="020B0604030504040204" pitchFamily="50" charset="-128"/>
                          <a:ea typeface="Meiryo UI" panose="020B0604030504040204" pitchFamily="50" charset="-128"/>
                        </a:rPr>
                      </a:b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一覧</a:t>
                      </a:r>
                    </a:p>
                  </a:txBody>
                  <a:tcPr marL="36000" marR="36000" marT="36000" marB="36000"/>
                </a:tc>
                <a:tc vMerge="1">
                  <a:txBody>
                    <a:bodyPr/>
                    <a:lstStyle/>
                    <a:p>
                      <a:pPr algn="l" fontAlgn="t"/>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vMerge="1">
                  <a:txBody>
                    <a:bodyPr/>
                    <a:lstStyle/>
                    <a:p>
                      <a:pPr algn="l" fontAlgn="t"/>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a:txBody>
                    <a:bodyPr/>
                    <a:lstStyle/>
                    <a:p>
                      <a:pPr algn="l" fontAlgn="t"/>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説明</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病院・診療所についての一覧</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データの単位</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施設単位で一意。</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更新頻度の想定</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厚生労働省が運営する医療機能情報提供制度（医療情報ネット）への情報更新の申請タイミングと同時に更新。</a:t>
                      </a:r>
                    </a:p>
                  </a:txBody>
                  <a:tcPr marL="36000" marR="36000" marT="36000" marB="36000"/>
                </a:tc>
                <a:tc vMerge="1">
                  <a:txBody>
                    <a:bodyPr/>
                    <a:lstStyle/>
                    <a:p>
                      <a:pPr algn="l" fontAlgn="t"/>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本データセットをオープンデータとして公開し、位置情報や移動手段情報と組み合わせることにより、受診可能な医療機関が検索可能となる。</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福岡市オープンデータビュー等</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診療科目、任意の場所から近くの医院等を検索することができるアプリ。</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社会保障・衛生</a:t>
                      </a:r>
                    </a:p>
                  </a:txBody>
                  <a:tcPr marL="36000" marR="36000" marT="36000" marB="36000"/>
                </a:tc>
                <a:extLst>
                  <a:ext uri="{0D108BD9-81ED-4DB2-BD59-A6C34878D82A}">
                    <a16:rowId xmlns:a16="http://schemas.microsoft.com/office/drawing/2014/main" val="10003"/>
                  </a:ext>
                </a:extLst>
              </a:tr>
            </a:tbl>
          </a:graphicData>
        </a:graphic>
      </p:graphicFrame>
      <p:sp>
        <p:nvSpPr>
          <p:cNvPr id="5" name="正方形/長方形 4"/>
          <p:cNvSpPr/>
          <p:nvPr/>
        </p:nvSpPr>
        <p:spPr>
          <a:xfrm>
            <a:off x="205260" y="6604361"/>
            <a:ext cx="9517569" cy="26161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※1：推奨データセットの「1</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オープンデータ一覧」の「分類」の項目において、どの分類に該当するかを指す。</a:t>
            </a:r>
          </a:p>
        </p:txBody>
      </p:sp>
      <p:sp>
        <p:nvSpPr>
          <p:cNvPr id="4" name="スライド番号プレースホルダー 3"/>
          <p:cNvSpPr>
            <a:spLocks noGrp="1"/>
          </p:cNvSpPr>
          <p:nvPr>
            <p:ph type="sldNum" sz="quarter" idx="12"/>
          </p:nvPr>
        </p:nvSpPr>
        <p:spPr/>
        <p:txBody>
          <a:bodyPr/>
          <a:lstStyle/>
          <a:p>
            <a:pPr>
              <a:defRPr/>
            </a:pPr>
            <a:fld id="{067EFC52-C34A-4A1B-879C-F7681BFACCAD}" type="slidenum">
              <a:rPr lang="ja-JP" altLang="en-US" smtClean="0"/>
              <a:pPr>
                <a:defRPr/>
              </a:pPr>
              <a:t>6</a:t>
            </a:fld>
            <a:endParaRPr lang="ja-JP" altLang="en-US" dirty="0"/>
          </a:p>
        </p:txBody>
      </p:sp>
    </p:spTree>
    <p:extLst>
      <p:ext uri="{BB962C8B-B14F-4D97-AF65-F5344CB8AC3E}">
        <p14:creationId xmlns:p14="http://schemas.microsoft.com/office/powerpoint/2010/main" val="2817612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eiryo UI" panose="020B0604030504040204" pitchFamily="50" charset="-128"/>
                <a:ea typeface="Meiryo UI" panose="020B0604030504040204" pitchFamily="50" charset="-128"/>
                <a:cs typeface="Meiryo UI" panose="020B0604030504040204" pitchFamily="50" charset="-128"/>
              </a:rPr>
              <a:t>推奨データセット一覧（２）</a:t>
            </a:r>
          </a:p>
        </p:txBody>
      </p:sp>
      <p:graphicFrame>
        <p:nvGraphicFramePr>
          <p:cNvPr id="7" name="表 6"/>
          <p:cNvGraphicFramePr>
            <a:graphicFrameLocks noGrp="1"/>
          </p:cNvGraphicFramePr>
          <p:nvPr>
            <p:extLst>
              <p:ext uri="{D42A27DB-BD31-4B8C-83A1-F6EECF244321}">
                <p14:modId xmlns:p14="http://schemas.microsoft.com/office/powerpoint/2010/main" val="1202465825"/>
              </p:ext>
            </p:extLst>
          </p:nvPr>
        </p:nvGraphicFramePr>
        <p:xfrm>
          <a:off x="57000" y="704920"/>
          <a:ext cx="9792000" cy="5865198"/>
        </p:xfrm>
        <a:graphic>
          <a:graphicData uri="http://schemas.openxmlformats.org/drawingml/2006/table">
            <a:tbl>
              <a:tblPr firstRow="1" bandRow="1">
                <a:tableStyleId>{5C22544A-7EE6-4342-B048-85BDC9FD1C3A}</a:tableStyleId>
              </a:tblPr>
              <a:tblGrid>
                <a:gridCol w="324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684000">
                  <a:extLst>
                    <a:ext uri="{9D8B030D-6E8A-4147-A177-3AD203B41FA5}">
                      <a16:colId xmlns:a16="http://schemas.microsoft.com/office/drawing/2014/main" val="20002"/>
                    </a:ext>
                  </a:extLst>
                </a:gridCol>
                <a:gridCol w="288000">
                  <a:extLst>
                    <a:ext uri="{9D8B030D-6E8A-4147-A177-3AD203B41FA5}">
                      <a16:colId xmlns:a16="http://schemas.microsoft.com/office/drawing/2014/main" val="20003"/>
                    </a:ext>
                  </a:extLst>
                </a:gridCol>
                <a:gridCol w="288000">
                  <a:extLst>
                    <a:ext uri="{9D8B030D-6E8A-4147-A177-3AD203B41FA5}">
                      <a16:colId xmlns:a16="http://schemas.microsoft.com/office/drawing/2014/main" val="20004"/>
                    </a:ext>
                  </a:extLst>
                </a:gridCol>
                <a:gridCol w="2808000">
                  <a:extLst>
                    <a:ext uri="{9D8B030D-6E8A-4147-A177-3AD203B41FA5}">
                      <a16:colId xmlns:a16="http://schemas.microsoft.com/office/drawing/2014/main" val="20005"/>
                    </a:ext>
                  </a:extLst>
                </a:gridCol>
                <a:gridCol w="648000">
                  <a:extLst>
                    <a:ext uri="{9D8B030D-6E8A-4147-A177-3AD203B41FA5}">
                      <a16:colId xmlns:a16="http://schemas.microsoft.com/office/drawing/2014/main" val="20006"/>
                    </a:ext>
                  </a:extLst>
                </a:gridCol>
                <a:gridCol w="1800000">
                  <a:extLst>
                    <a:ext uri="{9D8B030D-6E8A-4147-A177-3AD203B41FA5}">
                      <a16:colId xmlns:a16="http://schemas.microsoft.com/office/drawing/2014/main" val="20007"/>
                    </a:ext>
                  </a:extLst>
                </a:gridCol>
                <a:gridCol w="1656000">
                  <a:extLst>
                    <a:ext uri="{9D8B030D-6E8A-4147-A177-3AD203B41FA5}">
                      <a16:colId xmlns:a16="http://schemas.microsoft.com/office/drawing/2014/main" val="20008"/>
                    </a:ext>
                  </a:extLst>
                </a:gridCol>
                <a:gridCol w="720000">
                  <a:extLst>
                    <a:ext uri="{9D8B030D-6E8A-4147-A177-3AD203B41FA5}">
                      <a16:colId xmlns:a16="http://schemas.microsoft.com/office/drawing/2014/main" val="20009"/>
                    </a:ext>
                  </a:extLst>
                </a:gridCol>
              </a:tblGrid>
              <a:tr h="209480">
                <a:tc>
                  <a:txBody>
                    <a:bodyPr/>
                    <a:lstStyle/>
                    <a:p>
                      <a:pPr algn="l" fontAlgn="ctr"/>
                      <a:r>
                        <a:rPr lang="en-US" altLang="ja-JP" sz="1100" b="1" i="0" u="none" strike="noStrike" dirty="0">
                          <a:solidFill>
                            <a:schemeClr val="bg1"/>
                          </a:solidFill>
                          <a:effectLst/>
                          <a:latin typeface="Meiryo UI" panose="020B0604030504040204" pitchFamily="50" charset="-128"/>
                          <a:ea typeface="Meiryo UI" panose="020B0604030504040204" pitchFamily="50" charset="-128"/>
                        </a:rPr>
                        <a:t>#</a:t>
                      </a:r>
                      <a:endParaRPr lang="ja-JP" altLang="en-US" sz="1100" b="1" i="0" u="none" strike="noStrike" dirty="0">
                        <a:solidFill>
                          <a:schemeClr val="bg1"/>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基本編</a:t>
                      </a:r>
                      <a:br>
                        <a:rPr lang="en-US" altLang="ja-JP" sz="1100" b="1" i="0" u="none" strike="noStrike" dirty="0">
                          <a:solidFill>
                            <a:schemeClr val="bg1"/>
                          </a:solidFill>
                          <a:effectLst/>
                          <a:latin typeface="Meiryo UI" panose="020B0604030504040204" pitchFamily="50" charset="-128"/>
                          <a:ea typeface="Meiryo UI" panose="020B0604030504040204" pitchFamily="50" charset="-128"/>
                        </a:rPr>
                      </a:br>
                      <a:r>
                        <a:rPr lang="en-US" altLang="ja-JP" sz="1100" b="1" i="0" u="none" strike="noStrike" dirty="0">
                          <a:solidFill>
                            <a:schemeClr val="bg1"/>
                          </a:solidFill>
                          <a:effectLst/>
                          <a:latin typeface="Meiryo UI" panose="020B0604030504040204" pitchFamily="50" charset="-128"/>
                          <a:ea typeface="Meiryo UI" panose="020B0604030504040204" pitchFamily="50" charset="-128"/>
                        </a:rPr>
                        <a:t>/</a:t>
                      </a: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応用編</a:t>
                      </a:r>
                    </a:p>
                  </a:txBody>
                  <a:tcPr marL="36000" marR="36000" marT="36000" marB="36000" anchor="ctr"/>
                </a:tc>
                <a:tc>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データ名</a:t>
                      </a:r>
                    </a:p>
                  </a:txBody>
                  <a:tcPr marL="36000" marR="36000" marT="36000" marB="36000" anchor="ctr"/>
                </a:tc>
                <a:tc>
                  <a:txBody>
                    <a:bodyPr/>
                    <a:lstStyle/>
                    <a:p>
                      <a:pPr algn="ctr"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対象</a:t>
                      </a:r>
                    </a:p>
                  </a:txBody>
                  <a:tcPr marL="36000" marR="36000" marT="36000" marB="36000" vert="eaVert" anchor="ctr"/>
                </a:tc>
                <a:tc gridSpan="2">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作成にあたり準拠すべきルールやフォーマット等と</a:t>
                      </a:r>
                      <a:endParaRPr lang="en-US" altLang="ja-JP" sz="1100" b="1" i="0" u="none" strike="noStrike" dirty="0">
                        <a:solidFill>
                          <a:schemeClr val="bg1"/>
                        </a:solidFill>
                        <a:effectLst/>
                        <a:latin typeface="Meiryo UI" panose="020B0604030504040204" pitchFamily="50" charset="-128"/>
                        <a:ea typeface="Meiryo UI" panose="020B0604030504040204" pitchFamily="50" charset="-128"/>
                      </a:endParaRPr>
                    </a:p>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その内容</a:t>
                      </a:r>
                    </a:p>
                  </a:txBody>
                  <a:tcPr marL="36000" marR="36000" marT="36000" marB="36000" anchor="ctr"/>
                </a:tc>
                <a:tc hMerge="1">
                  <a:txBody>
                    <a:bodyPr/>
                    <a:lstStyle/>
                    <a:p>
                      <a:pPr algn="l" fontAlgn="ctr"/>
                      <a:endParaRPr lang="ja-JP" altLang="en-US" sz="1100" b="1" i="0" u="none" strike="noStrike" dirty="0">
                        <a:solidFill>
                          <a:srgbClr val="FFFFFF"/>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使用時の注意事項</a:t>
                      </a:r>
                    </a:p>
                  </a:txBody>
                  <a:tcPr marL="36000" marR="36000" marT="36000" marB="36000" anchor="ctr"/>
                </a:tc>
                <a:tc>
                  <a:txBody>
                    <a:bodyPr/>
                    <a:lstStyle/>
                    <a:p>
                      <a:pPr algn="l" fontAlgn="ct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オープンデータとして公開することによる効果</a:t>
                      </a:r>
                    </a:p>
                  </a:txBody>
                  <a:tcPr marL="36000" marR="36000" marT="36000" marB="36000" anchor="ctr"/>
                </a:tc>
                <a:tc>
                  <a:txBody>
                    <a:bodyPr/>
                    <a:lstStyle/>
                    <a:p>
                      <a:pPr algn="l" fontAlgn="ct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利活用の事例等</a:t>
                      </a:r>
                    </a:p>
                  </a:txBody>
                  <a:tcPr marL="36000" marR="36000" marT="36000" marB="36000" anchor="ctr"/>
                </a:tc>
                <a:tc>
                  <a:txBody>
                    <a:bodyPr/>
                    <a:lstStyle/>
                    <a:p>
                      <a:pPr algn="l" fontAlgn="ct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分類（</a:t>
                      </a:r>
                      <a:r>
                        <a:rPr lang="en-US" altLang="ja-JP" sz="1100" b="1" i="0" u="none" strike="noStrike" dirty="0">
                          <a:solidFill>
                            <a:srgbClr val="FFFFFF"/>
                          </a:solidFill>
                          <a:effectLst/>
                          <a:latin typeface="Meiryo UI" panose="020B0604030504040204" pitchFamily="50" charset="-128"/>
                          <a:ea typeface="Meiryo UI" panose="020B0604030504040204" pitchFamily="50" charset="-128"/>
                        </a:rPr>
                        <a:t>※1</a:t>
                      </a: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a:t>
                      </a:r>
                    </a:p>
                  </a:txBody>
                  <a:tcPr marL="36000" marR="36000" marT="36000" marB="36000" anchor="ctr"/>
                </a:tc>
                <a:extLst>
                  <a:ext uri="{0D108BD9-81ED-4DB2-BD59-A6C34878D82A}">
                    <a16:rowId xmlns:a16="http://schemas.microsoft.com/office/drawing/2014/main" val="10000"/>
                  </a:ext>
                </a:extLst>
              </a:tr>
              <a:tr h="1910292">
                <a:tc>
                  <a:txBody>
                    <a:bodyPr/>
                    <a:lstStyle/>
                    <a:p>
                      <a:pPr algn="r" fontAlgn="t"/>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a:txBody>
                    <a:bodyPr/>
                    <a:lstStyle/>
                    <a:p>
                      <a:pPr algn="ctr"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基本編</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文化財一覧</a:t>
                      </a:r>
                    </a:p>
                  </a:txBody>
                  <a:tcPr marL="36000" marR="36000" marT="36000" marB="36000"/>
                </a:tc>
                <a:tc rowSpan="3">
                  <a:txBody>
                    <a:bodyPr/>
                    <a:lstStyle/>
                    <a:p>
                      <a:pPr algn="ctr"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オープンデータに取り組み始める地方公共団体</a:t>
                      </a:r>
                    </a:p>
                  </a:txBody>
                  <a:tcPr marL="36000" marR="36000" marT="36000" marB="36000" vert="eaVert" anchor="ctr"/>
                </a:tc>
                <a:tc rowSpan="3">
                  <a:txBody>
                    <a:bodyPr/>
                    <a:lstStyle/>
                    <a:p>
                      <a:pPr algn="ctr"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データ項目定義書、フォーマット標準例（記載例とフォーマット）</a:t>
                      </a:r>
                    </a:p>
                  </a:txBody>
                  <a:tcPr marL="36000" marR="36000" marT="36000" marB="36000" vert="eaVert" anchor="ctr"/>
                </a:tc>
                <a:tc>
                  <a:txBody>
                    <a:bodyPr/>
                    <a:lstStyle/>
                    <a:p>
                      <a:pPr algn="l" fontAlgn="t"/>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説明</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en-US" altLang="ja-JP" sz="1100" b="1" i="0" u="sng"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国もしくは地方公共団体が指定、登録、選定等を行った文化財についての一覧</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データの単位</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文化財単位で一意。</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同一の建物に複数の文化財が設置されている場合等は、文化財ごとにデータを作成する。</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更新頻度の想定</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en-US" altLang="ja-JP" sz="1100" b="1" i="0" u="sng"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文化財の新規登録、登録解除等があったタイミングでの更新。</a:t>
                      </a:r>
                    </a:p>
                  </a:txBody>
                  <a:tcPr marL="36000" marR="36000" marT="36000" marB="36000"/>
                </a:tc>
                <a:tc rowSpan="3">
                  <a:txBody>
                    <a:bodyPr/>
                    <a:lstStyle/>
                    <a:p>
                      <a:pPr marL="0" marR="0" lvl="0" indent="0" algn="ctr" defTabSz="843772" rtl="0" eaLnBrk="1" fontAlgn="t"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項目定義書の注意事項をご参照ください。</a:t>
                      </a:r>
                    </a:p>
                  </a:txBody>
                  <a:tcPr marL="36000" marR="36000" marT="36000" marB="36000" vert="eaVert" anchor="ctr"/>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本データセットをオープンデータとして公開し、移動手段情報と組み合わせることにより、関心のある文化財へ容易にアクセスできるようになる。</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福井のこんなところに文化財</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等</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福井県の「福井県内の国指定・県指定文化財」のオープンデータを使用したアプリ。指定した文化財までのルートを検索可能。</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教育・文化・スポーツ・生活</a:t>
                      </a:r>
                    </a:p>
                  </a:txBody>
                  <a:tcPr marL="36000" marR="36000" marT="36000" marB="36000"/>
                </a:tc>
                <a:extLst>
                  <a:ext uri="{0D108BD9-81ED-4DB2-BD59-A6C34878D82A}">
                    <a16:rowId xmlns:a16="http://schemas.microsoft.com/office/drawing/2014/main" val="10001"/>
                  </a:ext>
                </a:extLst>
              </a:tr>
              <a:tr h="1364827">
                <a:tc>
                  <a:txBody>
                    <a:bodyPr/>
                    <a:lstStyle/>
                    <a:p>
                      <a:pPr algn="r" fontAlgn="t"/>
                      <a:r>
                        <a:rPr lang="en-US" altLang="zh-TW" sz="1100" b="0" i="0" u="none" strike="noStrike" dirty="0">
                          <a:solidFill>
                            <a:srgbClr val="000000"/>
                          </a:solidFill>
                          <a:effectLst/>
                          <a:latin typeface="Meiryo UI" panose="020B0604030504040204" pitchFamily="50" charset="-128"/>
                          <a:ea typeface="Meiryo UI" panose="020B0604030504040204" pitchFamily="50" charset="-128"/>
                        </a:rPr>
                        <a:t>5</a:t>
                      </a:r>
                      <a:endParaRPr lang="zh-TW"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a:txBody>
                    <a:bodyPr/>
                    <a:lstStyle/>
                    <a:p>
                      <a:pPr algn="ctr" fontAlgn="t"/>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基本編</a:t>
                      </a:r>
                    </a:p>
                  </a:txBody>
                  <a:tcPr marL="36000" marR="36000" marT="36000" marB="36000"/>
                </a:tc>
                <a:tc>
                  <a:txBody>
                    <a:bodyPr/>
                    <a:lstStyle/>
                    <a:p>
                      <a:pPr algn="l" fontAlgn="t"/>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観光施設一覧</a:t>
                      </a:r>
                    </a:p>
                  </a:txBody>
                  <a:tcPr marL="36000" marR="36000" marT="36000" marB="36000"/>
                </a:tc>
                <a:tc vMerge="1">
                  <a:txBody>
                    <a:bodyPr/>
                    <a:lstStyle/>
                    <a:p>
                      <a:pPr algn="l" fontAlgn="t"/>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tc>
                <a:tc vMerge="1">
                  <a:txBody>
                    <a:bodyPr/>
                    <a:lstStyle/>
                    <a:p>
                      <a:pPr algn="l" fontAlgn="t"/>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tc>
                <a:tc>
                  <a:txBody>
                    <a:bodyPr/>
                    <a:lstStyle/>
                    <a:p>
                      <a:pPr algn="l" fontAlgn="t"/>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説明</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観光施設の情報の一覧</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データの単位</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施設単位で一意。</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更新頻度の想定</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新規設置および名称変更等があったタイミングでの更新。</a:t>
                      </a:r>
                    </a:p>
                  </a:txBody>
                  <a:tcPr marL="36000" marR="36000" marT="36000" marB="36000"/>
                </a:tc>
                <a:tc vMerge="1">
                  <a:txBody>
                    <a:bodyPr/>
                    <a:lstStyle/>
                    <a:p>
                      <a:pPr algn="l" fontAlgn="t"/>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本データセットをオープンデータとして公開し、移動手段情報と組み合わせることにより、効率的な旅程の作成や観光施設へのアクセスが可能になる。</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ココシル等</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t"/>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街歩き・観光情報サービスを実施するためのさまざまな機能をひとつにまとめたパッケージシステム。</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運輸・観光</a:t>
                      </a:r>
                    </a:p>
                  </a:txBody>
                  <a:tcPr marL="36000" marR="36000" marT="36000" marB="36000"/>
                </a:tc>
                <a:extLst>
                  <a:ext uri="{0D108BD9-81ED-4DB2-BD59-A6C34878D82A}">
                    <a16:rowId xmlns:a16="http://schemas.microsoft.com/office/drawing/2014/main" val="10002"/>
                  </a:ext>
                </a:extLst>
              </a:tr>
              <a:tr h="2182799">
                <a:tc>
                  <a:txBody>
                    <a:bodyPr/>
                    <a:lstStyle/>
                    <a:p>
                      <a:pPr algn="r" fontAlgn="t"/>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6</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a:txBody>
                    <a:bodyPr/>
                    <a:lstStyle/>
                    <a:p>
                      <a:pPr algn="ctr"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基本編</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イベント一覧</a:t>
                      </a:r>
                    </a:p>
                  </a:txBody>
                  <a:tcPr marL="36000" marR="36000" marT="36000" marB="36000"/>
                </a:tc>
                <a:tc vMerge="1">
                  <a:txBody>
                    <a:bodyPr/>
                    <a:lstStyle/>
                    <a:p>
                      <a:endParaRPr kumimoji="1" lang="ja-JP" altLang="en-US"/>
                    </a:p>
                  </a:txBody>
                  <a:tcPr/>
                </a:tc>
                <a:tc vMerge="1">
                  <a:txBody>
                    <a:bodyPr/>
                    <a:lstStyle/>
                    <a:p>
                      <a:endParaRPr kumimoji="1" lang="ja-JP" altLang="en-US"/>
                    </a:p>
                  </a:txBody>
                  <a:tcPr/>
                </a:tc>
                <a:tc>
                  <a:txBody>
                    <a:bodyPr/>
                    <a:lstStyle/>
                    <a:p>
                      <a:pPr algn="l" fontAlgn="t"/>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説明</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各地方公共団体にて開催されるイベントの一覧</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データの単位</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100" b="0" i="0" u="none" strike="noStrike" dirty="0" err="1">
                          <a:solidFill>
                            <a:srgbClr val="000000"/>
                          </a:solidFill>
                          <a:effectLst/>
                          <a:latin typeface="Meiryo UI" panose="020B0604030504040204" pitchFamily="50" charset="-128"/>
                          <a:ea typeface="Meiryo UI" panose="020B0604030504040204" pitchFamily="50" charset="-128"/>
                        </a:rPr>
                        <a:t>つの</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イベント単位で一意。</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開催日が複数日にわたるものについても、同じイベントであれば</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100" b="0" i="0" u="none" strike="noStrike" dirty="0" err="1">
                          <a:solidFill>
                            <a:srgbClr val="000000"/>
                          </a:solidFill>
                          <a:effectLst/>
                          <a:latin typeface="Meiryo UI" panose="020B0604030504040204" pitchFamily="50" charset="-128"/>
                          <a:ea typeface="Meiryo UI" panose="020B0604030504040204" pitchFamily="50" charset="-128"/>
                        </a:rPr>
                        <a:t>つの</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データとして登録。</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同じイベントでも、次に行われるイベントについては、別データとして登録。（○○花火大会として毎年行われる花火大会でも、</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2017</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年度の開催と</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2018</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年度の開催では別データとする）</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更新頻度の想定</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イベントの開催が決定したタイミングでの更新。</a:t>
                      </a:r>
                    </a:p>
                  </a:txBody>
                  <a:tcPr marL="36000" marR="36000" marT="36000" marB="36000"/>
                </a:tc>
                <a:tc vMerge="1">
                  <a:txBody>
                    <a:bodyPr/>
                    <a:lstStyle/>
                    <a:p>
                      <a:endParaRPr kumimoji="1" lang="ja-JP" altLang="en-US"/>
                    </a:p>
                  </a:txBody>
                  <a:tcPr/>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本データセットをオープンデータとして公開することにより、地域住民だけなく、広い範囲に情報提供することが可能となり、集客等に貢献することが期待される。</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福井オープンイベントナビ等</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「イベント情報」「施設情報」などを地図上にマッピングし、まとめて閲覧可能なアプリ。</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運輸・観光</a:t>
                      </a:r>
                    </a:p>
                  </a:txBody>
                  <a:tcPr marL="36000" marR="36000" marT="36000" marB="36000"/>
                </a:tc>
                <a:extLst>
                  <a:ext uri="{0D108BD9-81ED-4DB2-BD59-A6C34878D82A}">
                    <a16:rowId xmlns:a16="http://schemas.microsoft.com/office/drawing/2014/main" val="10003"/>
                  </a:ext>
                </a:extLst>
              </a:tr>
            </a:tbl>
          </a:graphicData>
        </a:graphic>
      </p:graphicFrame>
      <p:sp>
        <p:nvSpPr>
          <p:cNvPr id="4" name="スライド番号プレースホルダー 3"/>
          <p:cNvSpPr>
            <a:spLocks noGrp="1"/>
          </p:cNvSpPr>
          <p:nvPr>
            <p:ph type="sldNum" sz="quarter" idx="12"/>
          </p:nvPr>
        </p:nvSpPr>
        <p:spPr/>
        <p:txBody>
          <a:bodyPr/>
          <a:lstStyle/>
          <a:p>
            <a:pPr>
              <a:defRPr/>
            </a:pPr>
            <a:fld id="{067EFC52-C34A-4A1B-879C-F7681BFACCAD}" type="slidenum">
              <a:rPr lang="ja-JP" altLang="en-US" smtClean="0"/>
              <a:pPr>
                <a:defRPr/>
              </a:pPr>
              <a:t>7</a:t>
            </a:fld>
            <a:endParaRPr lang="ja-JP" altLang="en-US" dirty="0"/>
          </a:p>
        </p:txBody>
      </p:sp>
    </p:spTree>
    <p:extLst>
      <p:ext uri="{BB962C8B-B14F-4D97-AF65-F5344CB8AC3E}">
        <p14:creationId xmlns:p14="http://schemas.microsoft.com/office/powerpoint/2010/main" val="1076087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eiryo UI" panose="020B0604030504040204" pitchFamily="50" charset="-128"/>
                <a:ea typeface="Meiryo UI" panose="020B0604030504040204" pitchFamily="50" charset="-128"/>
                <a:cs typeface="Meiryo UI" panose="020B0604030504040204" pitchFamily="50" charset="-128"/>
              </a:rPr>
              <a:t>推奨データセット一覧（３）</a:t>
            </a:r>
          </a:p>
        </p:txBody>
      </p:sp>
      <p:graphicFrame>
        <p:nvGraphicFramePr>
          <p:cNvPr id="7" name="表 6"/>
          <p:cNvGraphicFramePr>
            <a:graphicFrameLocks noGrp="1"/>
          </p:cNvGraphicFramePr>
          <p:nvPr>
            <p:extLst>
              <p:ext uri="{D42A27DB-BD31-4B8C-83A1-F6EECF244321}">
                <p14:modId xmlns:p14="http://schemas.microsoft.com/office/powerpoint/2010/main" val="3847986075"/>
              </p:ext>
            </p:extLst>
          </p:nvPr>
        </p:nvGraphicFramePr>
        <p:xfrm>
          <a:off x="57000" y="704920"/>
          <a:ext cx="9792000" cy="5866517"/>
        </p:xfrm>
        <a:graphic>
          <a:graphicData uri="http://schemas.openxmlformats.org/drawingml/2006/table">
            <a:tbl>
              <a:tblPr firstRow="1" bandRow="1">
                <a:tableStyleId>{5C22544A-7EE6-4342-B048-85BDC9FD1C3A}</a:tableStyleId>
              </a:tblPr>
              <a:tblGrid>
                <a:gridCol w="324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684000">
                  <a:extLst>
                    <a:ext uri="{9D8B030D-6E8A-4147-A177-3AD203B41FA5}">
                      <a16:colId xmlns:a16="http://schemas.microsoft.com/office/drawing/2014/main" val="20002"/>
                    </a:ext>
                  </a:extLst>
                </a:gridCol>
                <a:gridCol w="288000">
                  <a:extLst>
                    <a:ext uri="{9D8B030D-6E8A-4147-A177-3AD203B41FA5}">
                      <a16:colId xmlns:a16="http://schemas.microsoft.com/office/drawing/2014/main" val="20003"/>
                    </a:ext>
                  </a:extLst>
                </a:gridCol>
                <a:gridCol w="288000">
                  <a:extLst>
                    <a:ext uri="{9D8B030D-6E8A-4147-A177-3AD203B41FA5}">
                      <a16:colId xmlns:a16="http://schemas.microsoft.com/office/drawing/2014/main" val="20004"/>
                    </a:ext>
                  </a:extLst>
                </a:gridCol>
                <a:gridCol w="2808000">
                  <a:extLst>
                    <a:ext uri="{9D8B030D-6E8A-4147-A177-3AD203B41FA5}">
                      <a16:colId xmlns:a16="http://schemas.microsoft.com/office/drawing/2014/main" val="20005"/>
                    </a:ext>
                  </a:extLst>
                </a:gridCol>
                <a:gridCol w="648000">
                  <a:extLst>
                    <a:ext uri="{9D8B030D-6E8A-4147-A177-3AD203B41FA5}">
                      <a16:colId xmlns:a16="http://schemas.microsoft.com/office/drawing/2014/main" val="20006"/>
                    </a:ext>
                  </a:extLst>
                </a:gridCol>
                <a:gridCol w="1800000">
                  <a:extLst>
                    <a:ext uri="{9D8B030D-6E8A-4147-A177-3AD203B41FA5}">
                      <a16:colId xmlns:a16="http://schemas.microsoft.com/office/drawing/2014/main" val="20007"/>
                    </a:ext>
                  </a:extLst>
                </a:gridCol>
                <a:gridCol w="1656000">
                  <a:extLst>
                    <a:ext uri="{9D8B030D-6E8A-4147-A177-3AD203B41FA5}">
                      <a16:colId xmlns:a16="http://schemas.microsoft.com/office/drawing/2014/main" val="20008"/>
                    </a:ext>
                  </a:extLst>
                </a:gridCol>
                <a:gridCol w="720000">
                  <a:extLst>
                    <a:ext uri="{9D8B030D-6E8A-4147-A177-3AD203B41FA5}">
                      <a16:colId xmlns:a16="http://schemas.microsoft.com/office/drawing/2014/main" val="20009"/>
                    </a:ext>
                  </a:extLst>
                </a:gridCol>
              </a:tblGrid>
              <a:tr h="110626">
                <a:tc>
                  <a:txBody>
                    <a:bodyPr/>
                    <a:lstStyle/>
                    <a:p>
                      <a:pPr algn="l" fontAlgn="ctr"/>
                      <a:r>
                        <a:rPr lang="en-US" altLang="ja-JP" sz="1100" b="1" i="0" u="none" strike="noStrike" dirty="0">
                          <a:solidFill>
                            <a:schemeClr val="bg1"/>
                          </a:solidFill>
                          <a:effectLst/>
                          <a:latin typeface="Meiryo UI" panose="020B0604030504040204" pitchFamily="50" charset="-128"/>
                          <a:ea typeface="Meiryo UI" panose="020B0604030504040204" pitchFamily="50" charset="-128"/>
                        </a:rPr>
                        <a:t>#</a:t>
                      </a:r>
                      <a:endParaRPr lang="ja-JP" altLang="en-US" sz="1100" b="1" i="0" u="none" strike="noStrike" dirty="0">
                        <a:solidFill>
                          <a:schemeClr val="bg1"/>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基本編</a:t>
                      </a:r>
                      <a:br>
                        <a:rPr lang="en-US" altLang="ja-JP" sz="1100" b="1" i="0" u="none" strike="noStrike" dirty="0">
                          <a:solidFill>
                            <a:schemeClr val="bg1"/>
                          </a:solidFill>
                          <a:effectLst/>
                          <a:latin typeface="Meiryo UI" panose="020B0604030504040204" pitchFamily="50" charset="-128"/>
                          <a:ea typeface="Meiryo UI" panose="020B0604030504040204" pitchFamily="50" charset="-128"/>
                        </a:rPr>
                      </a:br>
                      <a:r>
                        <a:rPr lang="en-US" altLang="ja-JP" sz="1100" b="1" i="0" u="none" strike="noStrike" dirty="0">
                          <a:solidFill>
                            <a:schemeClr val="bg1"/>
                          </a:solidFill>
                          <a:effectLst/>
                          <a:latin typeface="Meiryo UI" panose="020B0604030504040204" pitchFamily="50" charset="-128"/>
                          <a:ea typeface="Meiryo UI" panose="020B0604030504040204" pitchFamily="50" charset="-128"/>
                        </a:rPr>
                        <a:t>/</a:t>
                      </a: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応用編</a:t>
                      </a:r>
                    </a:p>
                  </a:txBody>
                  <a:tcPr marL="36000" marR="36000" marT="36000" marB="36000" anchor="ctr"/>
                </a:tc>
                <a:tc>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データ名</a:t>
                      </a:r>
                    </a:p>
                  </a:txBody>
                  <a:tcPr marL="36000" marR="36000" marT="36000" marB="36000" anchor="ctr"/>
                </a:tc>
                <a:tc>
                  <a:txBody>
                    <a:bodyPr/>
                    <a:lstStyle/>
                    <a:p>
                      <a:pPr algn="ctr"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対象</a:t>
                      </a:r>
                    </a:p>
                  </a:txBody>
                  <a:tcPr marL="36000" marR="36000" marT="36000" marB="36000" vert="eaVert" anchor="ctr"/>
                </a:tc>
                <a:tc gridSpan="2">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作成にあたり準拠すべきルールやフォーマット等と</a:t>
                      </a:r>
                      <a:endParaRPr lang="en-US" altLang="ja-JP" sz="1100" b="1" i="0" u="none" strike="noStrike" dirty="0">
                        <a:solidFill>
                          <a:schemeClr val="bg1"/>
                        </a:solidFill>
                        <a:effectLst/>
                        <a:latin typeface="Meiryo UI" panose="020B0604030504040204" pitchFamily="50" charset="-128"/>
                        <a:ea typeface="Meiryo UI" panose="020B0604030504040204" pitchFamily="50" charset="-128"/>
                      </a:endParaRPr>
                    </a:p>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その内容</a:t>
                      </a:r>
                    </a:p>
                  </a:txBody>
                  <a:tcPr marL="36000" marR="36000" marT="36000" marB="36000" anchor="ctr"/>
                </a:tc>
                <a:tc hMerge="1">
                  <a:txBody>
                    <a:bodyPr/>
                    <a:lstStyle/>
                    <a:p>
                      <a:pPr algn="l" fontAlgn="ctr"/>
                      <a:endParaRPr lang="ja-JP" altLang="en-US" sz="1100" b="1" i="0" u="none" strike="noStrike" dirty="0">
                        <a:solidFill>
                          <a:srgbClr val="FFFFFF"/>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使用時の注意事項</a:t>
                      </a:r>
                    </a:p>
                  </a:txBody>
                  <a:tcPr marL="36000" marR="36000" marT="36000" marB="36000" anchor="ctr"/>
                </a:tc>
                <a:tc>
                  <a:txBody>
                    <a:bodyPr/>
                    <a:lstStyle/>
                    <a:p>
                      <a:pPr algn="l" fontAlgn="ct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オープンデータとして公開することによる効果</a:t>
                      </a:r>
                    </a:p>
                  </a:txBody>
                  <a:tcPr marL="36000" marR="36000" marT="36000" marB="36000" anchor="ctr"/>
                </a:tc>
                <a:tc>
                  <a:txBody>
                    <a:bodyPr/>
                    <a:lstStyle/>
                    <a:p>
                      <a:pPr algn="l" fontAlgn="ct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利活用の事例等</a:t>
                      </a:r>
                    </a:p>
                  </a:txBody>
                  <a:tcPr marL="36000" marR="36000" marT="36000" marB="36000" anchor="ctr"/>
                </a:tc>
                <a:tc>
                  <a:txBody>
                    <a:bodyPr/>
                    <a:lstStyle/>
                    <a:p>
                      <a:pPr algn="l" fontAlgn="ct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分類（</a:t>
                      </a:r>
                      <a:r>
                        <a:rPr lang="en-US" altLang="ja-JP" sz="1100" b="1" i="0" u="none" strike="noStrike" dirty="0">
                          <a:solidFill>
                            <a:srgbClr val="FFFFFF"/>
                          </a:solidFill>
                          <a:effectLst/>
                          <a:latin typeface="Meiryo UI" panose="020B0604030504040204" pitchFamily="50" charset="-128"/>
                          <a:ea typeface="Meiryo UI" panose="020B0604030504040204" pitchFamily="50" charset="-128"/>
                        </a:rPr>
                        <a:t>※1</a:t>
                      </a: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a:t>
                      </a:r>
                    </a:p>
                  </a:txBody>
                  <a:tcPr marL="36000" marR="36000" marT="36000" marB="36000" anchor="ctr"/>
                </a:tc>
                <a:extLst>
                  <a:ext uri="{0D108BD9-81ED-4DB2-BD59-A6C34878D82A}">
                    <a16:rowId xmlns:a16="http://schemas.microsoft.com/office/drawing/2014/main" val="10000"/>
                  </a:ext>
                </a:extLst>
              </a:tr>
              <a:tr h="1923019">
                <a:tc>
                  <a:txBody>
                    <a:bodyPr/>
                    <a:lstStyle/>
                    <a:p>
                      <a:pPr algn="r" fontAlgn="t"/>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7</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a:txBody>
                    <a:bodyPr/>
                    <a:lstStyle/>
                    <a:p>
                      <a:pPr algn="ctr"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基本編</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公衆無線</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LAN</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アクセスポイント一覧</a:t>
                      </a:r>
                    </a:p>
                  </a:txBody>
                  <a:tcPr marL="36000" marR="36000" marT="36000" marB="36000"/>
                </a:tc>
                <a:tc rowSpan="3">
                  <a:txBody>
                    <a:bodyPr/>
                    <a:lstStyle/>
                    <a:p>
                      <a:pPr algn="ctr"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オープンデータに取り組み始める地方公共団体</a:t>
                      </a:r>
                    </a:p>
                  </a:txBody>
                  <a:tcPr marL="36000" marR="36000" marT="36000" marB="36000" vert="eaVert" anchor="ctr"/>
                </a:tc>
                <a:tc rowSpan="3">
                  <a:txBody>
                    <a:bodyPr/>
                    <a:lstStyle/>
                    <a:p>
                      <a:pPr algn="ctr"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データ項目定義書、フォーマット標準例（記載例とフォーマット）</a:t>
                      </a:r>
                    </a:p>
                  </a:txBody>
                  <a:tcPr marL="36000" marR="36000" marT="36000" marB="36000" vert="eaVert" anchor="ctr"/>
                </a:tc>
                <a:tc>
                  <a:txBody>
                    <a:bodyPr/>
                    <a:lstStyle/>
                    <a:p>
                      <a:pPr algn="l" fontAlgn="t"/>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説明</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公衆無線</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LAN</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アクセスポイントの一覧</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データの単位</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公衆無線</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LAN</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アクセスポイントのスポット単位で一意。</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同一の</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SSID</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でも、スポットが異なる場合には別データとする。</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更新頻度の想定</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公衆無線</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LAN</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アクセスポイントの新規設置、撤去、場所の変更等があったタイミングでの更新。</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rowSpan="3">
                  <a:txBody>
                    <a:bodyPr/>
                    <a:lstStyle/>
                    <a:p>
                      <a:pPr algn="ctr"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項目定義書の注意事項をご参照ください。</a:t>
                      </a:r>
                    </a:p>
                  </a:txBody>
                  <a:tcPr marL="36000" marR="36000" marT="36000" marB="36000" vert="eaVert" anchor="ctr"/>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訪日外国人にとってインターネットの利用は快適な旅行の重要な要素である。本データセットをオープンデータとして公開することにより、インターネットの利用可能場所を容易に把握することができ、旅行者の利便性向上が期待される。</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佐賀わいわい</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Wi-Fi</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マップ等</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県内のフリー</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Wi-Fi</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スポットに関する各種情報を、誰でも簡単に調べることができるように、マップで表示するアプリ</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情報通信・科学技術</a:t>
                      </a:r>
                    </a:p>
                  </a:txBody>
                  <a:tcPr marL="36000" marR="36000" marT="36000" marB="36000"/>
                </a:tc>
                <a:extLst>
                  <a:ext uri="{0D108BD9-81ED-4DB2-BD59-A6C34878D82A}">
                    <a16:rowId xmlns:a16="http://schemas.microsoft.com/office/drawing/2014/main" val="10001"/>
                  </a:ext>
                </a:extLst>
              </a:tr>
              <a:tr h="2070749">
                <a:tc>
                  <a:txBody>
                    <a:bodyPr/>
                    <a:lstStyle/>
                    <a:p>
                      <a:pPr algn="r" fontAlgn="t"/>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8</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a:txBody>
                    <a:bodyPr/>
                    <a:lstStyle/>
                    <a:p>
                      <a:pPr algn="ctr"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基本編</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公衆トイレ一覧</a:t>
                      </a:r>
                    </a:p>
                  </a:txBody>
                  <a:tcPr marL="36000" marR="36000" marT="36000" marB="36000"/>
                </a:tc>
                <a:tc vMerge="1">
                  <a:txBody>
                    <a:bodyPr/>
                    <a:lstStyle/>
                    <a:p>
                      <a:pPr algn="l" fontAlgn="t"/>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tc>
                <a:tc vMerge="1">
                  <a:txBody>
                    <a:bodyPr/>
                    <a:lstStyle/>
                    <a:p>
                      <a:pPr algn="l" fontAlgn="t"/>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tc>
                <a:tc>
                  <a:txBody>
                    <a:bodyPr/>
                    <a:lstStyle/>
                    <a:p>
                      <a:pPr algn="l" fontAlgn="t"/>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説明</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公衆トイレの一覧</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データの単位</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名称と設置位置で一意。</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同一の建物の複数箇所に公衆トイレが存在する場合には、公衆トイレの設置位置ごとにデータを作成する。</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更新頻度の想定</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公衆トイレの新規設置、撤去、場所の変更等があったタイミングでの更新。</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vMerge="1">
                  <a:txBody>
                    <a:bodyPr/>
                    <a:lstStyle/>
                    <a:p>
                      <a:pPr algn="l" fontAlgn="t"/>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特に観光客や</a:t>
                      </a:r>
                      <a:r>
                        <a:rPr lang="ja-JP" altLang="en-US" sz="1100" b="0" i="0" u="none" strike="noStrike" dirty="0" err="1">
                          <a:solidFill>
                            <a:srgbClr val="000000"/>
                          </a:solidFill>
                          <a:effectLst/>
                          <a:latin typeface="Meiryo UI" panose="020B0604030504040204" pitchFamily="50" charset="-128"/>
                          <a:ea typeface="Meiryo UI" panose="020B0604030504040204" pitchFamily="50" charset="-128"/>
                        </a:rPr>
                        <a:t>障がい</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者にとって、使用可能な公衆トイレの場所情報は重要である。本データセットをオープンデータとして公開し、アプリ等で地図上に表示することで、近隣の公衆トイレを検索することが可能となる。</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会津若松市内トイレ探索アプリ等</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トイレ位置情報を使用して地図上にトイレの位置を表示するアプリ。一番近いトイレまでルート案内する機能あり。</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社会保障・衛生</a:t>
                      </a:r>
                    </a:p>
                  </a:txBody>
                  <a:tcPr marL="36000" marR="36000" marT="36000" marB="36000"/>
                </a:tc>
                <a:extLst>
                  <a:ext uri="{0D108BD9-81ED-4DB2-BD59-A6C34878D82A}">
                    <a16:rowId xmlns:a16="http://schemas.microsoft.com/office/drawing/2014/main" val="10002"/>
                  </a:ext>
                </a:extLst>
              </a:tr>
              <a:tr h="1465469">
                <a:tc>
                  <a:txBody>
                    <a:bodyPr/>
                    <a:lstStyle/>
                    <a:p>
                      <a:pPr algn="r" fontAlgn="t"/>
                      <a:r>
                        <a:rPr lang="en-US" altLang="zh-TW" sz="1100" b="0" i="0" u="none" strike="noStrike" dirty="0">
                          <a:solidFill>
                            <a:srgbClr val="000000"/>
                          </a:solidFill>
                          <a:effectLst/>
                          <a:latin typeface="Meiryo UI" panose="020B0604030504040204" pitchFamily="50" charset="-128"/>
                          <a:ea typeface="Meiryo UI" panose="020B0604030504040204" pitchFamily="50" charset="-128"/>
                        </a:rPr>
                        <a:t>9</a:t>
                      </a:r>
                      <a:endParaRPr lang="zh-TW"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a:txBody>
                    <a:bodyPr/>
                    <a:lstStyle/>
                    <a:p>
                      <a:pPr algn="ctr"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基本編</a:t>
                      </a:r>
                    </a:p>
                  </a:txBody>
                  <a:tcPr marL="36000" marR="36000" marT="36000" marB="36000"/>
                </a:tc>
                <a:tc>
                  <a:txBody>
                    <a:bodyPr/>
                    <a:lstStyle/>
                    <a:p>
                      <a:pPr algn="l" fontAlgn="t"/>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消防水利施設一覧</a:t>
                      </a:r>
                    </a:p>
                  </a:txBody>
                  <a:tcPr marL="36000" marR="36000" marT="36000" marB="36000"/>
                </a:tc>
                <a:tc vMerge="1">
                  <a:txBody>
                    <a:bodyPr/>
                    <a:lstStyle/>
                    <a:p>
                      <a:pPr algn="l" fontAlgn="t"/>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vMerge="1">
                  <a:txBody>
                    <a:bodyPr/>
                    <a:lstStyle/>
                    <a:p>
                      <a:pPr algn="l" fontAlgn="t"/>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a:txBody>
                    <a:bodyPr/>
                    <a:lstStyle/>
                    <a:p>
                      <a:pPr algn="l" fontAlgn="t"/>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説明</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消防水利施設の一覧</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データの単位</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消防水利施設の設備やスポット単位で一意。</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更新頻度の想定</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消防水利施設の新規設置、撤去、場所の変更等があったタイミングでの更新。</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vMerge="1">
                  <a:txBody>
                    <a:bodyPr/>
                    <a:lstStyle/>
                    <a:p>
                      <a:pPr algn="l" fontAlgn="t"/>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本データセットをオープンデータとして公開することにより、担当区域外においても、最も近い消防水利施設の場所等が検索可能となり、迅速な対応が可能となる。</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全国水利台帳</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火災現場にて、現場から近い水利を迅速に検索することが可能なアプリ。</a:t>
                      </a:r>
                    </a:p>
                  </a:txBody>
                  <a:tcPr marL="36000" marR="36000" marT="36000" marB="36000"/>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司法・安全・環境</a:t>
                      </a:r>
                    </a:p>
                  </a:txBody>
                  <a:tcPr marL="36000" marR="36000" marT="36000" marB="36000"/>
                </a:tc>
                <a:extLst>
                  <a:ext uri="{0D108BD9-81ED-4DB2-BD59-A6C34878D82A}">
                    <a16:rowId xmlns:a16="http://schemas.microsoft.com/office/drawing/2014/main" val="10003"/>
                  </a:ext>
                </a:extLst>
              </a:tr>
            </a:tbl>
          </a:graphicData>
        </a:graphic>
      </p:graphicFrame>
      <p:sp>
        <p:nvSpPr>
          <p:cNvPr id="4" name="スライド番号プレースホルダー 3"/>
          <p:cNvSpPr>
            <a:spLocks noGrp="1"/>
          </p:cNvSpPr>
          <p:nvPr>
            <p:ph type="sldNum" sz="quarter" idx="12"/>
          </p:nvPr>
        </p:nvSpPr>
        <p:spPr/>
        <p:txBody>
          <a:bodyPr/>
          <a:lstStyle/>
          <a:p>
            <a:pPr>
              <a:defRPr/>
            </a:pPr>
            <a:fld id="{067EFC52-C34A-4A1B-879C-F7681BFACCAD}" type="slidenum">
              <a:rPr lang="ja-JP" altLang="en-US" smtClean="0"/>
              <a:pPr>
                <a:defRPr/>
              </a:pPr>
              <a:t>8</a:t>
            </a:fld>
            <a:endParaRPr lang="ja-JP" altLang="en-US" dirty="0"/>
          </a:p>
        </p:txBody>
      </p:sp>
    </p:spTree>
    <p:extLst>
      <p:ext uri="{BB962C8B-B14F-4D97-AF65-F5344CB8AC3E}">
        <p14:creationId xmlns:p14="http://schemas.microsoft.com/office/powerpoint/2010/main" val="1562967029"/>
      </p:ext>
    </p:extLst>
  </p:cSld>
  <p:clrMapOvr>
    <a:masterClrMapping/>
  </p:clrMapOvr>
</p:sld>
</file>

<file path=ppt/theme/theme1.xml><?xml version="1.0" encoding="utf-8"?>
<a:theme xmlns:a="http://schemas.openxmlformats.org/drawingml/2006/main" name="1_CIO室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75000"/>
          </a:schemeClr>
        </a:solidFill>
        <a:ln>
          <a:noFill/>
        </a:ln>
        <a:effectLst>
          <a:outerShdw blurRad="152400" dist="152400" dir="2700000" algn="tl" rotWithShape="0">
            <a:prstClr val="black">
              <a:alpha val="20000"/>
            </a:prstClr>
          </a:outerShdw>
        </a:effectLst>
      </a:spPr>
      <a:bodyPr lIns="0" tIns="0" rIns="0" bIns="0" rtlCol="0" anchor="ctr"/>
      <a:lstStyle>
        <a:defPPr marL="0" marR="0" indent="0" algn="ctr" defTabSz="914400" eaLnBrk="1" fontAlgn="auto" latinLnBrk="0" hangingPunct="1">
          <a:lnSpc>
            <a:spcPct val="100000"/>
          </a:lnSpc>
          <a:spcBef>
            <a:spcPts val="0"/>
          </a:spcBef>
          <a:spcAft>
            <a:spcPts val="0"/>
          </a:spcAft>
          <a:buClrTx/>
          <a:buSzTx/>
          <a:buFontTx/>
          <a:buNone/>
          <a:tabLst/>
          <a:defRPr kumimoji="0" sz="1600" i="0" u="none" strike="noStrike" kern="0" cap="none" spc="0" normalizeH="0" baseline="0" noProof="0" dirty="0" smtClean="0">
            <a:ln>
              <a:noFill/>
            </a:ln>
            <a:solidFill>
              <a:schemeClr val="bg1"/>
            </a:solidFill>
            <a:effectLst/>
            <a:uLnTx/>
            <a:uFillTx/>
            <a:latin typeface="Meiryo UI" panose="020B0604030504040204" pitchFamily="50" charset="-128"/>
            <a:ea typeface="Meiryo UI"/>
          </a:defRPr>
        </a:defPPr>
      </a:lstStyle>
      <a:style>
        <a:lnRef idx="1">
          <a:schemeClr val="accent5"/>
        </a:lnRef>
        <a:fillRef idx="2">
          <a:schemeClr val="accent5"/>
        </a:fillRef>
        <a:effectRef idx="1">
          <a:schemeClr val="accent5"/>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bwMode="auto">
        <a:noFill/>
        <a:ln w="9525" algn="ctr">
          <a:noFill/>
          <a:miter lim="800000"/>
          <a:headEnd/>
          <a:tailEnd/>
        </a:ln>
        <a:effectLst/>
      </a:spPr>
      <a:bodyPr wrap="square" lIns="0" tIns="0" rIns="0" bIns="0" rtlCol="0">
        <a:spAutoFit/>
      </a:bodyPr>
      <a:lstStyle>
        <a:defPPr algn="ctr">
          <a:lnSpc>
            <a:spcPct val="120000"/>
          </a:lnSpc>
          <a:spcBef>
            <a:spcPts val="400"/>
          </a:spcBef>
          <a:defRPr sz="1800" b="0" dirty="0" smtClean="0">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theme>
</file>

<file path=ppt/theme/theme2.xml><?xml version="1.0" encoding="utf-8"?>
<a:theme xmlns:a="http://schemas.openxmlformats.org/drawingml/2006/main" name="CIO室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lgn="ctr">
          <a:noFill/>
          <a:miter lim="800000"/>
          <a:headEnd/>
          <a:tailEnd/>
        </a:ln>
        <a:effectLst/>
      </a:spPr>
      <a:bodyPr wrap="none" lIns="91406" tIns="45704" rIns="91406" bIns="45704" rtlCol="0">
        <a:spAutoFit/>
      </a:bodyPr>
      <a:lstStyle>
        <a:defPPr>
          <a:defRPr kumimoji="1" b="0" dirty="0" smtClean="0"/>
        </a:defPPr>
      </a:lstStyle>
    </a:tx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151023_プレゼンテーションr0</Template>
  <TotalTime>0</TotalTime>
  <Words>7407</Words>
  <Application>Microsoft Office PowerPoint</Application>
  <PresentationFormat>A4 210 x 297 mm</PresentationFormat>
  <Paragraphs>571</Paragraphs>
  <Slides>18</Slides>
  <Notes>3</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18</vt:i4>
      </vt:variant>
    </vt:vector>
  </HeadingPairs>
  <TitlesOfParts>
    <vt:vector size="29" baseType="lpstr">
      <vt:lpstr>HGS創英角ｺﾞｼｯｸUB</vt:lpstr>
      <vt:lpstr>HG丸ｺﾞｼｯｸM-PRO</vt:lpstr>
      <vt:lpstr>Meiryo UI</vt:lpstr>
      <vt:lpstr>ＭＳ Ｐゴシック</vt:lpstr>
      <vt:lpstr>メイリオ</vt:lpstr>
      <vt:lpstr>Arial</vt:lpstr>
      <vt:lpstr>Calibri</vt:lpstr>
      <vt:lpstr>Century Gothic</vt:lpstr>
      <vt:lpstr>Wingdings</vt:lpstr>
      <vt:lpstr>1_CIO室テンプレート</vt:lpstr>
      <vt:lpstr>CIO室テンプレート</vt:lpstr>
      <vt:lpstr>推奨データセットについて</vt:lpstr>
      <vt:lpstr>更新履歴</vt:lpstr>
      <vt:lpstr>推奨データセットとは</vt:lpstr>
      <vt:lpstr>推奨データセットについて</vt:lpstr>
      <vt:lpstr>（参考）データ体系の全体像</vt:lpstr>
      <vt:lpstr>（参考）実装モデルと推奨データセットの関係（公共施設の例）</vt:lpstr>
      <vt:lpstr>推奨データセット一覧（１）</vt:lpstr>
      <vt:lpstr>推奨データセット一覧（２）</vt:lpstr>
      <vt:lpstr>推奨データセット一覧（３）</vt:lpstr>
      <vt:lpstr>推奨データセット一覧（４）</vt:lpstr>
      <vt:lpstr>推奨データセット一覧（５）</vt:lpstr>
      <vt:lpstr>推奨データセット一覧（６）</vt:lpstr>
      <vt:lpstr>推奨データセット一覧（７）</vt:lpstr>
      <vt:lpstr>推奨データセット一覧（８）</vt:lpstr>
      <vt:lpstr>推奨データセット一覧（９）</vt:lpstr>
      <vt:lpstr>推奨データセットに関するＦＡＱ（１）</vt:lpstr>
      <vt:lpstr>推奨データセットに関するＦＡＱ（２）</vt:lpstr>
      <vt:lpstr>推奨データセットに関するＦＡＱ（3）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2021-06-28T10:54:15Z</dcterms:created>
  <dcterms:modified xsi:type="dcterms:W3CDTF">2021-06-28T10:54:23Z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